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4" r:id="rId4"/>
    <p:sldMasterId id="2147483900" r:id="rId5"/>
  </p:sldMasterIdLst>
  <p:notesMasterIdLst>
    <p:notesMasterId r:id="rId13"/>
  </p:notesMasterIdLst>
  <p:handoutMasterIdLst>
    <p:handoutMasterId r:id="rId14"/>
  </p:handoutMasterIdLst>
  <p:sldIdLst>
    <p:sldId id="1207" r:id="rId6"/>
    <p:sldId id="1209" r:id="rId7"/>
    <p:sldId id="1213" r:id="rId8"/>
    <p:sldId id="1220" r:id="rId9"/>
    <p:sldId id="1217" r:id="rId10"/>
    <p:sldId id="1214" r:id="rId11"/>
    <p:sldId id="1212" r:id="rId12"/>
  </p:sldIdLst>
  <p:sldSz cx="9144000" cy="5143500" type="screen16x9"/>
  <p:notesSz cx="7086600" cy="85264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76">
          <p15:clr>
            <a:srgbClr val="A4A3A4"/>
          </p15:clr>
        </p15:guide>
        <p15:guide id="2" orient="horz" pos="611">
          <p15:clr>
            <a:srgbClr val="A4A3A4"/>
          </p15:clr>
        </p15:guide>
        <p15:guide id="3" orient="horz" pos="893">
          <p15:clr>
            <a:srgbClr val="A4A3A4"/>
          </p15:clr>
        </p15:guide>
        <p15:guide id="4" orient="horz" pos="438">
          <p15:clr>
            <a:srgbClr val="A4A3A4"/>
          </p15:clr>
        </p15:guide>
        <p15:guide id="5" orient="horz" pos="1671">
          <p15:clr>
            <a:srgbClr val="A4A3A4"/>
          </p15:clr>
        </p15:guide>
        <p15:guide id="6" orient="horz" pos="2776">
          <p15:clr>
            <a:srgbClr val="A4A3A4"/>
          </p15:clr>
        </p15:guide>
        <p15:guide id="7" orient="horz" pos="146">
          <p15:clr>
            <a:srgbClr val="A4A3A4"/>
          </p15:clr>
        </p15:guide>
        <p15:guide id="8" pos="1846">
          <p15:clr>
            <a:srgbClr val="A4A3A4"/>
          </p15:clr>
        </p15:guide>
        <p15:guide id="9" pos="2736">
          <p15:clr>
            <a:srgbClr val="A4A3A4"/>
          </p15:clr>
        </p15:guide>
        <p15:guide id="10" pos="217">
          <p15:clr>
            <a:srgbClr val="A4A3A4"/>
          </p15:clr>
        </p15:guide>
        <p15:guide id="11" pos="5322">
          <p15:clr>
            <a:srgbClr val="A4A3A4"/>
          </p15:clr>
        </p15:guide>
        <p15:guide id="12" pos="5625">
          <p15:clr>
            <a:srgbClr val="A4A3A4"/>
          </p15:clr>
        </p15:guide>
        <p15:guide id="13" pos="2878">
          <p15:clr>
            <a:srgbClr val="A4A3A4"/>
          </p15:clr>
        </p15:guide>
        <p15:guide id="14" pos="3555">
          <p15:clr>
            <a:srgbClr val="A4A3A4"/>
          </p15:clr>
        </p15:guide>
        <p15:guide id="15" pos="1965">
          <p15:clr>
            <a:srgbClr val="A4A3A4"/>
          </p15:clr>
        </p15:guide>
        <p15:guide id="16" pos="372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515" userDrawn="1">
          <p15:clr>
            <a:srgbClr val="A4A3A4"/>
          </p15:clr>
        </p15:guide>
        <p15:guide id="2" pos="2302" userDrawn="1">
          <p15:clr>
            <a:srgbClr val="A4A3A4"/>
          </p15:clr>
        </p15:guide>
        <p15:guide id="3" orient="horz" pos="2686" userDrawn="1">
          <p15:clr>
            <a:srgbClr val="A4A3A4"/>
          </p15:clr>
        </p15:guide>
        <p15:guide id="4" pos="223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000000"/>
    <a:srgbClr val="666666"/>
    <a:srgbClr val="B9B8BB"/>
    <a:srgbClr val="E5E8E8"/>
    <a:srgbClr val="822980"/>
    <a:srgbClr val="B9B9BB"/>
    <a:srgbClr val="B6B8BB"/>
    <a:srgbClr val="87898B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4" autoAdjust="0"/>
    <p:restoredTop sz="93486" autoAdjust="0"/>
  </p:normalViewPr>
  <p:slideViewPr>
    <p:cSldViewPr snapToGrid="0">
      <p:cViewPr varScale="1">
        <p:scale>
          <a:sx n="98" d="100"/>
          <a:sy n="98" d="100"/>
        </p:scale>
        <p:origin x="576" y="72"/>
      </p:cViewPr>
      <p:guideLst>
        <p:guide orient="horz" pos="3076"/>
        <p:guide orient="horz" pos="611"/>
        <p:guide orient="horz" pos="893"/>
        <p:guide orient="horz" pos="438"/>
        <p:guide orient="horz" pos="1671"/>
        <p:guide orient="horz" pos="2776"/>
        <p:guide orient="horz" pos="146"/>
        <p:guide pos="1846"/>
        <p:guide pos="2736"/>
        <p:guide pos="217"/>
        <p:guide pos="5322"/>
        <p:guide pos="5625"/>
        <p:guide pos="2878"/>
        <p:guide pos="3555"/>
        <p:guide pos="1965"/>
        <p:guide pos="3723"/>
      </p:guideLst>
    </p:cSldViewPr>
  </p:slideViewPr>
  <p:outlineViewPr>
    <p:cViewPr>
      <p:scale>
        <a:sx n="33" d="100"/>
        <a:sy n="33" d="100"/>
      </p:scale>
      <p:origin x="0" y="198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 showGuides="1">
      <p:cViewPr varScale="1">
        <p:scale>
          <a:sx n="117" d="100"/>
          <a:sy n="117" d="100"/>
        </p:scale>
        <p:origin x="-4024" y="-112"/>
      </p:cViewPr>
      <p:guideLst>
        <p:guide orient="horz" pos="2515"/>
        <p:guide pos="2302"/>
        <p:guide orient="horz" pos="2686"/>
        <p:guide pos="223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426323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 dirty="0">
              <a:latin typeface="HP Simplified"/>
              <a:cs typeface="HP Simplified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4101" y="0"/>
            <a:ext cx="3070860" cy="426323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A678B55-319B-2D4F-AE49-6C1B6E1A4DDA}" type="datetimeFigureOut">
              <a:rPr lang="en-US" smtClean="0">
                <a:latin typeface="HP Simplified"/>
                <a:cs typeface="HP Simplified"/>
              </a:rPr>
              <a:pPr/>
              <a:t>5/19/2015</a:t>
            </a:fld>
            <a:endParaRPr lang="en-GB" dirty="0">
              <a:latin typeface="HP Simplified"/>
              <a:cs typeface="HP Simplified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098661"/>
            <a:ext cx="3070860" cy="42632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 dirty="0">
              <a:latin typeface="HP Simplified"/>
              <a:cs typeface="HP Simplified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4101" y="8098661"/>
            <a:ext cx="3070860" cy="42632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B27340-60F0-7D46-BC5B-91B08A318A82}" type="slidenum">
              <a:rPr lang="en-GB" smtClean="0">
                <a:latin typeface="HP Simplified"/>
                <a:cs typeface="HP Simplified"/>
              </a:rPr>
              <a:pPr/>
              <a:t>‹Nr.›</a:t>
            </a:fld>
            <a:endParaRPr lang="en-GB" dirty="0">
              <a:latin typeface="HP Simplified"/>
              <a:cs typeface="HP Simplified"/>
            </a:endParaRPr>
          </a:p>
        </p:txBody>
      </p:sp>
    </p:spTree>
    <p:extLst>
      <p:ext uri="{BB962C8B-B14F-4D97-AF65-F5344CB8AC3E}">
        <p14:creationId xmlns:p14="http://schemas.microsoft.com/office/powerpoint/2010/main" val="493217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426323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HP Simplified"/>
                <a:cs typeface="HP Simplified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14101" y="0"/>
            <a:ext cx="3070860" cy="426323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HP Simplified"/>
                <a:cs typeface="HP Simplified"/>
              </a:defRPr>
            </a:lvl1pPr>
          </a:lstStyle>
          <a:p>
            <a:fld id="{2D9CAF8C-0805-8440-B43D-DCCAAA4D80CE}" type="datetimeFigureOut">
              <a:rPr lang="en-US" smtClean="0"/>
              <a:pPr/>
              <a:t>5/19/2015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1675" y="639763"/>
            <a:ext cx="5683250" cy="3197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661" y="4050071"/>
            <a:ext cx="5669280" cy="383690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098661"/>
            <a:ext cx="3070860" cy="42632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HP Simplified"/>
                <a:cs typeface="HP Simplified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14101" y="8098661"/>
            <a:ext cx="3070860" cy="42632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HP Simplified"/>
                <a:cs typeface="HP Simplified"/>
              </a:defRPr>
            </a:lvl1pPr>
          </a:lstStyle>
          <a:p>
            <a:fld id="{22A853E8-D85F-5D49-95D2-E1D96ABFE2B9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80798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HP Simplified"/>
        <a:ea typeface="+mn-ea"/>
        <a:cs typeface="HP Simplified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HP Simplified"/>
        <a:ea typeface="+mn-ea"/>
        <a:cs typeface="HP Simplified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HP Simplified"/>
        <a:ea typeface="+mn-ea"/>
        <a:cs typeface="HP Simplified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HP Simplified"/>
        <a:ea typeface="+mn-ea"/>
        <a:cs typeface="HP Simplified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HP Simplified"/>
        <a:ea typeface="+mn-ea"/>
        <a:cs typeface="HP Simplified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1675" y="639763"/>
            <a:ext cx="5683250" cy="3197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53E8-D85F-5D49-95D2-E1D96ABFE2B9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1</a:t>
            </a:fld>
            <a:endParaRPr lang="en-GB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2509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>
              <a:ea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53E8-D85F-5D49-95D2-E1D96ABFE2B9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2</a:t>
            </a:fld>
            <a:endParaRPr lang="en-GB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7839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53E8-D85F-5D49-95D2-E1D96ABFE2B9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9679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Onboarding for Success - University Graduate New Employee Orientation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March, 2014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HP Restricted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2A853E8-D85F-5D49-95D2-E1D96ABFE2B9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9" name="Notes Placeholder 8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493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53E8-D85F-5D49-95D2-E1D96ABFE2B9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8585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Ich hoffe</a:t>
            </a:r>
            <a:r>
              <a:rPr lang="de-CH" baseline="0" dirty="0" smtClean="0"/>
              <a:t>, ich konnte Ihnen ein Gefühl vermitteln, wie Mitarbeiter in HP HR Dienstleistungen erfahren und nutzen können.</a:t>
            </a:r>
          </a:p>
          <a:p>
            <a:r>
              <a:rPr lang="de-CH" baseline="0" smtClean="0"/>
              <a:t>Ich bedanke mich und stehe Ihnen für Fragen gerne zur Verfügung.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53E8-D85F-5D49-95D2-E1D96ABFE2B9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9581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title slid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29184" y="2036820"/>
            <a:ext cx="6858000" cy="1206484"/>
          </a:xfrm>
        </p:spPr>
        <p:txBody>
          <a:bodyPr anchor="b"/>
          <a:lstStyle>
            <a:lvl1pPr>
              <a:lnSpc>
                <a:spcPct val="90000"/>
              </a:lnSpc>
              <a:defRPr sz="4600" spc="-1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329184" y="3251684"/>
            <a:ext cx="6858000" cy="9144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2" name="Picture 1" descr="HP_White_RGB_150_L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40" y="365760"/>
            <a:ext cx="1883664" cy="1883664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9186" y="4758803"/>
            <a:ext cx="8012545" cy="2286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b="0" i="0" dirty="0" smtClean="0">
                <a:solidFill>
                  <a:schemeClr val="bg1"/>
                </a:solidFill>
                <a:latin typeface="HP Simplified"/>
                <a:cs typeface="HP Simplified"/>
              </a:rPr>
              <a:t>© Copyright 2012 Hewlett-Packard Development Company, L.P. </a:t>
            </a:r>
            <a:r>
              <a:rPr lang="en-US" sz="700" b="0" i="0" baseline="0" dirty="0" smtClean="0">
                <a:solidFill>
                  <a:schemeClr val="bg1"/>
                </a:solidFill>
                <a:latin typeface="HP Simplified"/>
                <a:cs typeface="HP Simplified"/>
              </a:rPr>
              <a:t> </a:t>
            </a:r>
            <a:r>
              <a:rPr lang="en-US" sz="700" b="0" i="0" dirty="0" smtClean="0">
                <a:solidFill>
                  <a:schemeClr val="bg1"/>
                </a:solidFill>
                <a:latin typeface="HP Simplified"/>
                <a:cs typeface="HP Simplified"/>
              </a:rPr>
              <a:t>The information contained herein is subject to change without notice.</a:t>
            </a:r>
          </a:p>
        </p:txBody>
      </p:sp>
    </p:spTree>
    <p:extLst>
      <p:ext uri="{BB962C8B-B14F-4D97-AF65-F5344CB8AC3E}">
        <p14:creationId xmlns:p14="http://schemas.microsoft.com/office/powerpoint/2010/main" val="2276755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29184" y="237745"/>
            <a:ext cx="7222352" cy="2006703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4000" b="1" i="0" spc="-100">
                <a:solidFill>
                  <a:schemeClr val="tx1"/>
                </a:solidFill>
                <a:latin typeface="HP Simplified" pitchFamily="34" charset="0"/>
                <a:cs typeface="HP Simplified" pitchFamily="34" charset="0"/>
              </a:defRPr>
            </a:lvl1pPr>
          </a:lstStyle>
          <a:p>
            <a:r>
              <a:rPr lang="en-US" noProof="0" dirty="0" smtClean="0"/>
              <a:t>Click to edit </a:t>
            </a:r>
            <a:br>
              <a:rPr lang="en-US" noProof="0" dirty="0" smtClean="0"/>
            </a:br>
            <a:r>
              <a:rPr lang="en-US" noProof="0" dirty="0" smtClean="0"/>
              <a:t>master </a:t>
            </a:r>
            <a:br>
              <a:rPr lang="en-US" noProof="0" dirty="0" smtClean="0"/>
            </a:br>
            <a:r>
              <a:rPr lang="en-US" noProof="0" dirty="0" smtClean="0"/>
              <a:t>title style</a:t>
            </a:r>
            <a:endParaRPr lang="en-US" noProof="0" dirty="0"/>
          </a:p>
        </p:txBody>
      </p:sp>
      <p:pic>
        <p:nvPicPr>
          <p:cNvPr id="7" name="Picture 6" descr="HP_White_RGB_150_SM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5214" y="4535424"/>
            <a:ext cx="365736" cy="365736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9186" y="4758803"/>
            <a:ext cx="8012545" cy="2286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b="0" i="0" dirty="0" smtClean="0">
                <a:solidFill>
                  <a:schemeClr val="accent5"/>
                </a:solidFill>
                <a:latin typeface="HP Simplified"/>
                <a:cs typeface="HP Simplified"/>
              </a:rPr>
              <a:t>© Copyright 2012 Hewlett-Packard Development Company, L.P. </a:t>
            </a:r>
            <a:r>
              <a:rPr lang="en-US" sz="700" b="0" i="0" baseline="0" dirty="0" smtClean="0">
                <a:solidFill>
                  <a:schemeClr val="accent5"/>
                </a:solidFill>
                <a:latin typeface="HP Simplified"/>
                <a:cs typeface="HP Simplified"/>
              </a:rPr>
              <a:t> </a:t>
            </a:r>
            <a:r>
              <a:rPr lang="en-US" sz="700" b="0" i="0" dirty="0" smtClean="0">
                <a:solidFill>
                  <a:schemeClr val="accent5"/>
                </a:solidFill>
                <a:latin typeface="HP Simplified"/>
                <a:cs typeface="HP Simplified"/>
              </a:rPr>
              <a:t>The information contained herein is subject to change without notice.</a:t>
            </a:r>
          </a:p>
        </p:txBody>
      </p:sp>
      <p:pic>
        <p:nvPicPr>
          <p:cNvPr id="5" name="Picture 4" descr="HP_Blue_RGB_150_SM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920" y="4535424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79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quote slide with sub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29184" y="240920"/>
            <a:ext cx="7222352" cy="2006703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en-US" sz="4000" b="1" i="0" kern="1200" spc="-100" noProof="0" dirty="0">
                <a:solidFill>
                  <a:schemeClr val="bg1"/>
                </a:solidFill>
                <a:latin typeface="HP Simplified" pitchFamily="34" charset="0"/>
                <a:ea typeface="+mj-ea"/>
                <a:cs typeface="HP Simplified" pitchFamily="34" charset="0"/>
              </a:defRPr>
            </a:lvl1pPr>
          </a:lstStyle>
          <a:p>
            <a:r>
              <a:rPr lang="en-US" noProof="0" dirty="0" smtClean="0"/>
              <a:t>Click to edit </a:t>
            </a:r>
            <a:br>
              <a:rPr lang="en-US" noProof="0" dirty="0" smtClean="0"/>
            </a:br>
            <a:r>
              <a:rPr lang="en-US" noProof="0" dirty="0" smtClean="0"/>
              <a:t>master </a:t>
            </a:r>
            <a:br>
              <a:rPr lang="en-US" noProof="0" dirty="0" smtClean="0"/>
            </a:br>
            <a:r>
              <a:rPr lang="en-US" noProof="0" dirty="0" smtClean="0"/>
              <a:t>title style</a:t>
            </a:r>
            <a:endParaRPr lang="en-US" noProof="0" dirty="0"/>
          </a:p>
        </p:txBody>
      </p:sp>
      <p:pic>
        <p:nvPicPr>
          <p:cNvPr id="7" name="Picture 6" descr="HP_White_RGB_150_SM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5214" y="4535424"/>
            <a:ext cx="365736" cy="365736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9186" y="4758803"/>
            <a:ext cx="8012545" cy="2286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b="0" i="0" dirty="0" smtClean="0">
                <a:solidFill>
                  <a:schemeClr val="bg1"/>
                </a:solidFill>
                <a:latin typeface="HP Simplified"/>
                <a:cs typeface="HP Simplified"/>
              </a:rPr>
              <a:t>© Copyright 2012 Hewlett-Packard Development Company, L.P. </a:t>
            </a:r>
            <a:r>
              <a:rPr lang="en-US" sz="700" b="0" i="0" baseline="0" dirty="0" smtClean="0">
                <a:solidFill>
                  <a:schemeClr val="bg1"/>
                </a:solidFill>
                <a:latin typeface="HP Simplified"/>
                <a:cs typeface="HP Simplified"/>
              </a:rPr>
              <a:t> </a:t>
            </a:r>
            <a:r>
              <a:rPr lang="en-US" sz="700" b="0" i="0" dirty="0" smtClean="0">
                <a:solidFill>
                  <a:schemeClr val="bg1"/>
                </a:solidFill>
                <a:latin typeface="HP Simplified"/>
                <a:cs typeface="HP Simplified"/>
              </a:rPr>
              <a:t>The information contained herein is subject to change without notice.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5269" y="3305361"/>
            <a:ext cx="5148072" cy="6492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rgbClr val="FFFFFF"/>
                </a:solidFill>
                <a:latin typeface="+mn-lt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58848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 bwMode="black">
          <a:xfrm>
            <a:off x="331470" y="235064"/>
            <a:ext cx="8117206" cy="430887"/>
          </a:xfrm>
        </p:spPr>
        <p:txBody>
          <a:bodyPr wrap="square">
            <a:noAutofit/>
          </a:bodyPr>
          <a:lstStyle>
            <a:lvl1pPr>
              <a:defRPr b="1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25252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 title with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331470" y="751390"/>
            <a:ext cx="8117206" cy="27699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 bwMode="black">
          <a:xfrm>
            <a:off x="331470" y="235064"/>
            <a:ext cx="8117206" cy="430887"/>
          </a:xfrm>
        </p:spPr>
        <p:txBody>
          <a:bodyPr wrap="square">
            <a:noAutofit/>
          </a:bodyPr>
          <a:lstStyle>
            <a:lvl1pPr>
              <a:defRPr b="1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329184" y="1188722"/>
            <a:ext cx="8119872" cy="3228975"/>
          </a:xfrm>
        </p:spPr>
        <p:txBody>
          <a:bodyPr wrap="square">
            <a:noAutofit/>
          </a:bodyPr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70999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 title with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/>
          <p:cNvSpPr>
            <a:spLocks noGrp="1"/>
          </p:cNvSpPr>
          <p:nvPr>
            <p:ph type="title" hasCustomPrompt="1"/>
          </p:nvPr>
        </p:nvSpPr>
        <p:spPr bwMode="black">
          <a:xfrm>
            <a:off x="331472" y="235064"/>
            <a:ext cx="8460105" cy="430887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6"/>
          </p:nvPr>
        </p:nvSpPr>
        <p:spPr>
          <a:xfrm>
            <a:off x="328613" y="1188721"/>
            <a:ext cx="4030662" cy="3219769"/>
          </a:xfr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7"/>
          </p:nvPr>
        </p:nvSpPr>
        <p:spPr>
          <a:xfrm>
            <a:off x="4568825" y="1185864"/>
            <a:ext cx="3878264" cy="3222624"/>
          </a:xfr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331472" y="751390"/>
            <a:ext cx="8460105" cy="27699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84705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page, sub titl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568829" y="1186048"/>
            <a:ext cx="3878263" cy="3222441"/>
          </a:xfrm>
        </p:spPr>
        <p:txBody>
          <a:bodyPr anchor="ctr"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 bwMode="black">
          <a:xfrm>
            <a:off x="331469" y="235063"/>
            <a:ext cx="8458200" cy="429768"/>
          </a:xfrm>
        </p:spPr>
        <p:txBody>
          <a:bodyPr/>
          <a:lstStyle>
            <a:lvl1pPr>
              <a:defRPr b="1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329184" y="1188720"/>
            <a:ext cx="4011612" cy="3219768"/>
          </a:xfr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331472" y="751390"/>
            <a:ext cx="8460105" cy="27699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0519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title, sub title with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 bwMode="black">
          <a:xfrm>
            <a:off x="331472" y="235063"/>
            <a:ext cx="8460105" cy="429768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6"/>
          </p:nvPr>
        </p:nvSpPr>
        <p:spPr>
          <a:xfrm>
            <a:off x="329184" y="1189039"/>
            <a:ext cx="2523744" cy="3222624"/>
          </a:xfr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7"/>
          </p:nvPr>
        </p:nvSpPr>
        <p:spPr>
          <a:xfrm>
            <a:off x="3124486" y="1189040"/>
            <a:ext cx="2523744" cy="3222625"/>
          </a:xfr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5919788" y="1189039"/>
            <a:ext cx="2527300" cy="3222624"/>
          </a:xfr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331472" y="751390"/>
            <a:ext cx="8460105" cy="27699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7351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Sub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88" y="554367"/>
            <a:ext cx="8178482" cy="3770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US" noProof="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82588" y="239327"/>
            <a:ext cx="8178482" cy="291624"/>
          </a:xfrm>
        </p:spPr>
        <p:txBody>
          <a:bodyPr>
            <a:noAutofit/>
          </a:bodyPr>
          <a:lstStyle/>
          <a:p>
            <a:r>
              <a:rPr lang="en-US" noProof="0" smtClean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27580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154F7F-C374-4481-BB0E-CB45752B4976}" type="datetimeFigureOut">
              <a:rPr lang="en-US" smtClean="0"/>
              <a:pPr/>
              <a:t>5/19/2015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32714" y="4710113"/>
            <a:ext cx="2133600" cy="273844"/>
          </a:xfrm>
          <a:prstGeom prst="rect">
            <a:avLst/>
          </a:prstGeom>
        </p:spPr>
        <p:txBody>
          <a:bodyPr/>
          <a:lstStyle/>
          <a:p>
            <a:fld id="{B4BE6560-AB67-44C9-86CC-C6E6CEDDB412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785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Whit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29184" y="2036820"/>
            <a:ext cx="6858000" cy="1206484"/>
          </a:xfrm>
        </p:spPr>
        <p:txBody>
          <a:bodyPr anchor="b"/>
          <a:lstStyle>
            <a:lvl1pPr>
              <a:lnSpc>
                <a:spcPct val="90000"/>
              </a:lnSpc>
              <a:defRPr sz="4600" spc="-1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329184" y="3251684"/>
            <a:ext cx="6858000" cy="914400"/>
          </a:xfrm>
        </p:spPr>
        <p:txBody>
          <a:bodyPr/>
          <a:lstStyle>
            <a:lvl1pPr marL="0" indent="0" algn="l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2" name="Picture 1" descr="HP_Blue_RGB_150_L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40" y="365760"/>
            <a:ext cx="1883664" cy="1883664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9184" y="4758803"/>
            <a:ext cx="8012545" cy="2286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>
              <a:defRPr/>
            </a:pPr>
            <a:r>
              <a:rPr lang="en-US" sz="700" dirty="0" smtClean="0">
                <a:solidFill>
                  <a:srgbClr val="B9B8BB"/>
                </a:solidFill>
                <a:cs typeface="HP Simplified"/>
              </a:rPr>
              <a:t>© Copyright 2012 Hewlett-Packard Development Company, L.P.  The information contained herein is subject to change without notice.</a:t>
            </a:r>
          </a:p>
        </p:txBody>
      </p:sp>
    </p:spTree>
    <p:extLst>
      <p:ext uri="{BB962C8B-B14F-4D97-AF65-F5344CB8AC3E}">
        <p14:creationId xmlns:p14="http://schemas.microsoft.com/office/powerpoint/2010/main" val="3432601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title slid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29184" y="2036820"/>
            <a:ext cx="6858000" cy="1206484"/>
          </a:xfrm>
        </p:spPr>
        <p:txBody>
          <a:bodyPr anchor="b"/>
          <a:lstStyle>
            <a:lvl1pPr>
              <a:lnSpc>
                <a:spcPct val="90000"/>
              </a:lnSpc>
              <a:defRPr sz="4600" spc="-1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329184" y="3251684"/>
            <a:ext cx="6858000" cy="9144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2" name="Picture 1" descr="HP_White_RGB_150_L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40" y="365760"/>
            <a:ext cx="1883664" cy="1883664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9184" y="4758803"/>
            <a:ext cx="8012545" cy="2286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>
              <a:defRPr/>
            </a:pPr>
            <a:r>
              <a:rPr lang="en-US" sz="700" dirty="0" smtClean="0">
                <a:solidFill>
                  <a:prstClr val="white"/>
                </a:solidFill>
                <a:cs typeface="HP Simplified"/>
              </a:rPr>
              <a:t>© Copyright 2012 Hewlett-Packard Development Company, L.P.  The information contained herein is subject to change without notice.</a:t>
            </a:r>
          </a:p>
        </p:txBody>
      </p:sp>
    </p:spTree>
    <p:extLst>
      <p:ext uri="{BB962C8B-B14F-4D97-AF65-F5344CB8AC3E}">
        <p14:creationId xmlns:p14="http://schemas.microsoft.com/office/powerpoint/2010/main" val="4035471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ue divider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29184" y="238328"/>
            <a:ext cx="7222352" cy="2006703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4000" b="1" i="0" spc="-100" baseline="0">
                <a:solidFill>
                  <a:schemeClr val="bg1"/>
                </a:solidFill>
                <a:latin typeface="HP Simplified" pitchFamily="34" charset="0"/>
                <a:cs typeface="HP Simplified" pitchFamily="34" charset="0"/>
              </a:defRPr>
            </a:lvl1pPr>
          </a:lstStyle>
          <a:p>
            <a:r>
              <a:rPr lang="en-US" noProof="0" dirty="0" smtClean="0"/>
              <a:t>Click to edit </a:t>
            </a:r>
            <a:br>
              <a:rPr lang="en-US" noProof="0" dirty="0" smtClean="0"/>
            </a:br>
            <a:r>
              <a:rPr lang="en-US" noProof="0" dirty="0" smtClean="0"/>
              <a:t>master </a:t>
            </a:r>
            <a:br>
              <a:rPr lang="en-US" noProof="0" dirty="0" smtClean="0"/>
            </a:br>
            <a:r>
              <a:rPr lang="en-US" noProof="0" dirty="0" smtClean="0"/>
              <a:t>title style</a:t>
            </a:r>
            <a:endParaRPr lang="en-US" noProof="0" dirty="0"/>
          </a:p>
        </p:txBody>
      </p:sp>
      <p:pic>
        <p:nvPicPr>
          <p:cNvPr id="7" name="Picture 6" descr="HP_White_RGB_150_SM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5214" y="4535424"/>
            <a:ext cx="365736" cy="365736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9184" y="4758803"/>
            <a:ext cx="8012545" cy="2286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>
              <a:defRPr/>
            </a:pPr>
            <a:r>
              <a:rPr lang="en-US" sz="700" dirty="0" smtClean="0">
                <a:solidFill>
                  <a:prstClr val="white"/>
                </a:solidFill>
                <a:cs typeface="HP Simplified"/>
              </a:rPr>
              <a:t>© Copyright 2012 Hewlett-Packard Development Company, L.P.  The information contained herein is subject to change without notice.</a:t>
            </a:r>
          </a:p>
        </p:txBody>
      </p:sp>
    </p:spTree>
    <p:extLst>
      <p:ext uri="{BB962C8B-B14F-4D97-AF65-F5344CB8AC3E}">
        <p14:creationId xmlns:p14="http://schemas.microsoft.com/office/powerpoint/2010/main" val="1276831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29184" y="237744"/>
            <a:ext cx="7222352" cy="2006703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4000" b="1" i="0" spc="-100">
                <a:solidFill>
                  <a:schemeClr val="tx1"/>
                </a:solidFill>
                <a:latin typeface="HP Simplified" pitchFamily="34" charset="0"/>
                <a:cs typeface="HP Simplified" pitchFamily="34" charset="0"/>
              </a:defRPr>
            </a:lvl1pPr>
          </a:lstStyle>
          <a:p>
            <a:r>
              <a:rPr lang="en-US" noProof="0" dirty="0" smtClean="0"/>
              <a:t>Click to edit </a:t>
            </a:r>
            <a:br>
              <a:rPr lang="en-US" noProof="0" dirty="0" smtClean="0"/>
            </a:br>
            <a:r>
              <a:rPr lang="en-US" noProof="0" dirty="0" smtClean="0"/>
              <a:t>master </a:t>
            </a:r>
            <a:br>
              <a:rPr lang="en-US" noProof="0" dirty="0" smtClean="0"/>
            </a:br>
            <a:r>
              <a:rPr lang="en-US" noProof="0" dirty="0" smtClean="0"/>
              <a:t>title style</a:t>
            </a:r>
            <a:endParaRPr lang="en-US" noProof="0" dirty="0"/>
          </a:p>
        </p:txBody>
      </p:sp>
      <p:pic>
        <p:nvPicPr>
          <p:cNvPr id="7" name="Picture 6" descr="HP_White_RGB_150_SM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5214" y="4535424"/>
            <a:ext cx="365736" cy="365736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9184" y="4758803"/>
            <a:ext cx="8012545" cy="2286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>
              <a:defRPr/>
            </a:pPr>
            <a:r>
              <a:rPr lang="en-US" sz="700" dirty="0" smtClean="0">
                <a:solidFill>
                  <a:srgbClr val="B9B8BB"/>
                </a:solidFill>
                <a:cs typeface="HP Simplified"/>
              </a:rPr>
              <a:t>© Copyright 2012 Hewlett-Packard Development Company, L.P.  The information contained herein is subject to change without notice.</a:t>
            </a:r>
          </a:p>
        </p:txBody>
      </p:sp>
      <p:pic>
        <p:nvPicPr>
          <p:cNvPr id="5" name="Picture 4" descr="HP_Blue_RGB_150_SM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920" y="4535424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480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quote slide with sub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29184" y="240919"/>
            <a:ext cx="7222352" cy="2006703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en-US" sz="4000" b="1" i="0" kern="1200" spc="-100" noProof="0" dirty="0">
                <a:solidFill>
                  <a:schemeClr val="bg1"/>
                </a:solidFill>
                <a:latin typeface="HP Simplified" pitchFamily="34" charset="0"/>
                <a:ea typeface="+mj-ea"/>
                <a:cs typeface="HP Simplified" pitchFamily="34" charset="0"/>
              </a:defRPr>
            </a:lvl1pPr>
          </a:lstStyle>
          <a:p>
            <a:r>
              <a:rPr lang="en-US" noProof="0" dirty="0" smtClean="0"/>
              <a:t>Click to edit </a:t>
            </a:r>
            <a:br>
              <a:rPr lang="en-US" noProof="0" dirty="0" smtClean="0"/>
            </a:br>
            <a:r>
              <a:rPr lang="en-US" noProof="0" dirty="0" smtClean="0"/>
              <a:t>master </a:t>
            </a:r>
            <a:br>
              <a:rPr lang="en-US" noProof="0" dirty="0" smtClean="0"/>
            </a:br>
            <a:r>
              <a:rPr lang="en-US" noProof="0" dirty="0" smtClean="0"/>
              <a:t>title style</a:t>
            </a:r>
            <a:endParaRPr lang="en-US" noProof="0" dirty="0"/>
          </a:p>
        </p:txBody>
      </p:sp>
      <p:pic>
        <p:nvPicPr>
          <p:cNvPr id="7" name="Picture 6" descr="HP_White_RGB_150_SM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5214" y="4535424"/>
            <a:ext cx="365736" cy="365736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9184" y="4758803"/>
            <a:ext cx="8012545" cy="2286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>
              <a:defRPr/>
            </a:pPr>
            <a:r>
              <a:rPr lang="en-US" sz="700" dirty="0" smtClean="0">
                <a:solidFill>
                  <a:prstClr val="white"/>
                </a:solidFill>
                <a:cs typeface="HP Simplified"/>
              </a:rPr>
              <a:t>© Copyright 2012 Hewlett-Packard Development Company, L.P.  The information contained herein is subject to change without notice.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5269" y="3305361"/>
            <a:ext cx="5148072" cy="6492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rgbClr val="FFFFFF"/>
                </a:solidFill>
                <a:latin typeface="+mn-lt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90019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 bwMode="black">
          <a:xfrm>
            <a:off x="331470" y="235064"/>
            <a:ext cx="8117206" cy="430887"/>
          </a:xfrm>
        </p:spPr>
        <p:txBody>
          <a:bodyPr wrap="square">
            <a:noAutofit/>
          </a:bodyPr>
          <a:lstStyle>
            <a:lvl1pPr>
              <a:defRPr b="1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93759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 title with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331470" y="751390"/>
            <a:ext cx="8117206" cy="27699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 bwMode="black">
          <a:xfrm>
            <a:off x="331470" y="235064"/>
            <a:ext cx="8117206" cy="430887"/>
          </a:xfrm>
        </p:spPr>
        <p:txBody>
          <a:bodyPr wrap="square">
            <a:noAutofit/>
          </a:bodyPr>
          <a:lstStyle>
            <a:lvl1pPr>
              <a:defRPr b="1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329184" y="1188721"/>
            <a:ext cx="8119872" cy="3228975"/>
          </a:xfrm>
        </p:spPr>
        <p:txBody>
          <a:bodyPr wrap="square">
            <a:noAutofit/>
          </a:bodyPr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75620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 title with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/>
          <p:cNvSpPr>
            <a:spLocks noGrp="1"/>
          </p:cNvSpPr>
          <p:nvPr>
            <p:ph type="title" hasCustomPrompt="1"/>
          </p:nvPr>
        </p:nvSpPr>
        <p:spPr bwMode="black">
          <a:xfrm>
            <a:off x="331471" y="235063"/>
            <a:ext cx="8460105" cy="430887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6"/>
          </p:nvPr>
        </p:nvSpPr>
        <p:spPr>
          <a:xfrm>
            <a:off x="328613" y="1188720"/>
            <a:ext cx="4030662" cy="3219769"/>
          </a:xfr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7"/>
          </p:nvPr>
        </p:nvSpPr>
        <p:spPr>
          <a:xfrm>
            <a:off x="4568825" y="1185864"/>
            <a:ext cx="3878264" cy="3222624"/>
          </a:xfr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331471" y="751390"/>
            <a:ext cx="8460105" cy="27699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76091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page, sub titl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568827" y="1186047"/>
            <a:ext cx="3878263" cy="3222441"/>
          </a:xfrm>
        </p:spPr>
        <p:txBody>
          <a:bodyPr anchor="ctr"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 bwMode="black">
          <a:xfrm>
            <a:off x="331469" y="235063"/>
            <a:ext cx="8458200" cy="429768"/>
          </a:xfrm>
        </p:spPr>
        <p:txBody>
          <a:bodyPr/>
          <a:lstStyle>
            <a:lvl1pPr>
              <a:defRPr b="1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329184" y="1188720"/>
            <a:ext cx="4011612" cy="3219768"/>
          </a:xfr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331471" y="751390"/>
            <a:ext cx="8460105" cy="27699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17056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title, sub title with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 bwMode="black">
          <a:xfrm>
            <a:off x="331472" y="235063"/>
            <a:ext cx="8460105" cy="429768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6"/>
          </p:nvPr>
        </p:nvSpPr>
        <p:spPr>
          <a:xfrm>
            <a:off x="329184" y="1189039"/>
            <a:ext cx="2523744" cy="3222624"/>
          </a:xfr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7"/>
          </p:nvPr>
        </p:nvSpPr>
        <p:spPr>
          <a:xfrm>
            <a:off x="3124486" y="1189039"/>
            <a:ext cx="2523744" cy="3222625"/>
          </a:xfr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5919788" y="1189039"/>
            <a:ext cx="2527300" cy="3222624"/>
          </a:xfr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331471" y="751390"/>
            <a:ext cx="8460105" cy="27699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82673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Line/1 subhead line with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1470" y="660169"/>
            <a:ext cx="8229600" cy="3770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31470" y="270148"/>
            <a:ext cx="8229600" cy="392415"/>
          </a:xfrm>
        </p:spPr>
        <p:txBody>
          <a:bodyPr>
            <a:noAutofit/>
          </a:bodyPr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48905" y="4680425"/>
            <a:ext cx="182186" cy="10772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1000"/>
              </a:lnSpc>
              <a:defRPr/>
            </a:lvl1pPr>
          </a:lstStyle>
          <a:p>
            <a:fld id="{33088DE5-1DDF-C242-AF39-BA25983D68D6}" type="slidenum">
              <a:rPr smtClean="0">
                <a:solidFill>
                  <a:prstClr val="black"/>
                </a:solidFill>
              </a:rPr>
              <a:pPr/>
              <a:t>‹Nr.›</a:t>
            </a:fld>
            <a:endParaRPr dirty="0">
              <a:solidFill>
                <a:prstClr val="black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31200" y="1458000"/>
            <a:ext cx="8466436" cy="2952364"/>
          </a:xfrm>
        </p:spPr>
        <p:txBody>
          <a:bodyPr>
            <a:no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47708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154F7F-C374-4481-BB0E-CB45752B4976}" type="datetimeFigureOut">
              <a:rPr lang="en-US" smtClean="0"/>
              <a:pPr/>
              <a:t>5/19/2015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32714" y="4710113"/>
            <a:ext cx="2133600" cy="273844"/>
          </a:xfrm>
          <a:prstGeom prst="rect">
            <a:avLst/>
          </a:prstGeom>
        </p:spPr>
        <p:txBody>
          <a:bodyPr/>
          <a:lstStyle/>
          <a:p>
            <a:fld id="{B4BE6560-AB67-44C9-86CC-C6E6CEDDB412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432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 bwMode="black">
          <a:xfrm>
            <a:off x="331470" y="235064"/>
            <a:ext cx="8117206" cy="430887"/>
          </a:xfrm>
        </p:spPr>
        <p:txBody>
          <a:bodyPr wrap="square">
            <a:noAutofit/>
          </a:bodyPr>
          <a:lstStyle>
            <a:lvl1pPr>
              <a:defRPr b="1" i="0">
                <a:solidFill>
                  <a:srgbClr val="000000"/>
                </a:solidFill>
                <a:latin typeface="+mj-lt"/>
                <a:cs typeface="HP Simplified" pitchFamily="34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329184" y="1188720"/>
            <a:ext cx="8117904" cy="3219768"/>
          </a:xfrm>
        </p:spPr>
        <p:txBody>
          <a:bodyPr wrap="square">
            <a:noAutofit/>
          </a:bodyPr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432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328614" y="235064"/>
            <a:ext cx="8123236" cy="430887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noProof="0" smtClean="0"/>
              <a:t>Click to edit Master title style</a:t>
            </a:r>
            <a:endParaRPr lang="en-US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 bwMode="black">
          <a:xfrm>
            <a:off x="330200" y="1188720"/>
            <a:ext cx="8119872" cy="321976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444501" y="4758803"/>
            <a:ext cx="8012545" cy="228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b="0" i="0" dirty="0" smtClean="0">
                <a:solidFill>
                  <a:srgbClr val="B9B8BB"/>
                </a:solidFill>
                <a:latin typeface="HP Simplified"/>
                <a:cs typeface="HP Simplified"/>
              </a:rPr>
              <a:t>© Copyright 2012 Hewlett-Packard Development Company, L.P. </a:t>
            </a:r>
            <a:r>
              <a:rPr lang="en-US" sz="700" b="0" i="0" baseline="0" dirty="0" smtClean="0">
                <a:solidFill>
                  <a:srgbClr val="B9B8BB"/>
                </a:solidFill>
                <a:latin typeface="HP Simplified"/>
                <a:cs typeface="HP Simplified"/>
              </a:rPr>
              <a:t> </a:t>
            </a:r>
            <a:r>
              <a:rPr lang="en-US" sz="700" b="0" i="0" dirty="0" smtClean="0">
                <a:solidFill>
                  <a:srgbClr val="B9B8BB"/>
                </a:solidFill>
                <a:latin typeface="HP Simplified"/>
                <a:cs typeface="HP Simplified"/>
              </a:rPr>
              <a:t>The information contained herein is subject to change without notice.</a:t>
            </a:r>
          </a:p>
        </p:txBody>
      </p:sp>
      <p:sp>
        <p:nvSpPr>
          <p:cNvPr id="8" name="TextBox 7"/>
          <p:cNvSpPr txBox="1"/>
          <p:nvPr/>
        </p:nvSpPr>
        <p:spPr bwMode="gray">
          <a:xfrm>
            <a:off x="329186" y="4788486"/>
            <a:ext cx="323009" cy="149332"/>
          </a:xfrm>
          <a:prstGeom prst="rect">
            <a:avLst/>
          </a:prstGeom>
        </p:spPr>
        <p:txBody>
          <a:bodyPr vert="horz" wrap="none" lIns="0" tIns="45720" rIns="91440" bIns="45720" rtlCol="0" anchor="ctr">
            <a:noAutofit/>
          </a:bodyPr>
          <a:lstStyle/>
          <a:p>
            <a:pPr marL="0" algn="l" defTabSz="914400" rtl="0" eaLnBrk="1" latinLnBrk="0" hangingPunct="1"/>
            <a:fld id="{6C5AF65D-6854-49AF-ABC5-48B5BA0EA842}" type="slidenum">
              <a:rPr lang="en-US" sz="700" b="0" i="0" kern="1200" smtClean="0">
                <a:solidFill>
                  <a:srgbClr val="B9B8BB"/>
                </a:solidFill>
                <a:latin typeface="HP Simplified"/>
                <a:ea typeface="+mn-ea"/>
                <a:cs typeface="HP Simplified"/>
              </a:rPr>
              <a:pPr marL="0" algn="l" defTabSz="914400" rtl="0" eaLnBrk="1" latinLnBrk="0" hangingPunct="1"/>
              <a:t>‹Nr.›</a:t>
            </a:fld>
            <a:endParaRPr lang="en-US" sz="700" b="0" i="0" kern="1200" dirty="0" smtClean="0">
              <a:solidFill>
                <a:srgbClr val="B9B8BB"/>
              </a:solidFill>
              <a:latin typeface="HP Simplified"/>
              <a:ea typeface="+mn-ea"/>
              <a:cs typeface="HP Simplified"/>
            </a:endParaRPr>
          </a:p>
        </p:txBody>
      </p:sp>
      <p:pic>
        <p:nvPicPr>
          <p:cNvPr id="4" name="Picture 3" descr="HP_Blue_RGB_150_SM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920" y="4535424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275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4" r:id="rId2"/>
    <p:sldLayoutId id="2147483833" r:id="rId3"/>
    <p:sldLayoutId id="2147483837" r:id="rId4"/>
    <p:sldLayoutId id="2147483809" r:id="rId5"/>
    <p:sldLayoutId id="2147483823" r:id="rId6"/>
    <p:sldLayoutId id="2147483824" r:id="rId7"/>
    <p:sldLayoutId id="2147483825" r:id="rId8"/>
    <p:sldLayoutId id="2147483891" r:id="rId9"/>
    <p:sldLayoutId id="2147483892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lang="en-GB" sz="2800" b="1" i="0" kern="1200" dirty="0" smtClean="0">
          <a:solidFill>
            <a:srgbClr val="000000"/>
          </a:solidFill>
          <a:latin typeface="HP Simplified" pitchFamily="34" charset="0"/>
          <a:ea typeface="+mj-ea"/>
          <a:cs typeface="HP Simplified" pitchFamily="34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00000"/>
        <a:buFont typeface="Arial"/>
        <a:buNone/>
        <a:defRPr sz="1800" b="1" i="0" kern="1200">
          <a:solidFill>
            <a:schemeClr val="accent1"/>
          </a:solidFill>
          <a:latin typeface="HP Simplified" pitchFamily="34" charset="0"/>
          <a:ea typeface="+mn-ea"/>
          <a:cs typeface="HP Simplified" pitchFamily="34" charset="0"/>
        </a:defRPr>
      </a:lvl1pPr>
      <a:lvl2pPr marL="0" indent="0" algn="l" defTabSz="43021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00000"/>
        <a:buFont typeface="Lucida Grande"/>
        <a:buNone/>
        <a:defRPr sz="1600" b="0" i="0" kern="1200">
          <a:solidFill>
            <a:srgbClr val="000000"/>
          </a:solidFill>
          <a:latin typeface="HP Simplified" pitchFamily="34" charset="0"/>
          <a:ea typeface="+mn-ea"/>
          <a:cs typeface="HP Simplified" pitchFamily="34" charset="0"/>
        </a:defRPr>
      </a:lvl2pPr>
      <a:lvl3pPr marL="169863" indent="-169863" algn="l" defTabSz="4572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/>
        <a:buChar char="•"/>
        <a:defRPr sz="1400" b="0" i="0" kern="1200">
          <a:solidFill>
            <a:srgbClr val="000000"/>
          </a:solidFill>
          <a:latin typeface="HP Simplified" pitchFamily="34" charset="0"/>
          <a:ea typeface="+mn-ea"/>
          <a:cs typeface="HP Simplified" pitchFamily="34" charset="0"/>
        </a:defRPr>
      </a:lvl3pPr>
      <a:lvl4pPr marL="341313" indent="-180975" algn="l" defTabSz="4572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80000"/>
        <a:buFont typeface="Lucida Grande"/>
        <a:buChar char="−"/>
        <a:defRPr lang="en-US" sz="1400" b="0" i="0" kern="1200" dirty="0" smtClean="0">
          <a:solidFill>
            <a:srgbClr val="000000"/>
          </a:solidFill>
          <a:latin typeface="HP Simplified" pitchFamily="34" charset="0"/>
          <a:ea typeface="+mn-ea"/>
          <a:cs typeface="HP Simplified" pitchFamily="34" charset="0"/>
        </a:defRPr>
      </a:lvl4pPr>
      <a:lvl5pPr marL="469900" indent="-150813" algn="l" defTabSz="4572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/>
        <a:buChar char="•"/>
        <a:tabLst/>
        <a:defRPr sz="1400" b="0" i="0" kern="1200">
          <a:solidFill>
            <a:srgbClr val="000000"/>
          </a:solidFill>
          <a:latin typeface="HP Simplified" pitchFamily="34" charset="0"/>
          <a:ea typeface="+mn-ea"/>
          <a:cs typeface="HP Simplified" pitchFamily="34" charset="0"/>
        </a:defRPr>
      </a:lvl5pPr>
      <a:lvl6pPr marL="2286000" indent="0" algn="l" defTabSz="457200" rtl="0" eaLnBrk="1" latinLnBrk="0" hangingPunct="1">
        <a:lnSpc>
          <a:spcPts val="2500"/>
        </a:lnSpc>
        <a:spcBef>
          <a:spcPct val="20000"/>
        </a:spcBef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328614" y="235064"/>
            <a:ext cx="8123236" cy="430887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noProof="0" smtClean="0"/>
              <a:t>Click to edit Master title style</a:t>
            </a:r>
            <a:endParaRPr lang="en-US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 bwMode="black">
          <a:xfrm>
            <a:off x="330200" y="1188720"/>
            <a:ext cx="8119872" cy="321976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444501" y="4758803"/>
            <a:ext cx="8012545" cy="228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r>
              <a:rPr lang="en-US" sz="700" dirty="0" smtClean="0">
                <a:solidFill>
                  <a:srgbClr val="B9B8BB"/>
                </a:solidFill>
                <a:cs typeface="HP Simplified"/>
              </a:rPr>
              <a:t>© Copyright 2012 Hewlett-Packard Development Company, L.P.  The information contained herein is subject to change without notice.</a:t>
            </a:r>
          </a:p>
        </p:txBody>
      </p:sp>
      <p:sp>
        <p:nvSpPr>
          <p:cNvPr id="8" name="TextBox 7"/>
          <p:cNvSpPr txBox="1"/>
          <p:nvPr/>
        </p:nvSpPr>
        <p:spPr bwMode="gray">
          <a:xfrm>
            <a:off x="329184" y="4788485"/>
            <a:ext cx="323009" cy="149332"/>
          </a:xfrm>
          <a:prstGeom prst="rect">
            <a:avLst/>
          </a:prstGeom>
        </p:spPr>
        <p:txBody>
          <a:bodyPr vert="horz" wrap="none" lIns="0" tIns="45720" rIns="91440" bIns="45720" rtlCol="0" anchor="ctr">
            <a:noAutofit/>
          </a:bodyPr>
          <a:lstStyle/>
          <a:p>
            <a:pPr defTabSz="914400"/>
            <a:fld id="{6C5AF65D-6854-49AF-ABC5-48B5BA0EA842}" type="slidenum">
              <a:rPr lang="en-US" sz="700" smtClean="0">
                <a:solidFill>
                  <a:srgbClr val="B9B8BB"/>
                </a:solidFill>
                <a:cs typeface="HP Simplified"/>
              </a:rPr>
              <a:pPr defTabSz="914400"/>
              <a:t>‹Nr.›</a:t>
            </a:fld>
            <a:endParaRPr lang="en-US" sz="700" dirty="0" smtClean="0">
              <a:solidFill>
                <a:srgbClr val="B9B8BB"/>
              </a:solidFill>
              <a:cs typeface="HP Simplified"/>
            </a:endParaRPr>
          </a:p>
        </p:txBody>
      </p:sp>
      <p:pic>
        <p:nvPicPr>
          <p:cNvPr id="4" name="Picture 3" descr="HP_Blue_RGB_150_SM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920" y="4535424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467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lang="en-GB" sz="2800" b="1" i="0" kern="1200" dirty="0" smtClean="0">
          <a:solidFill>
            <a:srgbClr val="000000"/>
          </a:solidFill>
          <a:latin typeface="HP Simplified" pitchFamily="34" charset="0"/>
          <a:ea typeface="+mj-ea"/>
          <a:cs typeface="HP Simplified" pitchFamily="34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00000"/>
        <a:buFont typeface="Arial"/>
        <a:buNone/>
        <a:defRPr sz="1800" b="1" i="0" kern="1200">
          <a:solidFill>
            <a:schemeClr val="accent1"/>
          </a:solidFill>
          <a:latin typeface="HP Simplified" pitchFamily="34" charset="0"/>
          <a:ea typeface="+mn-ea"/>
          <a:cs typeface="HP Simplified" pitchFamily="34" charset="0"/>
        </a:defRPr>
      </a:lvl1pPr>
      <a:lvl2pPr marL="0" indent="0" algn="l" defTabSz="43021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00000"/>
        <a:buFont typeface="Lucida Grande"/>
        <a:buNone/>
        <a:defRPr sz="1600" b="0" i="0" kern="1200">
          <a:solidFill>
            <a:srgbClr val="000000"/>
          </a:solidFill>
          <a:latin typeface="HP Simplified" pitchFamily="34" charset="0"/>
          <a:ea typeface="+mn-ea"/>
          <a:cs typeface="HP Simplified" pitchFamily="34" charset="0"/>
        </a:defRPr>
      </a:lvl2pPr>
      <a:lvl3pPr marL="169863" indent="-169863" algn="l" defTabSz="4572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/>
        <a:buChar char="•"/>
        <a:defRPr sz="1400" b="0" i="0" kern="1200">
          <a:solidFill>
            <a:srgbClr val="000000"/>
          </a:solidFill>
          <a:latin typeface="HP Simplified" pitchFamily="34" charset="0"/>
          <a:ea typeface="+mn-ea"/>
          <a:cs typeface="HP Simplified" pitchFamily="34" charset="0"/>
        </a:defRPr>
      </a:lvl3pPr>
      <a:lvl4pPr marL="341313" indent="-180975" algn="l" defTabSz="4572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80000"/>
        <a:buFont typeface="Lucida Grande"/>
        <a:buChar char="−"/>
        <a:defRPr lang="en-US" sz="1400" b="0" i="0" kern="1200" dirty="0" smtClean="0">
          <a:solidFill>
            <a:srgbClr val="000000"/>
          </a:solidFill>
          <a:latin typeface="HP Simplified" pitchFamily="34" charset="0"/>
          <a:ea typeface="+mn-ea"/>
          <a:cs typeface="HP Simplified" pitchFamily="34" charset="0"/>
        </a:defRPr>
      </a:lvl4pPr>
      <a:lvl5pPr marL="469900" indent="-150813" algn="l" defTabSz="4572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/>
        <a:buChar char="•"/>
        <a:tabLst/>
        <a:defRPr sz="1400" b="0" i="0" kern="1200">
          <a:solidFill>
            <a:srgbClr val="000000"/>
          </a:solidFill>
          <a:latin typeface="HP Simplified" pitchFamily="34" charset="0"/>
          <a:ea typeface="+mn-ea"/>
          <a:cs typeface="HP Simplified" pitchFamily="34" charset="0"/>
        </a:defRPr>
      </a:lvl5pPr>
      <a:lvl6pPr marL="2286000" indent="0" algn="l" defTabSz="457200" rtl="0" eaLnBrk="1" latinLnBrk="0" hangingPunct="1">
        <a:lnSpc>
          <a:spcPts val="2500"/>
        </a:lnSpc>
        <a:spcBef>
          <a:spcPct val="20000"/>
        </a:spcBef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tags" Target="../tags/tag117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63" Type="http://schemas.openxmlformats.org/officeDocument/2006/relationships/tags" Target="../tags/tag63.xml"/><Relationship Id="rId84" Type="http://schemas.openxmlformats.org/officeDocument/2006/relationships/tags" Target="../tags/tag84.xml"/><Relationship Id="rId138" Type="http://schemas.openxmlformats.org/officeDocument/2006/relationships/tags" Target="../tags/tag138.xml"/><Relationship Id="rId159" Type="http://schemas.openxmlformats.org/officeDocument/2006/relationships/tags" Target="../tags/tag159.xml"/><Relationship Id="rId170" Type="http://schemas.openxmlformats.org/officeDocument/2006/relationships/tags" Target="../tags/tag170.xml"/><Relationship Id="rId191" Type="http://schemas.openxmlformats.org/officeDocument/2006/relationships/tags" Target="../tags/tag191.xml"/><Relationship Id="rId205" Type="http://schemas.openxmlformats.org/officeDocument/2006/relationships/tags" Target="../tags/tag205.xml"/><Relationship Id="rId226" Type="http://schemas.openxmlformats.org/officeDocument/2006/relationships/image" Target="../media/image8.jpeg"/><Relationship Id="rId107" Type="http://schemas.openxmlformats.org/officeDocument/2006/relationships/tags" Target="../tags/tag107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53" Type="http://schemas.openxmlformats.org/officeDocument/2006/relationships/tags" Target="../tags/tag53.xml"/><Relationship Id="rId74" Type="http://schemas.openxmlformats.org/officeDocument/2006/relationships/tags" Target="../tags/tag74.xml"/><Relationship Id="rId128" Type="http://schemas.openxmlformats.org/officeDocument/2006/relationships/tags" Target="../tags/tag128.xml"/><Relationship Id="rId149" Type="http://schemas.openxmlformats.org/officeDocument/2006/relationships/tags" Target="../tags/tag149.xml"/><Relationship Id="rId5" Type="http://schemas.openxmlformats.org/officeDocument/2006/relationships/tags" Target="../tags/tag5.xml"/><Relationship Id="rId95" Type="http://schemas.openxmlformats.org/officeDocument/2006/relationships/tags" Target="../tags/tag95.xml"/><Relationship Id="rId160" Type="http://schemas.openxmlformats.org/officeDocument/2006/relationships/tags" Target="../tags/tag160.xml"/><Relationship Id="rId181" Type="http://schemas.openxmlformats.org/officeDocument/2006/relationships/tags" Target="../tags/tag181.xml"/><Relationship Id="rId216" Type="http://schemas.openxmlformats.org/officeDocument/2006/relationships/tags" Target="../tags/tag216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113" Type="http://schemas.openxmlformats.org/officeDocument/2006/relationships/tags" Target="../tags/tag113.xml"/><Relationship Id="rId118" Type="http://schemas.openxmlformats.org/officeDocument/2006/relationships/tags" Target="../tags/tag118.xml"/><Relationship Id="rId134" Type="http://schemas.openxmlformats.org/officeDocument/2006/relationships/tags" Target="../tags/tag134.xml"/><Relationship Id="rId139" Type="http://schemas.openxmlformats.org/officeDocument/2006/relationships/tags" Target="../tags/tag139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150" Type="http://schemas.openxmlformats.org/officeDocument/2006/relationships/tags" Target="../tags/tag150.xml"/><Relationship Id="rId155" Type="http://schemas.openxmlformats.org/officeDocument/2006/relationships/tags" Target="../tags/tag155.xml"/><Relationship Id="rId171" Type="http://schemas.openxmlformats.org/officeDocument/2006/relationships/tags" Target="../tags/tag171.xml"/><Relationship Id="rId176" Type="http://schemas.openxmlformats.org/officeDocument/2006/relationships/tags" Target="../tags/tag176.xml"/><Relationship Id="rId192" Type="http://schemas.openxmlformats.org/officeDocument/2006/relationships/tags" Target="../tags/tag192.xml"/><Relationship Id="rId197" Type="http://schemas.openxmlformats.org/officeDocument/2006/relationships/tags" Target="../tags/tag197.xml"/><Relationship Id="rId206" Type="http://schemas.openxmlformats.org/officeDocument/2006/relationships/tags" Target="../tags/tag206.xml"/><Relationship Id="rId227" Type="http://schemas.openxmlformats.org/officeDocument/2006/relationships/image" Target="../media/image9.png"/><Relationship Id="rId201" Type="http://schemas.openxmlformats.org/officeDocument/2006/relationships/tags" Target="../tags/tag201.xml"/><Relationship Id="rId222" Type="http://schemas.openxmlformats.org/officeDocument/2006/relationships/slideLayout" Target="../slideLayouts/slideLayout1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59" Type="http://schemas.openxmlformats.org/officeDocument/2006/relationships/tags" Target="../tags/tag59.xml"/><Relationship Id="rId103" Type="http://schemas.openxmlformats.org/officeDocument/2006/relationships/tags" Target="../tags/tag103.xml"/><Relationship Id="rId108" Type="http://schemas.openxmlformats.org/officeDocument/2006/relationships/tags" Target="../tags/tag108.xml"/><Relationship Id="rId124" Type="http://schemas.openxmlformats.org/officeDocument/2006/relationships/tags" Target="../tags/tag124.xml"/><Relationship Id="rId129" Type="http://schemas.openxmlformats.org/officeDocument/2006/relationships/tags" Target="../tags/tag129.xml"/><Relationship Id="rId54" Type="http://schemas.openxmlformats.org/officeDocument/2006/relationships/tags" Target="../tags/tag54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40" Type="http://schemas.openxmlformats.org/officeDocument/2006/relationships/tags" Target="../tags/tag140.xml"/><Relationship Id="rId145" Type="http://schemas.openxmlformats.org/officeDocument/2006/relationships/tags" Target="../tags/tag145.xml"/><Relationship Id="rId161" Type="http://schemas.openxmlformats.org/officeDocument/2006/relationships/tags" Target="../tags/tag161.xml"/><Relationship Id="rId166" Type="http://schemas.openxmlformats.org/officeDocument/2006/relationships/tags" Target="../tags/tag166.xml"/><Relationship Id="rId182" Type="http://schemas.openxmlformats.org/officeDocument/2006/relationships/tags" Target="../tags/tag182.xml"/><Relationship Id="rId187" Type="http://schemas.openxmlformats.org/officeDocument/2006/relationships/tags" Target="../tags/tag187.xml"/><Relationship Id="rId217" Type="http://schemas.openxmlformats.org/officeDocument/2006/relationships/tags" Target="../tags/tag217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212" Type="http://schemas.openxmlformats.org/officeDocument/2006/relationships/tags" Target="../tags/tag212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49" Type="http://schemas.openxmlformats.org/officeDocument/2006/relationships/tags" Target="../tags/tag49.xml"/><Relationship Id="rId114" Type="http://schemas.openxmlformats.org/officeDocument/2006/relationships/tags" Target="../tags/tag114.xml"/><Relationship Id="rId119" Type="http://schemas.openxmlformats.org/officeDocument/2006/relationships/tags" Target="../tags/tag119.xml"/><Relationship Id="rId44" Type="http://schemas.openxmlformats.org/officeDocument/2006/relationships/tags" Target="../tags/tag44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130" Type="http://schemas.openxmlformats.org/officeDocument/2006/relationships/tags" Target="../tags/tag130.xml"/><Relationship Id="rId135" Type="http://schemas.openxmlformats.org/officeDocument/2006/relationships/tags" Target="../tags/tag135.xml"/><Relationship Id="rId151" Type="http://schemas.openxmlformats.org/officeDocument/2006/relationships/tags" Target="../tags/tag151.xml"/><Relationship Id="rId156" Type="http://schemas.openxmlformats.org/officeDocument/2006/relationships/tags" Target="../tags/tag156.xml"/><Relationship Id="rId177" Type="http://schemas.openxmlformats.org/officeDocument/2006/relationships/tags" Target="../tags/tag177.xml"/><Relationship Id="rId198" Type="http://schemas.openxmlformats.org/officeDocument/2006/relationships/tags" Target="../tags/tag198.xml"/><Relationship Id="rId172" Type="http://schemas.openxmlformats.org/officeDocument/2006/relationships/tags" Target="../tags/tag172.xml"/><Relationship Id="rId193" Type="http://schemas.openxmlformats.org/officeDocument/2006/relationships/tags" Target="../tags/tag193.xml"/><Relationship Id="rId202" Type="http://schemas.openxmlformats.org/officeDocument/2006/relationships/tags" Target="../tags/tag202.xml"/><Relationship Id="rId207" Type="http://schemas.openxmlformats.org/officeDocument/2006/relationships/tags" Target="../tags/tag207.xml"/><Relationship Id="rId223" Type="http://schemas.openxmlformats.org/officeDocument/2006/relationships/notesSlide" Target="../notesSlides/notesSlide2.xml"/><Relationship Id="rId228" Type="http://schemas.openxmlformats.org/officeDocument/2006/relationships/image" Target="../media/image10.png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109" Type="http://schemas.openxmlformats.org/officeDocument/2006/relationships/tags" Target="../tags/tag10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04" Type="http://schemas.openxmlformats.org/officeDocument/2006/relationships/tags" Target="../tags/tag104.xml"/><Relationship Id="rId120" Type="http://schemas.openxmlformats.org/officeDocument/2006/relationships/tags" Target="../tags/tag120.xml"/><Relationship Id="rId125" Type="http://schemas.openxmlformats.org/officeDocument/2006/relationships/tags" Target="../tags/tag125.xml"/><Relationship Id="rId141" Type="http://schemas.openxmlformats.org/officeDocument/2006/relationships/tags" Target="../tags/tag141.xml"/><Relationship Id="rId146" Type="http://schemas.openxmlformats.org/officeDocument/2006/relationships/tags" Target="../tags/tag146.xml"/><Relationship Id="rId167" Type="http://schemas.openxmlformats.org/officeDocument/2006/relationships/tags" Target="../tags/tag167.xml"/><Relationship Id="rId188" Type="http://schemas.openxmlformats.org/officeDocument/2006/relationships/tags" Target="../tags/tag188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162" Type="http://schemas.openxmlformats.org/officeDocument/2006/relationships/tags" Target="../tags/tag162.xml"/><Relationship Id="rId183" Type="http://schemas.openxmlformats.org/officeDocument/2006/relationships/tags" Target="../tags/tag183.xml"/><Relationship Id="rId213" Type="http://schemas.openxmlformats.org/officeDocument/2006/relationships/tags" Target="../tags/tag213.xml"/><Relationship Id="rId218" Type="http://schemas.openxmlformats.org/officeDocument/2006/relationships/tags" Target="../tags/tag218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4" Type="http://schemas.openxmlformats.org/officeDocument/2006/relationships/tags" Target="../tags/tag24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66" Type="http://schemas.openxmlformats.org/officeDocument/2006/relationships/tags" Target="../tags/tag66.xml"/><Relationship Id="rId87" Type="http://schemas.openxmlformats.org/officeDocument/2006/relationships/tags" Target="../tags/tag87.xml"/><Relationship Id="rId110" Type="http://schemas.openxmlformats.org/officeDocument/2006/relationships/tags" Target="../tags/tag110.xml"/><Relationship Id="rId115" Type="http://schemas.openxmlformats.org/officeDocument/2006/relationships/tags" Target="../tags/tag115.xml"/><Relationship Id="rId131" Type="http://schemas.openxmlformats.org/officeDocument/2006/relationships/tags" Target="../tags/tag131.xml"/><Relationship Id="rId136" Type="http://schemas.openxmlformats.org/officeDocument/2006/relationships/tags" Target="../tags/tag136.xml"/><Relationship Id="rId157" Type="http://schemas.openxmlformats.org/officeDocument/2006/relationships/tags" Target="../tags/tag157.xml"/><Relationship Id="rId178" Type="http://schemas.openxmlformats.org/officeDocument/2006/relationships/tags" Target="../tags/tag178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52" Type="http://schemas.openxmlformats.org/officeDocument/2006/relationships/tags" Target="../tags/tag152.xml"/><Relationship Id="rId173" Type="http://schemas.openxmlformats.org/officeDocument/2006/relationships/tags" Target="../tags/tag173.xml"/><Relationship Id="rId194" Type="http://schemas.openxmlformats.org/officeDocument/2006/relationships/tags" Target="../tags/tag194.xml"/><Relationship Id="rId199" Type="http://schemas.openxmlformats.org/officeDocument/2006/relationships/tags" Target="../tags/tag199.xml"/><Relationship Id="rId203" Type="http://schemas.openxmlformats.org/officeDocument/2006/relationships/tags" Target="../tags/tag203.xml"/><Relationship Id="rId208" Type="http://schemas.openxmlformats.org/officeDocument/2006/relationships/tags" Target="../tags/tag208.xml"/><Relationship Id="rId229" Type="http://schemas.openxmlformats.org/officeDocument/2006/relationships/image" Target="../media/image11.png"/><Relationship Id="rId19" Type="http://schemas.openxmlformats.org/officeDocument/2006/relationships/tags" Target="../tags/tag19.xml"/><Relationship Id="rId224" Type="http://schemas.openxmlformats.org/officeDocument/2006/relationships/image" Target="../media/image6.png"/><Relationship Id="rId14" Type="http://schemas.openxmlformats.org/officeDocument/2006/relationships/tags" Target="../tags/tag14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56" Type="http://schemas.openxmlformats.org/officeDocument/2006/relationships/tags" Target="../tags/tag56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tags" Target="../tags/tag105.xml"/><Relationship Id="rId126" Type="http://schemas.openxmlformats.org/officeDocument/2006/relationships/tags" Target="../tags/tag126.xml"/><Relationship Id="rId147" Type="http://schemas.openxmlformats.org/officeDocument/2006/relationships/tags" Target="../tags/tag147.xml"/><Relationship Id="rId168" Type="http://schemas.openxmlformats.org/officeDocument/2006/relationships/tags" Target="../tags/tag168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121" Type="http://schemas.openxmlformats.org/officeDocument/2006/relationships/tags" Target="../tags/tag121.xml"/><Relationship Id="rId142" Type="http://schemas.openxmlformats.org/officeDocument/2006/relationships/tags" Target="../tags/tag142.xml"/><Relationship Id="rId163" Type="http://schemas.openxmlformats.org/officeDocument/2006/relationships/tags" Target="../tags/tag163.xml"/><Relationship Id="rId184" Type="http://schemas.openxmlformats.org/officeDocument/2006/relationships/tags" Target="../tags/tag184.xml"/><Relationship Id="rId189" Type="http://schemas.openxmlformats.org/officeDocument/2006/relationships/tags" Target="../tags/tag189.xml"/><Relationship Id="rId219" Type="http://schemas.openxmlformats.org/officeDocument/2006/relationships/tags" Target="../tags/tag219.xml"/><Relationship Id="rId3" Type="http://schemas.openxmlformats.org/officeDocument/2006/relationships/tags" Target="../tags/tag3.xml"/><Relationship Id="rId214" Type="http://schemas.openxmlformats.org/officeDocument/2006/relationships/tags" Target="../tags/tag214.xml"/><Relationship Id="rId230" Type="http://schemas.openxmlformats.org/officeDocument/2006/relationships/image" Target="../media/image12.png"/><Relationship Id="rId25" Type="http://schemas.openxmlformats.org/officeDocument/2006/relationships/tags" Target="../tags/tag25.xml"/><Relationship Id="rId46" Type="http://schemas.openxmlformats.org/officeDocument/2006/relationships/tags" Target="../tags/tag46.xml"/><Relationship Id="rId67" Type="http://schemas.openxmlformats.org/officeDocument/2006/relationships/tags" Target="../tags/tag67.xml"/><Relationship Id="rId116" Type="http://schemas.openxmlformats.org/officeDocument/2006/relationships/tags" Target="../tags/tag116.xml"/><Relationship Id="rId137" Type="http://schemas.openxmlformats.org/officeDocument/2006/relationships/tags" Target="../tags/tag137.xml"/><Relationship Id="rId158" Type="http://schemas.openxmlformats.org/officeDocument/2006/relationships/tags" Target="../tags/tag158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62" Type="http://schemas.openxmlformats.org/officeDocument/2006/relationships/tags" Target="../tags/tag62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111" Type="http://schemas.openxmlformats.org/officeDocument/2006/relationships/tags" Target="../tags/tag111.xml"/><Relationship Id="rId132" Type="http://schemas.openxmlformats.org/officeDocument/2006/relationships/tags" Target="../tags/tag132.xml"/><Relationship Id="rId153" Type="http://schemas.openxmlformats.org/officeDocument/2006/relationships/tags" Target="../tags/tag153.xml"/><Relationship Id="rId174" Type="http://schemas.openxmlformats.org/officeDocument/2006/relationships/tags" Target="../tags/tag174.xml"/><Relationship Id="rId179" Type="http://schemas.openxmlformats.org/officeDocument/2006/relationships/tags" Target="../tags/tag179.xml"/><Relationship Id="rId195" Type="http://schemas.openxmlformats.org/officeDocument/2006/relationships/tags" Target="../tags/tag195.xml"/><Relationship Id="rId209" Type="http://schemas.openxmlformats.org/officeDocument/2006/relationships/tags" Target="../tags/tag209.xml"/><Relationship Id="rId190" Type="http://schemas.openxmlformats.org/officeDocument/2006/relationships/tags" Target="../tags/tag190.xml"/><Relationship Id="rId204" Type="http://schemas.openxmlformats.org/officeDocument/2006/relationships/tags" Target="../tags/tag204.xml"/><Relationship Id="rId220" Type="http://schemas.openxmlformats.org/officeDocument/2006/relationships/tags" Target="../tags/tag220.xml"/><Relationship Id="rId225" Type="http://schemas.openxmlformats.org/officeDocument/2006/relationships/image" Target="../media/image7.png"/><Relationship Id="rId15" Type="http://schemas.openxmlformats.org/officeDocument/2006/relationships/tags" Target="../tags/tag15.xml"/><Relationship Id="rId36" Type="http://schemas.openxmlformats.org/officeDocument/2006/relationships/tags" Target="../tags/tag36.xml"/><Relationship Id="rId57" Type="http://schemas.openxmlformats.org/officeDocument/2006/relationships/tags" Target="../tags/tag57.xml"/><Relationship Id="rId106" Type="http://schemas.openxmlformats.org/officeDocument/2006/relationships/tags" Target="../tags/tag106.xml"/><Relationship Id="rId127" Type="http://schemas.openxmlformats.org/officeDocument/2006/relationships/tags" Target="../tags/tag12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52" Type="http://schemas.openxmlformats.org/officeDocument/2006/relationships/tags" Target="../tags/tag52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122" Type="http://schemas.openxmlformats.org/officeDocument/2006/relationships/tags" Target="../tags/tag122.xml"/><Relationship Id="rId143" Type="http://schemas.openxmlformats.org/officeDocument/2006/relationships/tags" Target="../tags/tag143.xml"/><Relationship Id="rId148" Type="http://schemas.openxmlformats.org/officeDocument/2006/relationships/tags" Target="../tags/tag148.xml"/><Relationship Id="rId164" Type="http://schemas.openxmlformats.org/officeDocument/2006/relationships/tags" Target="../tags/tag164.xml"/><Relationship Id="rId169" Type="http://schemas.openxmlformats.org/officeDocument/2006/relationships/tags" Target="../tags/tag169.xml"/><Relationship Id="rId185" Type="http://schemas.openxmlformats.org/officeDocument/2006/relationships/tags" Target="../tags/tag185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80" Type="http://schemas.openxmlformats.org/officeDocument/2006/relationships/tags" Target="../tags/tag180.xml"/><Relationship Id="rId210" Type="http://schemas.openxmlformats.org/officeDocument/2006/relationships/tags" Target="../tags/tag210.xml"/><Relationship Id="rId215" Type="http://schemas.openxmlformats.org/officeDocument/2006/relationships/tags" Target="../tags/tag215.xml"/><Relationship Id="rId26" Type="http://schemas.openxmlformats.org/officeDocument/2006/relationships/tags" Target="../tags/tag26.xml"/><Relationship Id="rId47" Type="http://schemas.openxmlformats.org/officeDocument/2006/relationships/tags" Target="../tags/tag47.xml"/><Relationship Id="rId68" Type="http://schemas.openxmlformats.org/officeDocument/2006/relationships/tags" Target="../tags/tag68.xml"/><Relationship Id="rId89" Type="http://schemas.openxmlformats.org/officeDocument/2006/relationships/tags" Target="../tags/tag89.xml"/><Relationship Id="rId112" Type="http://schemas.openxmlformats.org/officeDocument/2006/relationships/tags" Target="../tags/tag112.xml"/><Relationship Id="rId133" Type="http://schemas.openxmlformats.org/officeDocument/2006/relationships/tags" Target="../tags/tag133.xml"/><Relationship Id="rId154" Type="http://schemas.openxmlformats.org/officeDocument/2006/relationships/tags" Target="../tags/tag154.xml"/><Relationship Id="rId175" Type="http://schemas.openxmlformats.org/officeDocument/2006/relationships/tags" Target="../tags/tag175.xml"/><Relationship Id="rId196" Type="http://schemas.openxmlformats.org/officeDocument/2006/relationships/tags" Target="../tags/tag196.xml"/><Relationship Id="rId200" Type="http://schemas.openxmlformats.org/officeDocument/2006/relationships/tags" Target="../tags/tag200.xml"/><Relationship Id="rId16" Type="http://schemas.openxmlformats.org/officeDocument/2006/relationships/tags" Target="../tags/tag16.xml"/><Relationship Id="rId221" Type="http://schemas.openxmlformats.org/officeDocument/2006/relationships/tags" Target="../tags/tag221.xml"/><Relationship Id="rId37" Type="http://schemas.openxmlformats.org/officeDocument/2006/relationships/tags" Target="../tags/tag37.xml"/><Relationship Id="rId58" Type="http://schemas.openxmlformats.org/officeDocument/2006/relationships/tags" Target="../tags/tag58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123" Type="http://schemas.openxmlformats.org/officeDocument/2006/relationships/tags" Target="../tags/tag123.xml"/><Relationship Id="rId144" Type="http://schemas.openxmlformats.org/officeDocument/2006/relationships/tags" Target="../tags/tag144.xml"/><Relationship Id="rId90" Type="http://schemas.openxmlformats.org/officeDocument/2006/relationships/tags" Target="../tags/tag90.xml"/><Relationship Id="rId165" Type="http://schemas.openxmlformats.org/officeDocument/2006/relationships/tags" Target="../tags/tag165.xml"/><Relationship Id="rId186" Type="http://schemas.openxmlformats.org/officeDocument/2006/relationships/tags" Target="../tags/tag186.xml"/><Relationship Id="rId211" Type="http://schemas.openxmlformats.org/officeDocument/2006/relationships/tags" Target="../tags/tag2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de-CH" dirty="0" smtClean="0"/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29184" y="472623"/>
            <a:ext cx="5786669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0213">
              <a:spcAft>
                <a:spcPts val="400"/>
              </a:spcAft>
              <a:buSzPct val="100000"/>
            </a:pPr>
            <a:r>
              <a:rPr lang="en-US" sz="4600" b="1" spc="-100" dirty="0" err="1" smtClean="0">
                <a:solidFill>
                  <a:srgbClr val="000000"/>
                </a:solidFill>
                <a:latin typeface="HP Simplified" pitchFamily="34" charset="0"/>
                <a:ea typeface="+mj-ea"/>
              </a:rPr>
              <a:t>Rasante</a:t>
            </a:r>
            <a:r>
              <a:rPr lang="en-US" sz="4600" b="1" spc="-100" dirty="0" smtClean="0">
                <a:solidFill>
                  <a:srgbClr val="000000"/>
                </a:solidFill>
                <a:latin typeface="HP Simplified" pitchFamily="34" charset="0"/>
                <a:ea typeface="+mj-ea"/>
              </a:rPr>
              <a:t> </a:t>
            </a:r>
            <a:r>
              <a:rPr lang="de-CH" sz="4600" b="1" spc="-100" dirty="0" smtClean="0">
                <a:solidFill>
                  <a:srgbClr val="000000"/>
                </a:solidFill>
                <a:latin typeface="HP Simplified" pitchFamily="34" charset="0"/>
                <a:ea typeface="+mj-ea"/>
              </a:rPr>
              <a:t>Änderungen in der IT und ihre Auswirkung auf die ICT-Personalstrategie</a:t>
            </a:r>
          </a:p>
          <a:p>
            <a:pPr defTabSz="430213">
              <a:spcAft>
                <a:spcPts val="400"/>
              </a:spcAft>
              <a:buSzPct val="100000"/>
            </a:pPr>
            <a:endParaRPr lang="en-US" sz="2400" b="1" spc="-100" dirty="0">
              <a:solidFill>
                <a:prstClr val="black"/>
              </a:solidFill>
            </a:endParaRPr>
          </a:p>
          <a:p>
            <a:pPr lvl="0">
              <a:spcAft>
                <a:spcPts val="400"/>
              </a:spcAft>
              <a:buSzPct val="100000"/>
            </a:pPr>
            <a:r>
              <a:rPr lang="en-US" dirty="0" smtClean="0">
                <a:solidFill>
                  <a:srgbClr val="000000"/>
                </a:solidFill>
                <a:latin typeface="HP Simplified" pitchFamily="34" charset="0"/>
              </a:rPr>
              <a:t>Stefan Conzelmann</a:t>
            </a:r>
            <a:endParaRPr lang="en-US" dirty="0">
              <a:solidFill>
                <a:srgbClr val="000000"/>
              </a:solidFill>
              <a:latin typeface="HP Simplified" pitchFamily="34" charset="0"/>
            </a:endParaRPr>
          </a:p>
          <a:p>
            <a:pPr lvl="0">
              <a:spcAft>
                <a:spcPts val="400"/>
              </a:spcAft>
              <a:buSzPct val="100000"/>
            </a:pPr>
            <a:r>
              <a:rPr lang="en-US" dirty="0" smtClean="0">
                <a:solidFill>
                  <a:srgbClr val="000000"/>
                </a:solidFill>
                <a:latin typeface="HP Simplified" pitchFamily="34" charset="0"/>
              </a:rPr>
              <a:t>Hewlett-Packard Schweiz</a:t>
            </a:r>
            <a:endParaRPr lang="en-US" dirty="0">
              <a:solidFill>
                <a:srgbClr val="000000"/>
              </a:solidFill>
              <a:latin typeface="HP Simplifi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38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Left-Right Arrow 243"/>
          <p:cNvSpPr/>
          <p:nvPr/>
        </p:nvSpPr>
        <p:spPr>
          <a:xfrm>
            <a:off x="258695" y="2504865"/>
            <a:ext cx="8219458" cy="293998"/>
          </a:xfrm>
          <a:prstGeom prst="leftRight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Tektonischer</a:t>
            </a:r>
            <a:r>
              <a:rPr lang="en-GB" dirty="0" smtClean="0"/>
              <a:t> </a:t>
            </a:r>
            <a:r>
              <a:rPr lang="en-GB" dirty="0" err="1" smtClean="0"/>
              <a:t>Wandel</a:t>
            </a:r>
            <a:r>
              <a:rPr lang="en-GB" dirty="0" smtClean="0"/>
              <a:t> der IT 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sz="quarter" idx="10"/>
          </p:nvPr>
        </p:nvSpPr>
        <p:spPr>
          <a:xfrm>
            <a:off x="5845478" y="477669"/>
            <a:ext cx="3298522" cy="2049252"/>
          </a:xfrm>
        </p:spPr>
        <p:txBody>
          <a:bodyPr/>
          <a:lstStyle/>
          <a:p>
            <a:r>
              <a:rPr lang="en-US" dirty="0" err="1" smtClean="0"/>
              <a:t>Neue</a:t>
            </a:r>
            <a:r>
              <a:rPr lang="en-US" dirty="0" smtClean="0"/>
              <a:t> </a:t>
            </a:r>
            <a:r>
              <a:rPr lang="en-US" dirty="0" err="1" smtClean="0"/>
              <a:t>Methoden</a:t>
            </a:r>
            <a:r>
              <a:rPr lang="en-US" dirty="0" smtClean="0"/>
              <a:t> des </a:t>
            </a:r>
            <a:r>
              <a:rPr lang="en-US" dirty="0" err="1" smtClean="0"/>
              <a:t>Zugangs</a:t>
            </a:r>
            <a:r>
              <a:rPr lang="en-US" dirty="0" smtClean="0"/>
              <a:t> </a:t>
            </a:r>
            <a:r>
              <a:rPr lang="en-US" dirty="0" err="1" smtClean="0"/>
              <a:t>zur</a:t>
            </a:r>
            <a:r>
              <a:rPr lang="en-US" dirty="0" smtClean="0"/>
              <a:t> </a:t>
            </a:r>
            <a:r>
              <a:rPr lang="en-US" dirty="0" err="1" smtClean="0"/>
              <a:t>Informatik</a:t>
            </a:r>
            <a:r>
              <a:rPr lang="en-US" dirty="0" smtClean="0"/>
              <a:t> </a:t>
            </a:r>
            <a:r>
              <a:rPr lang="en-US" dirty="0" err="1" smtClean="0"/>
              <a:t>führt</a:t>
            </a:r>
            <a:r>
              <a:rPr lang="en-US" dirty="0" smtClean="0"/>
              <a:t> </a:t>
            </a:r>
            <a:r>
              <a:rPr lang="en-US" dirty="0" err="1" smtClean="0"/>
              <a:t>zu</a:t>
            </a:r>
            <a:r>
              <a:rPr lang="en-US" dirty="0" smtClean="0"/>
              <a:t>:</a:t>
            </a:r>
          </a:p>
          <a:p>
            <a:pPr lvl="2"/>
            <a:r>
              <a:rPr lang="en-US" dirty="0" err="1" smtClean="0"/>
              <a:t>Fundamentalem</a:t>
            </a:r>
            <a:r>
              <a:rPr lang="en-US" dirty="0" smtClean="0"/>
              <a:t> </a:t>
            </a:r>
            <a:r>
              <a:rPr lang="en-US" dirty="0" err="1" smtClean="0"/>
              <a:t>Wechsel</a:t>
            </a:r>
            <a:r>
              <a:rPr lang="en-US" dirty="0" smtClean="0"/>
              <a:t> </a:t>
            </a:r>
            <a:r>
              <a:rPr lang="en-US" dirty="0" err="1" smtClean="0"/>
              <a:t>im</a:t>
            </a:r>
            <a:r>
              <a:rPr lang="en-US" dirty="0" smtClean="0"/>
              <a:t> </a:t>
            </a:r>
            <a:r>
              <a:rPr lang="en-US" dirty="0" err="1" smtClean="0"/>
              <a:t>Konsum</a:t>
            </a:r>
            <a:r>
              <a:rPr lang="en-US" dirty="0" smtClean="0"/>
              <a:t> von </a:t>
            </a:r>
            <a:r>
              <a:rPr lang="en-US" dirty="0" err="1" smtClean="0"/>
              <a:t>Technologie</a:t>
            </a:r>
            <a:r>
              <a:rPr lang="en-US" dirty="0" smtClean="0"/>
              <a:t> (IT </a:t>
            </a:r>
            <a:r>
              <a:rPr lang="en-US" dirty="0" err="1" smtClean="0"/>
              <a:t>als</a:t>
            </a:r>
            <a:r>
              <a:rPr lang="en-US" dirty="0" smtClean="0"/>
              <a:t> </a:t>
            </a:r>
            <a:r>
              <a:rPr lang="en-US" dirty="0" err="1" smtClean="0"/>
              <a:t>Dienstleistung</a:t>
            </a:r>
            <a:r>
              <a:rPr lang="en-US" dirty="0"/>
              <a:t>)</a:t>
            </a:r>
            <a:endParaRPr lang="en-US" dirty="0" smtClean="0"/>
          </a:p>
          <a:p>
            <a:pPr lvl="2"/>
            <a:r>
              <a:rPr lang="en-US" dirty="0" err="1"/>
              <a:t>Beseitigung</a:t>
            </a:r>
            <a:r>
              <a:rPr lang="en-US" dirty="0"/>
              <a:t> von </a:t>
            </a:r>
            <a:r>
              <a:rPr lang="en-US" dirty="0" err="1"/>
              <a:t>bisherigen</a:t>
            </a:r>
            <a:r>
              <a:rPr lang="en-US" dirty="0"/>
              <a:t> </a:t>
            </a:r>
            <a:r>
              <a:rPr lang="en-US" dirty="0" err="1" smtClean="0"/>
              <a:t>Kapazitäts</a:t>
            </a:r>
            <a:r>
              <a:rPr lang="en-US" dirty="0" smtClean="0"/>
              <a:t>- und </a:t>
            </a:r>
            <a:r>
              <a:rPr lang="en-US" dirty="0" err="1" smtClean="0"/>
              <a:t>Organisationshürden</a:t>
            </a:r>
            <a:endParaRPr lang="en-US" dirty="0" smtClean="0"/>
          </a:p>
          <a:p>
            <a:pPr lvl="2"/>
            <a:r>
              <a:rPr lang="en-US" dirty="0" smtClean="0"/>
              <a:t>IT </a:t>
            </a:r>
            <a:r>
              <a:rPr lang="en-US" dirty="0" err="1" smtClean="0"/>
              <a:t>als</a:t>
            </a:r>
            <a:r>
              <a:rPr lang="en-US" dirty="0" smtClean="0"/>
              <a:t> </a:t>
            </a:r>
            <a:r>
              <a:rPr lang="en-US" dirty="0" err="1" smtClean="0"/>
              <a:t>Wegbereiter</a:t>
            </a:r>
            <a:r>
              <a:rPr lang="en-US" dirty="0" smtClean="0"/>
              <a:t> </a:t>
            </a:r>
            <a:r>
              <a:rPr lang="en-US" dirty="0"/>
              <a:t>von </a:t>
            </a:r>
            <a:r>
              <a:rPr lang="en-US" dirty="0" err="1" smtClean="0"/>
              <a:t>Geschäftsinnovation</a:t>
            </a:r>
            <a:endParaRPr lang="en-US" dirty="0" smtClean="0"/>
          </a:p>
          <a:p>
            <a:pPr lvl="2"/>
            <a:endParaRPr lang="de-CH" dirty="0"/>
          </a:p>
        </p:txBody>
      </p:sp>
      <p:sp>
        <p:nvSpPr>
          <p:cNvPr id="8" name="AutoShape 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rot="10800000">
            <a:off x="3486907" y="1166446"/>
            <a:ext cx="987635" cy="3217985"/>
          </a:xfrm>
          <a:prstGeom prst="moon">
            <a:avLst>
              <a:gd name="adj" fmla="val 2129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IE" sz="16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130268" y="2392268"/>
            <a:ext cx="718145" cy="134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050" b="1" dirty="0">
                <a:solidFill>
                  <a:srgbClr val="87898B"/>
                </a:solidFill>
                <a:cs typeface="HP Simplified"/>
              </a:rPr>
              <a:t>The Internet</a:t>
            </a:r>
          </a:p>
        </p:txBody>
      </p:sp>
      <p:sp>
        <p:nvSpPr>
          <p:cNvPr id="10" name="TextBox 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27943" y="2414227"/>
            <a:ext cx="577081" cy="98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800" b="1" dirty="0" smtClean="0">
                <a:solidFill>
                  <a:srgbClr val="87898B"/>
                </a:solidFill>
                <a:cs typeface="HP Simplified"/>
              </a:rPr>
              <a:t>Client/server</a:t>
            </a:r>
            <a:endParaRPr lang="en-US" sz="800" b="1" dirty="0">
              <a:solidFill>
                <a:srgbClr val="87898B"/>
              </a:solidFill>
              <a:cs typeface="HP Simplified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057299" y="2281898"/>
            <a:ext cx="108843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000" b="1" dirty="0" smtClean="0">
                <a:solidFill>
                  <a:srgbClr val="87898B"/>
                </a:solidFill>
                <a:cs typeface="HP Simplified"/>
              </a:rPr>
              <a:t>   Mobile</a:t>
            </a:r>
            <a:r>
              <a:rPr lang="en-US" sz="1000" b="1" dirty="0">
                <a:solidFill>
                  <a:srgbClr val="87898B"/>
                </a:solidFill>
                <a:cs typeface="HP Simplified"/>
              </a:rPr>
              <a:t>, </a:t>
            </a:r>
            <a:r>
              <a:rPr lang="en-US" sz="1000" b="1" dirty="0" smtClean="0">
                <a:solidFill>
                  <a:srgbClr val="87898B"/>
                </a:solidFill>
                <a:cs typeface="HP Simplified"/>
              </a:rPr>
              <a:t>social</a:t>
            </a:r>
            <a:r>
              <a:rPr lang="en-US" sz="1000" b="1" dirty="0">
                <a:solidFill>
                  <a:srgbClr val="87898B"/>
                </a:solidFill>
                <a:cs typeface="HP Simplified"/>
              </a:rPr>
              <a:t>, </a:t>
            </a:r>
          </a:p>
          <a:p>
            <a:pPr>
              <a:lnSpc>
                <a:spcPct val="80000"/>
              </a:lnSpc>
            </a:pPr>
            <a:r>
              <a:rPr lang="en-US" sz="1000" b="1" dirty="0">
                <a:solidFill>
                  <a:srgbClr val="87898B"/>
                </a:solidFill>
                <a:cs typeface="HP Simplified"/>
              </a:rPr>
              <a:t>b</a:t>
            </a:r>
            <a:r>
              <a:rPr lang="en-US" sz="1000" b="1" dirty="0" smtClean="0">
                <a:solidFill>
                  <a:srgbClr val="87898B"/>
                </a:solidFill>
                <a:cs typeface="HP Simplified"/>
              </a:rPr>
              <a:t>ig </a:t>
            </a:r>
            <a:r>
              <a:rPr lang="en-US" sz="1000" b="1" dirty="0">
                <a:solidFill>
                  <a:srgbClr val="87898B"/>
                </a:solidFill>
                <a:cs typeface="HP Simplified"/>
              </a:rPr>
              <a:t>d</a:t>
            </a:r>
            <a:r>
              <a:rPr lang="en-US" sz="1000" b="1" dirty="0" smtClean="0">
                <a:solidFill>
                  <a:srgbClr val="87898B"/>
                </a:solidFill>
                <a:cs typeface="HP Simplified"/>
              </a:rPr>
              <a:t>ata </a:t>
            </a:r>
            <a:r>
              <a:rPr lang="en-US" sz="1000" b="1" dirty="0">
                <a:solidFill>
                  <a:srgbClr val="87898B"/>
                </a:solidFill>
                <a:cs typeface="HP Simplified"/>
              </a:rPr>
              <a:t>&amp; </a:t>
            </a:r>
            <a:r>
              <a:rPr lang="en-US" sz="1000" b="1" dirty="0" smtClean="0">
                <a:solidFill>
                  <a:srgbClr val="87898B"/>
                </a:solidFill>
                <a:cs typeface="HP Simplified"/>
              </a:rPr>
              <a:t>the </a:t>
            </a:r>
            <a:r>
              <a:rPr lang="en-US" sz="1000" b="1" dirty="0">
                <a:solidFill>
                  <a:srgbClr val="87898B"/>
                </a:solidFill>
                <a:cs typeface="HP Simplified"/>
              </a:rPr>
              <a:t>c</a:t>
            </a:r>
            <a:r>
              <a:rPr lang="en-US" sz="1000" b="1" dirty="0" smtClean="0">
                <a:solidFill>
                  <a:srgbClr val="87898B"/>
                </a:solidFill>
                <a:cs typeface="HP Simplified"/>
              </a:rPr>
              <a:t>loud</a:t>
            </a:r>
            <a:endParaRPr lang="en-US" sz="1000" b="1" dirty="0">
              <a:solidFill>
                <a:srgbClr val="87898B"/>
              </a:solidFill>
              <a:cs typeface="HP Simplified"/>
            </a:endParaRPr>
          </a:p>
        </p:txBody>
      </p:sp>
      <p:sp>
        <p:nvSpPr>
          <p:cNvPr id="12" name="AutoShape 3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rot="11417940">
            <a:off x="368230" y="1916799"/>
            <a:ext cx="697507" cy="1251354"/>
          </a:xfrm>
          <a:prstGeom prst="moon">
            <a:avLst>
              <a:gd name="adj" fmla="val 2129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IE" sz="1200">
              <a:solidFill>
                <a:prstClr val="black"/>
              </a:solidFill>
            </a:endParaRPr>
          </a:p>
        </p:txBody>
      </p:sp>
      <p:sp>
        <p:nvSpPr>
          <p:cNvPr id="13" name="AutoShape 3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11700000">
            <a:off x="1105622" y="1751413"/>
            <a:ext cx="881160" cy="2043412"/>
          </a:xfrm>
          <a:prstGeom prst="moon">
            <a:avLst>
              <a:gd name="adj" fmla="val 2129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IE" sz="1200">
              <a:solidFill>
                <a:prstClr val="black"/>
              </a:solidFill>
            </a:endParaRPr>
          </a:p>
        </p:txBody>
      </p:sp>
      <p:sp>
        <p:nvSpPr>
          <p:cNvPr id="14" name="AutoShape 3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11141690">
            <a:off x="2008114" y="1517282"/>
            <a:ext cx="1000812" cy="2594366"/>
          </a:xfrm>
          <a:prstGeom prst="moon">
            <a:avLst>
              <a:gd name="adj" fmla="val 2129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IE" sz="120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314721" y="1848493"/>
            <a:ext cx="261566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 b="1" dirty="0">
                <a:solidFill>
                  <a:srgbClr val="0096D6"/>
                </a:solidFill>
                <a:cs typeface="HP Simplified"/>
              </a:rPr>
              <a:t>CRM</a:t>
            </a:r>
          </a:p>
        </p:txBody>
      </p:sp>
      <p:sp>
        <p:nvSpPr>
          <p:cNvPr id="18" name="TextBox 17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01912" y="2004473"/>
            <a:ext cx="25785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 b="1" dirty="0" err="1">
                <a:solidFill>
                  <a:srgbClr val="0096D6"/>
                </a:solidFill>
                <a:cs typeface="HP Simplified"/>
              </a:rPr>
              <a:t>SCM</a:t>
            </a:r>
            <a:endParaRPr lang="en-US" sz="400" b="1" dirty="0">
              <a:solidFill>
                <a:srgbClr val="0096D6"/>
              </a:solidFill>
              <a:cs typeface="HP Simplified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293911" y="2160892"/>
            <a:ext cx="261566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 b="1" dirty="0" err="1">
                <a:solidFill>
                  <a:srgbClr val="0096D6"/>
                </a:solidFill>
                <a:cs typeface="HP Simplified"/>
              </a:rPr>
              <a:t>HCM</a:t>
            </a:r>
            <a:endParaRPr lang="en-US" sz="400" b="1" dirty="0">
              <a:solidFill>
                <a:srgbClr val="0096D6"/>
              </a:solidFill>
              <a:cs typeface="HP Simplified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762780" y="2254119"/>
            <a:ext cx="26898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 b="1" dirty="0">
                <a:solidFill>
                  <a:srgbClr val="0096D6"/>
                </a:solidFill>
                <a:cs typeface="HP Simplified"/>
              </a:rPr>
              <a:t>MRM</a:t>
            </a:r>
          </a:p>
        </p:txBody>
      </p:sp>
      <p:sp>
        <p:nvSpPr>
          <p:cNvPr id="23" name="TextBox 2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135265" y="1961254"/>
            <a:ext cx="588986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dirty="0">
                <a:solidFill>
                  <a:srgbClr val="87898B"/>
                </a:solidFill>
                <a:cs typeface="HP Simplified"/>
              </a:rPr>
              <a:t>Amazon Web Services</a:t>
            </a:r>
          </a:p>
        </p:txBody>
      </p:sp>
      <p:sp>
        <p:nvSpPr>
          <p:cNvPr id="25" name="TextBox 2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388636" y="2243751"/>
            <a:ext cx="25785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dirty="0">
                <a:solidFill>
                  <a:srgbClr val="87898B"/>
                </a:solidFill>
                <a:cs typeface="HP Simplified"/>
              </a:rPr>
              <a:t>IBM</a:t>
            </a:r>
          </a:p>
        </p:txBody>
      </p:sp>
      <p:sp>
        <p:nvSpPr>
          <p:cNvPr id="26" name="TextBox 2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182568" y="1763986"/>
            <a:ext cx="25785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dirty="0" err="1">
                <a:solidFill>
                  <a:srgbClr val="87898B"/>
                </a:solidFill>
                <a:cs typeface="HP Simplified"/>
              </a:rPr>
              <a:t>GoGrid</a:t>
            </a:r>
            <a:endParaRPr lang="en-US" sz="400" dirty="0">
              <a:solidFill>
                <a:srgbClr val="87898B"/>
              </a:solidFill>
              <a:cs typeface="HP Simplified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614147" y="1622232"/>
            <a:ext cx="25785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dirty="0" err="1">
                <a:solidFill>
                  <a:srgbClr val="87898B"/>
                </a:solidFill>
                <a:cs typeface="HP Simplified"/>
              </a:rPr>
              <a:t>Joyent</a:t>
            </a:r>
            <a:endParaRPr lang="en-US" sz="400" dirty="0">
              <a:solidFill>
                <a:srgbClr val="87898B"/>
              </a:solidFill>
              <a:cs typeface="HP Simplified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160231" y="1827131"/>
            <a:ext cx="369159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dirty="0" err="1">
                <a:solidFill>
                  <a:srgbClr val="87898B"/>
                </a:solidFill>
                <a:cs typeface="HP Simplified"/>
              </a:rPr>
              <a:t>Hosting.com</a:t>
            </a:r>
            <a:endParaRPr lang="en-US" sz="400" dirty="0">
              <a:solidFill>
                <a:srgbClr val="87898B"/>
              </a:solidFill>
              <a:cs typeface="HP Simplified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828171" y="1886910"/>
            <a:ext cx="621450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dirty="0">
                <a:solidFill>
                  <a:srgbClr val="87898B"/>
                </a:solidFill>
                <a:cs typeface="HP Simplified"/>
              </a:rPr>
              <a:t>Tata Communications</a:t>
            </a:r>
          </a:p>
        </p:txBody>
      </p:sp>
      <p:sp>
        <p:nvSpPr>
          <p:cNvPr id="31" name="TextBox 30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899136" y="2168507"/>
            <a:ext cx="25785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dirty="0" err="1">
                <a:solidFill>
                  <a:srgbClr val="87898B"/>
                </a:solidFill>
                <a:cs typeface="HP Simplified"/>
              </a:rPr>
              <a:t>Datapipe</a:t>
            </a:r>
            <a:endParaRPr lang="en-US" sz="400" dirty="0">
              <a:solidFill>
                <a:srgbClr val="87898B"/>
              </a:solidFill>
              <a:cs typeface="HP Simplified"/>
            </a:endParaRPr>
          </a:p>
        </p:txBody>
      </p:sp>
      <p:sp>
        <p:nvSpPr>
          <p:cNvPr id="33" name="Rectangle 32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2228868" y="2122441"/>
            <a:ext cx="297739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 dirty="0" err="1">
                <a:solidFill>
                  <a:srgbClr val="87898B"/>
                </a:solidFill>
              </a:rPr>
              <a:t>Alterian</a:t>
            </a:r>
            <a:endParaRPr lang="en-US" sz="400" dirty="0">
              <a:solidFill>
                <a:srgbClr val="87898B"/>
              </a:solidFill>
            </a:endParaRPr>
          </a:p>
        </p:txBody>
      </p:sp>
      <p:sp>
        <p:nvSpPr>
          <p:cNvPr id="34" name="Rectangle 33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602666" y="2201789"/>
            <a:ext cx="20869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 dirty="0">
                <a:solidFill>
                  <a:srgbClr val="87898B"/>
                </a:solidFill>
              </a:rPr>
              <a:t>Hyland</a:t>
            </a:r>
          </a:p>
        </p:txBody>
      </p:sp>
      <p:sp>
        <p:nvSpPr>
          <p:cNvPr id="35" name="Rectangle 34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293871" y="2061880"/>
            <a:ext cx="291246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LimeLight </a:t>
            </a:r>
          </a:p>
        </p:txBody>
      </p:sp>
      <p:sp>
        <p:nvSpPr>
          <p:cNvPr id="36" name="Rectangle 35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2131938" y="2047837"/>
            <a:ext cx="394202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 dirty="0" err="1">
                <a:solidFill>
                  <a:srgbClr val="87898B"/>
                </a:solidFill>
              </a:rPr>
              <a:t>NetDocuments</a:t>
            </a:r>
            <a:endParaRPr lang="en-US" sz="400" dirty="0">
              <a:solidFill>
                <a:srgbClr val="87898B"/>
              </a:solidFill>
            </a:endParaRPr>
          </a:p>
        </p:txBody>
      </p:sp>
      <p:sp>
        <p:nvSpPr>
          <p:cNvPr id="37" name="Rectangle 36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2459825" y="1973587"/>
            <a:ext cx="269913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NetReach</a:t>
            </a:r>
          </a:p>
        </p:txBody>
      </p:sp>
      <p:sp>
        <p:nvSpPr>
          <p:cNvPr id="38" name="Rectangle 37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2204753" y="2240596"/>
            <a:ext cx="268058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OpenText</a:t>
            </a:r>
          </a:p>
        </p:txBody>
      </p:sp>
      <p:sp>
        <p:nvSpPr>
          <p:cNvPr id="41" name="Rectangle 40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2196431" y="1691034"/>
            <a:ext cx="20869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 dirty="0">
                <a:solidFill>
                  <a:srgbClr val="87898B"/>
                </a:solidFill>
              </a:rPr>
              <a:t>Google</a:t>
            </a:r>
          </a:p>
        </p:txBody>
      </p:sp>
      <p:sp>
        <p:nvSpPr>
          <p:cNvPr id="42" name="Rectangle 41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85435" y="1860959"/>
            <a:ext cx="106667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 dirty="0">
                <a:solidFill>
                  <a:srgbClr val="87898B"/>
                </a:solidFill>
              </a:rPr>
              <a:t>HP</a:t>
            </a:r>
          </a:p>
        </p:txBody>
      </p:sp>
      <p:sp>
        <p:nvSpPr>
          <p:cNvPr id="45" name="Rectangle 44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1604637" y="2123033"/>
            <a:ext cx="146551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EMC</a:t>
            </a:r>
          </a:p>
        </p:txBody>
      </p:sp>
      <p:sp>
        <p:nvSpPr>
          <p:cNvPr id="48" name="Rectangle 47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2442201" y="2165873"/>
            <a:ext cx="223536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Qvidian</a:t>
            </a:r>
          </a:p>
        </p:txBody>
      </p:sp>
      <p:sp>
        <p:nvSpPr>
          <p:cNvPr id="49" name="Rectangle 48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2537272" y="2295560"/>
            <a:ext cx="157681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 dirty="0">
                <a:solidFill>
                  <a:srgbClr val="87898B"/>
                </a:solidFill>
              </a:rPr>
              <a:t>Sage</a:t>
            </a:r>
          </a:p>
        </p:txBody>
      </p:sp>
      <p:sp>
        <p:nvSpPr>
          <p:cNvPr id="50" name="Rectangle 49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3066627" y="1541810"/>
            <a:ext cx="388637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salesforce.com</a:t>
            </a:r>
          </a:p>
        </p:txBody>
      </p:sp>
      <p:sp>
        <p:nvSpPr>
          <p:cNvPr id="53" name="Rectangle 52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3119495" y="1688268"/>
            <a:ext cx="218898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Xactly</a:t>
            </a:r>
          </a:p>
        </p:txBody>
      </p:sp>
      <p:sp>
        <p:nvSpPr>
          <p:cNvPr id="54" name="Rectangle 53"/>
          <p:cNvSpPr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2501564" y="2057276"/>
            <a:ext cx="157681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Zoho</a:t>
            </a:r>
          </a:p>
        </p:txBody>
      </p:sp>
      <p:sp>
        <p:nvSpPr>
          <p:cNvPr id="66" name="Rectangle 65"/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2195477" y="1962628"/>
            <a:ext cx="159536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Ariba</a:t>
            </a:r>
          </a:p>
        </p:txBody>
      </p:sp>
      <p:sp>
        <p:nvSpPr>
          <p:cNvPr id="71" name="Rectangle 70"/>
          <p:cNvSpPr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1729854" y="1821154"/>
            <a:ext cx="220753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b="1">
                <a:solidFill>
                  <a:srgbClr val="0096D6"/>
                </a:solidFill>
              </a:rPr>
              <a:t>CCC</a:t>
            </a:r>
          </a:p>
        </p:txBody>
      </p:sp>
      <p:sp>
        <p:nvSpPr>
          <p:cNvPr id="72" name="Rectangle 71"/>
          <p:cNvSpPr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1647508" y="1703015"/>
            <a:ext cx="288464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b="1" dirty="0">
                <a:solidFill>
                  <a:srgbClr val="0096D6"/>
                </a:solidFill>
              </a:rPr>
              <a:t>DCC</a:t>
            </a:r>
          </a:p>
        </p:txBody>
      </p:sp>
      <p:sp>
        <p:nvSpPr>
          <p:cNvPr id="74" name="Rectangle 73"/>
          <p:cNvSpPr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1150612" y="2205132"/>
            <a:ext cx="509217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dirty="0">
                <a:solidFill>
                  <a:srgbClr val="87898B"/>
                </a:solidFill>
              </a:rPr>
              <a:t>Cost Management</a:t>
            </a:r>
          </a:p>
        </p:txBody>
      </p:sp>
      <p:sp>
        <p:nvSpPr>
          <p:cNvPr id="75" name="Rectangle 74"/>
          <p:cNvSpPr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1630661" y="2312368"/>
            <a:ext cx="278261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dirty="0">
                <a:solidFill>
                  <a:srgbClr val="87898B"/>
                </a:solidFill>
              </a:rPr>
              <a:t>Order Entry</a:t>
            </a:r>
          </a:p>
        </p:txBody>
      </p:sp>
      <p:sp>
        <p:nvSpPr>
          <p:cNvPr id="76" name="Rectangle 75"/>
          <p:cNvSpPr>
            <a:spLocks noChangeArrowheads="1"/>
          </p:cNvSpPr>
          <p:nvPr>
            <p:custDataLst>
              <p:tags r:id="rId38"/>
            </p:custDataLst>
          </p:nvPr>
        </p:nvSpPr>
        <p:spPr bwMode="auto">
          <a:xfrm>
            <a:off x="892104" y="1756925"/>
            <a:ext cx="31536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dirty="0">
                <a:solidFill>
                  <a:srgbClr val="87898B"/>
                </a:solidFill>
              </a:rPr>
              <a:t>Product Configurator</a:t>
            </a:r>
          </a:p>
        </p:txBody>
      </p:sp>
      <p:sp>
        <p:nvSpPr>
          <p:cNvPr id="77" name="Rectangle 76"/>
          <p:cNvSpPr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842202" y="1915802"/>
            <a:ext cx="400696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>
                <a:solidFill>
                  <a:srgbClr val="87898B"/>
                </a:solidFill>
              </a:rPr>
              <a:t>Bills of Material</a:t>
            </a:r>
          </a:p>
        </p:txBody>
      </p:sp>
      <p:sp>
        <p:nvSpPr>
          <p:cNvPr id="78" name="Rectangle 77"/>
          <p:cNvSpPr>
            <a:spLocks noChangeArrowheads="1"/>
          </p:cNvSpPr>
          <p:nvPr>
            <p:custDataLst>
              <p:tags r:id="rId40"/>
            </p:custDataLst>
          </p:nvPr>
        </p:nvSpPr>
        <p:spPr bwMode="auto">
          <a:xfrm>
            <a:off x="1248462" y="1949676"/>
            <a:ext cx="348753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>
                <a:solidFill>
                  <a:srgbClr val="87898B"/>
                </a:solidFill>
              </a:rPr>
              <a:t>Engineering</a:t>
            </a:r>
          </a:p>
        </p:txBody>
      </p:sp>
      <p:sp>
        <p:nvSpPr>
          <p:cNvPr id="80" name="Rectangle 79"/>
          <p:cNvSpPr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1419129" y="2035358"/>
            <a:ext cx="23930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>
                <a:solidFill>
                  <a:srgbClr val="87898B"/>
                </a:solidFill>
              </a:rPr>
              <a:t>Inventory</a:t>
            </a:r>
          </a:p>
        </p:txBody>
      </p:sp>
      <p:sp>
        <p:nvSpPr>
          <p:cNvPr id="81" name="Rectangle 80"/>
          <p:cNvSpPr>
            <a:spLocks noChangeArrowheads="1"/>
          </p:cNvSpPr>
          <p:nvPr>
            <p:custDataLst>
              <p:tags r:id="rId42"/>
            </p:custDataLst>
          </p:nvPr>
        </p:nvSpPr>
        <p:spPr bwMode="auto">
          <a:xfrm>
            <a:off x="910390" y="2299378"/>
            <a:ext cx="612174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dirty="0">
                <a:solidFill>
                  <a:srgbClr val="87898B"/>
                </a:solidFill>
              </a:rPr>
              <a:t>Manufacturing Projects</a:t>
            </a:r>
          </a:p>
        </p:txBody>
      </p:sp>
      <p:sp>
        <p:nvSpPr>
          <p:cNvPr id="82" name="Rectangle 81"/>
          <p:cNvSpPr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1050897" y="2079195"/>
            <a:ext cx="351536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>
                <a:solidFill>
                  <a:srgbClr val="87898B"/>
                </a:solidFill>
              </a:rPr>
              <a:t>Quality Control</a:t>
            </a:r>
          </a:p>
        </p:txBody>
      </p:sp>
      <p:sp>
        <p:nvSpPr>
          <p:cNvPr id="84" name="Rectangle 83"/>
          <p:cNvSpPr>
            <a:spLocks noChangeArrowheads="1"/>
          </p:cNvSpPr>
          <p:nvPr>
            <p:custDataLst>
              <p:tags r:id="rId44"/>
            </p:custDataLst>
          </p:nvPr>
        </p:nvSpPr>
        <p:spPr bwMode="auto">
          <a:xfrm>
            <a:off x="3672226" y="2173719"/>
            <a:ext cx="369159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b="1">
                <a:solidFill>
                  <a:srgbClr val="0096D6"/>
                </a:solidFill>
              </a:rPr>
              <a:t>Education</a:t>
            </a:r>
          </a:p>
        </p:txBody>
      </p:sp>
      <p:sp>
        <p:nvSpPr>
          <p:cNvPr id="87" name="Rectangle 86"/>
          <p:cNvSpPr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3570278" y="1923394"/>
            <a:ext cx="31814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b="1">
                <a:solidFill>
                  <a:srgbClr val="0096D6"/>
                </a:solidFill>
              </a:rPr>
              <a:t>Lifestyle</a:t>
            </a:r>
          </a:p>
        </p:txBody>
      </p:sp>
      <p:sp>
        <p:nvSpPr>
          <p:cNvPr id="88" name="Rectangle 87"/>
          <p:cNvSpPr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2339630" y="1364826"/>
            <a:ext cx="237450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b="1" dirty="0">
                <a:solidFill>
                  <a:srgbClr val="0096D6"/>
                </a:solidFill>
              </a:rPr>
              <a:t>Music</a:t>
            </a:r>
          </a:p>
        </p:txBody>
      </p:sp>
      <p:sp>
        <p:nvSpPr>
          <p:cNvPr id="93" name="Rectangle 92"/>
          <p:cNvSpPr>
            <a:spLocks noChangeArrowheads="1"/>
          </p:cNvSpPr>
          <p:nvPr>
            <p:custDataLst>
              <p:tags r:id="rId47"/>
            </p:custDataLst>
          </p:nvPr>
        </p:nvSpPr>
        <p:spPr bwMode="auto">
          <a:xfrm>
            <a:off x="3782685" y="1785906"/>
            <a:ext cx="369159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b="1">
                <a:solidFill>
                  <a:srgbClr val="0096D6"/>
                </a:solidFill>
              </a:rPr>
              <a:t>Reference</a:t>
            </a:r>
          </a:p>
        </p:txBody>
      </p:sp>
      <p:sp>
        <p:nvSpPr>
          <p:cNvPr id="95" name="Rectangle 94"/>
          <p:cNvSpPr>
            <a:spLocks noChangeArrowheads="1"/>
          </p:cNvSpPr>
          <p:nvPr>
            <p:custDataLst>
              <p:tags r:id="rId48"/>
            </p:custDataLst>
          </p:nvPr>
        </p:nvSpPr>
        <p:spPr bwMode="auto">
          <a:xfrm>
            <a:off x="3979323" y="2021031"/>
            <a:ext cx="223536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b="1">
                <a:solidFill>
                  <a:srgbClr val="0096D6"/>
                </a:solidFill>
              </a:rPr>
              <a:t>Sport</a:t>
            </a:r>
          </a:p>
        </p:txBody>
      </p:sp>
      <p:sp>
        <p:nvSpPr>
          <p:cNvPr id="96" name="Rectangle 95"/>
          <p:cNvSpPr>
            <a:spLocks noChangeArrowheads="1"/>
          </p:cNvSpPr>
          <p:nvPr>
            <p:custDataLst>
              <p:tags r:id="rId49"/>
            </p:custDataLst>
          </p:nvPr>
        </p:nvSpPr>
        <p:spPr bwMode="auto">
          <a:xfrm>
            <a:off x="3677873" y="1606570"/>
            <a:ext cx="242088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b="1">
                <a:solidFill>
                  <a:srgbClr val="0096D6"/>
                </a:solidFill>
              </a:rPr>
              <a:t>Travel</a:t>
            </a:r>
          </a:p>
        </p:txBody>
      </p:sp>
      <p:sp>
        <p:nvSpPr>
          <p:cNvPr id="98" name="Rectangle 97"/>
          <p:cNvSpPr>
            <a:spLocks noChangeArrowheads="1"/>
          </p:cNvSpPr>
          <p:nvPr>
            <p:custDataLst>
              <p:tags r:id="rId50"/>
            </p:custDataLst>
          </p:nvPr>
        </p:nvSpPr>
        <p:spPr bwMode="auto">
          <a:xfrm>
            <a:off x="4414795" y="2118053"/>
            <a:ext cx="13088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75000"/>
              </a:lnSpc>
            </a:pPr>
            <a:r>
              <a:rPr lang="en-US" sz="1600" b="1" dirty="0" smtClean="0">
                <a:solidFill>
                  <a:srgbClr val="87898B"/>
                </a:solidFill>
              </a:rPr>
              <a:t>Pro </a:t>
            </a:r>
            <a:br>
              <a:rPr lang="en-US" sz="1600" b="1" dirty="0" smtClean="0">
                <a:solidFill>
                  <a:srgbClr val="87898B"/>
                </a:solidFill>
              </a:rPr>
            </a:br>
            <a:r>
              <a:rPr lang="en-US" sz="1600" b="1" dirty="0" smtClean="0">
                <a:solidFill>
                  <a:srgbClr val="87898B"/>
                </a:solidFill>
              </a:rPr>
              <a:t>60 </a:t>
            </a:r>
            <a:r>
              <a:rPr lang="en-US" sz="1600" b="1" dirty="0" err="1" smtClean="0">
                <a:solidFill>
                  <a:srgbClr val="87898B"/>
                </a:solidFill>
              </a:rPr>
              <a:t>Sekunden</a:t>
            </a:r>
            <a:endParaRPr lang="en-US" sz="1600" b="1" dirty="0">
              <a:solidFill>
                <a:srgbClr val="87898B"/>
              </a:solidFill>
            </a:endParaRPr>
          </a:p>
        </p:txBody>
      </p:sp>
      <p:grpSp>
        <p:nvGrpSpPr>
          <p:cNvPr id="99" name="Group 13"/>
          <p:cNvGrpSpPr>
            <a:grpSpLocks/>
          </p:cNvGrpSpPr>
          <p:nvPr>
            <p:custDataLst>
              <p:tags r:id="rId51"/>
            </p:custDataLst>
          </p:nvPr>
        </p:nvGrpSpPr>
        <p:grpSpPr bwMode="auto">
          <a:xfrm>
            <a:off x="4453520" y="1700093"/>
            <a:ext cx="826004" cy="338554"/>
            <a:chOff x="7101970" y="1390360"/>
            <a:chExt cx="1219003" cy="538641"/>
          </a:xfrm>
        </p:grpSpPr>
        <p:sp>
          <p:nvSpPr>
            <p:cNvPr id="100" name="TextBox 172"/>
            <p:cNvSpPr txBox="1">
              <a:spLocks noChangeArrowheads="1"/>
            </p:cNvSpPr>
            <p:nvPr/>
          </p:nvSpPr>
          <p:spPr bwMode="auto">
            <a:xfrm>
              <a:off x="7307986" y="1390360"/>
              <a:ext cx="1012987" cy="5386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800" b="1" dirty="0">
                  <a:solidFill>
                    <a:srgbClr val="87898B"/>
                  </a:solidFill>
                  <a:cs typeface="HP Simplified"/>
                </a:rPr>
                <a:t>400,710 </a:t>
              </a:r>
              <a:r>
                <a:rPr lang="en-US" sz="800" dirty="0" smtClean="0">
                  <a:solidFill>
                    <a:srgbClr val="87898B"/>
                  </a:solidFill>
                  <a:cs typeface="HP Simplified"/>
                </a:rPr>
                <a:t>ad </a:t>
              </a:r>
              <a:r>
                <a:rPr lang="en-US" sz="800" dirty="0">
                  <a:solidFill>
                    <a:srgbClr val="87898B"/>
                  </a:solidFill>
                  <a:cs typeface="HP Simplified"/>
                </a:rPr>
                <a:t/>
              </a:r>
              <a:br>
                <a:rPr lang="en-US" sz="800" dirty="0">
                  <a:solidFill>
                    <a:srgbClr val="87898B"/>
                  </a:solidFill>
                  <a:cs typeface="HP Simplified"/>
                </a:rPr>
              </a:br>
              <a:r>
                <a:rPr lang="en-US" sz="800" dirty="0">
                  <a:solidFill>
                    <a:srgbClr val="87898B"/>
                  </a:solidFill>
                  <a:cs typeface="HP Simplified"/>
                </a:rPr>
                <a:t>requests</a:t>
              </a:r>
            </a:p>
          </p:txBody>
        </p:sp>
        <p:pic>
          <p:nvPicPr>
            <p:cNvPr id="101" name="Picture 28" descr="http://www.dpompa.com/pictures/Matalot-Icon.png"/>
            <p:cNvPicPr>
              <a:picLocks noChangeAspect="1" noChangeArrowheads="1"/>
            </p:cNvPicPr>
            <p:nvPr/>
          </p:nvPicPr>
          <p:blipFill>
            <a:blip r:embed="rId2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1970" y="1520184"/>
              <a:ext cx="22860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2" name="Group 12"/>
          <p:cNvGrpSpPr>
            <a:grpSpLocks/>
          </p:cNvGrpSpPr>
          <p:nvPr>
            <p:custDataLst>
              <p:tags r:id="rId52"/>
            </p:custDataLst>
          </p:nvPr>
        </p:nvGrpSpPr>
        <p:grpSpPr bwMode="auto">
          <a:xfrm>
            <a:off x="4594979" y="2744795"/>
            <a:ext cx="1072377" cy="338554"/>
            <a:chOff x="7402934" y="2062686"/>
            <a:chExt cx="1835290" cy="540961"/>
          </a:xfrm>
        </p:grpSpPr>
        <p:sp>
          <p:nvSpPr>
            <p:cNvPr id="103" name="TextBox 173"/>
            <p:cNvSpPr txBox="1">
              <a:spLocks noChangeArrowheads="1"/>
            </p:cNvSpPr>
            <p:nvPr/>
          </p:nvSpPr>
          <p:spPr bwMode="auto">
            <a:xfrm>
              <a:off x="7605344" y="2062686"/>
              <a:ext cx="1632880" cy="540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800" b="1" dirty="0">
                  <a:solidFill>
                    <a:srgbClr val="87898B"/>
                  </a:solidFill>
                  <a:cs typeface="HP Simplified"/>
                </a:rPr>
                <a:t>2000</a:t>
              </a:r>
              <a:r>
                <a:rPr lang="en-US" sz="800" dirty="0">
                  <a:solidFill>
                    <a:srgbClr val="87898B"/>
                  </a:solidFill>
                  <a:cs typeface="HP Simplified"/>
                </a:rPr>
                <a:t> lyrics played</a:t>
              </a:r>
              <a:br>
                <a:rPr lang="en-US" sz="800" dirty="0">
                  <a:solidFill>
                    <a:srgbClr val="87898B"/>
                  </a:solidFill>
                  <a:cs typeface="HP Simplified"/>
                </a:rPr>
              </a:br>
              <a:r>
                <a:rPr lang="en-US" sz="800" dirty="0">
                  <a:solidFill>
                    <a:srgbClr val="87898B"/>
                  </a:solidFill>
                  <a:cs typeface="HP Simplified"/>
                </a:rPr>
                <a:t>on </a:t>
              </a:r>
              <a:r>
                <a:rPr lang="en-US" sz="800" dirty="0" err="1">
                  <a:solidFill>
                    <a:srgbClr val="87898B"/>
                  </a:solidFill>
                  <a:cs typeface="HP Simplified"/>
                </a:rPr>
                <a:t>Tunewiki</a:t>
              </a:r>
              <a:endParaRPr lang="en-US" sz="800" dirty="0">
                <a:solidFill>
                  <a:srgbClr val="87898B"/>
                </a:solidFill>
                <a:cs typeface="HP Simplified"/>
              </a:endParaRPr>
            </a:p>
          </p:txBody>
        </p:sp>
        <p:pic>
          <p:nvPicPr>
            <p:cNvPr id="104" name="Picture 30" descr="http://asset3.cbsistatic.com/cnwk.1d/i/bto/20081022/TuneWiki_logo.png"/>
            <p:cNvPicPr>
              <a:picLocks noChangeAspect="1" noChangeArrowheads="1"/>
            </p:cNvPicPr>
            <p:nvPr/>
          </p:nvPicPr>
          <p:blipFill>
            <a:blip r:embed="rId2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2934" y="2184922"/>
              <a:ext cx="228600" cy="227056"/>
            </a:xfrm>
            <a:prstGeom prst="roundRect">
              <a:avLst/>
            </a:prstGeom>
            <a:noFill/>
            <a:extLst/>
          </p:spPr>
        </p:pic>
      </p:grpSp>
      <p:grpSp>
        <p:nvGrpSpPr>
          <p:cNvPr id="105" name="Group 11"/>
          <p:cNvGrpSpPr>
            <a:grpSpLocks/>
          </p:cNvGrpSpPr>
          <p:nvPr>
            <p:custDataLst>
              <p:tags r:id="rId53"/>
            </p:custDataLst>
          </p:nvPr>
        </p:nvGrpSpPr>
        <p:grpSpPr bwMode="auto">
          <a:xfrm>
            <a:off x="4576497" y="3068282"/>
            <a:ext cx="949422" cy="338554"/>
            <a:chOff x="7414587" y="2508749"/>
            <a:chExt cx="1624644" cy="540961"/>
          </a:xfrm>
        </p:grpSpPr>
        <p:sp>
          <p:nvSpPr>
            <p:cNvPr id="106" name="TextBox 175"/>
            <p:cNvSpPr txBox="1">
              <a:spLocks noChangeArrowheads="1"/>
            </p:cNvSpPr>
            <p:nvPr/>
          </p:nvSpPr>
          <p:spPr bwMode="auto">
            <a:xfrm>
              <a:off x="7618814" y="2508749"/>
              <a:ext cx="1420417" cy="540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800" b="1" dirty="0" smtClean="0">
                  <a:solidFill>
                    <a:srgbClr val="87898B"/>
                  </a:solidFill>
                  <a:cs typeface="HP Simplified"/>
                </a:rPr>
                <a:t>1500</a:t>
              </a:r>
              <a:r>
                <a:rPr lang="en-US" sz="800" dirty="0" smtClean="0">
                  <a:solidFill>
                    <a:srgbClr val="87898B"/>
                  </a:solidFill>
                  <a:cs typeface="HP Simplified"/>
                </a:rPr>
                <a:t> </a:t>
              </a:r>
              <a:r>
                <a:rPr lang="en-US" sz="800" dirty="0">
                  <a:solidFill>
                    <a:srgbClr val="87898B"/>
                  </a:solidFill>
                  <a:cs typeface="HP Simplified"/>
                </a:rPr>
                <a:t>pings</a:t>
              </a:r>
              <a:br>
                <a:rPr lang="en-US" sz="800" dirty="0">
                  <a:solidFill>
                    <a:srgbClr val="87898B"/>
                  </a:solidFill>
                  <a:cs typeface="HP Simplified"/>
                </a:rPr>
              </a:br>
              <a:r>
                <a:rPr lang="en-US" sz="800" dirty="0">
                  <a:solidFill>
                    <a:srgbClr val="87898B"/>
                  </a:solidFill>
                  <a:cs typeface="HP Simplified"/>
                </a:rPr>
                <a:t>sent on </a:t>
              </a:r>
              <a:r>
                <a:rPr lang="en-US" sz="800" dirty="0" err="1">
                  <a:solidFill>
                    <a:srgbClr val="87898B"/>
                  </a:solidFill>
                  <a:cs typeface="HP Simplified"/>
                </a:rPr>
                <a:t>PingMe</a:t>
              </a:r>
              <a:endParaRPr lang="en-US" sz="800" dirty="0">
                <a:solidFill>
                  <a:srgbClr val="87898B"/>
                </a:solidFill>
                <a:cs typeface="HP Simplified"/>
              </a:endParaRPr>
            </a:p>
          </p:txBody>
        </p:sp>
        <p:pic>
          <p:nvPicPr>
            <p:cNvPr id="107" name="Picture 32" descr="http://ecx.images-amazon.com/images/I/71mUd5xtDqL._SL500_AA300_.png"/>
            <p:cNvPicPr>
              <a:picLocks noChangeAspect="1" noChangeArrowheads="1"/>
            </p:cNvPicPr>
            <p:nvPr/>
          </p:nvPicPr>
          <p:blipFill>
            <a:blip r:embed="rId2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4587" y="2630984"/>
              <a:ext cx="228600" cy="228600"/>
            </a:xfrm>
            <a:prstGeom prst="roundRect">
              <a:avLst/>
            </a:prstGeom>
            <a:noFill/>
            <a:extLst/>
          </p:spPr>
        </p:pic>
      </p:grpSp>
      <p:grpSp>
        <p:nvGrpSpPr>
          <p:cNvPr id="108" name="Group 10"/>
          <p:cNvGrpSpPr>
            <a:grpSpLocks/>
          </p:cNvGrpSpPr>
          <p:nvPr>
            <p:custDataLst>
              <p:tags r:id="rId54"/>
            </p:custDataLst>
          </p:nvPr>
        </p:nvGrpSpPr>
        <p:grpSpPr bwMode="auto">
          <a:xfrm>
            <a:off x="4487609" y="3408939"/>
            <a:ext cx="921484" cy="338554"/>
            <a:chOff x="7307340" y="3008642"/>
            <a:chExt cx="1576274" cy="538641"/>
          </a:xfrm>
        </p:grpSpPr>
        <p:sp>
          <p:nvSpPr>
            <p:cNvPr id="109" name="TextBox 176"/>
            <p:cNvSpPr txBox="1">
              <a:spLocks noChangeArrowheads="1"/>
            </p:cNvSpPr>
            <p:nvPr/>
          </p:nvSpPr>
          <p:spPr bwMode="auto">
            <a:xfrm>
              <a:off x="7514774" y="3008642"/>
              <a:ext cx="1368840" cy="5386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800" b="1" dirty="0">
                  <a:solidFill>
                    <a:srgbClr val="87898B"/>
                  </a:solidFill>
                  <a:cs typeface="HP Simplified"/>
                </a:rPr>
                <a:t>34,597 </a:t>
              </a:r>
              <a:r>
                <a:rPr lang="en-US" sz="800" dirty="0">
                  <a:solidFill>
                    <a:srgbClr val="87898B"/>
                  </a:solidFill>
                  <a:cs typeface="HP Simplified"/>
                </a:rPr>
                <a:t>people</a:t>
              </a:r>
              <a:br>
                <a:rPr lang="en-US" sz="800" dirty="0">
                  <a:solidFill>
                    <a:srgbClr val="87898B"/>
                  </a:solidFill>
                  <a:cs typeface="HP Simplified"/>
                </a:rPr>
              </a:br>
              <a:r>
                <a:rPr lang="en-US" sz="800" dirty="0" smtClean="0">
                  <a:solidFill>
                    <a:srgbClr val="87898B"/>
                  </a:solidFill>
                  <a:cs typeface="HP Simplified"/>
                </a:rPr>
                <a:t>using </a:t>
              </a:r>
              <a:r>
                <a:rPr lang="en-US" sz="800" dirty="0" err="1">
                  <a:solidFill>
                    <a:srgbClr val="87898B"/>
                  </a:solidFill>
                  <a:cs typeface="HP Simplified"/>
                </a:rPr>
                <a:t>Zinio</a:t>
              </a:r>
              <a:endParaRPr lang="en-US" sz="800" dirty="0">
                <a:solidFill>
                  <a:srgbClr val="87898B"/>
                </a:solidFill>
                <a:cs typeface="HP Simplified"/>
              </a:endParaRPr>
            </a:p>
          </p:txBody>
        </p:sp>
        <p:pic>
          <p:nvPicPr>
            <p:cNvPr id="110" name="Picture 34" descr="http://i1-news.softpedia-static.com/images/news2/Zinio-Intros-Branded-Apps-for-Apple-s-App-Store-2.png"/>
            <p:cNvPicPr>
              <a:picLocks noChangeAspect="1" noChangeArrowheads="1"/>
            </p:cNvPicPr>
            <p:nvPr/>
          </p:nvPicPr>
          <p:blipFill>
            <a:blip r:embed="rId2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7340" y="3122238"/>
              <a:ext cx="228600" cy="228600"/>
            </a:xfrm>
            <a:prstGeom prst="roundRect">
              <a:avLst/>
            </a:prstGeom>
            <a:noFill/>
            <a:extLst/>
          </p:spPr>
        </p:pic>
      </p:grpSp>
      <p:grpSp>
        <p:nvGrpSpPr>
          <p:cNvPr id="111" name="Group 9"/>
          <p:cNvGrpSpPr>
            <a:grpSpLocks/>
          </p:cNvGrpSpPr>
          <p:nvPr>
            <p:custDataLst>
              <p:tags r:id="rId55"/>
            </p:custDataLst>
          </p:nvPr>
        </p:nvGrpSpPr>
        <p:grpSpPr bwMode="auto">
          <a:xfrm>
            <a:off x="4366105" y="3763500"/>
            <a:ext cx="1148845" cy="338554"/>
            <a:chOff x="6767634" y="3943593"/>
            <a:chExt cx="1966515" cy="538640"/>
          </a:xfrm>
        </p:grpSpPr>
        <p:sp>
          <p:nvSpPr>
            <p:cNvPr id="112" name="TextBox 177"/>
            <p:cNvSpPr txBox="1">
              <a:spLocks noChangeArrowheads="1"/>
            </p:cNvSpPr>
            <p:nvPr/>
          </p:nvSpPr>
          <p:spPr bwMode="auto">
            <a:xfrm>
              <a:off x="6985729" y="3943593"/>
              <a:ext cx="1748420" cy="53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800" b="1" dirty="0">
                  <a:solidFill>
                    <a:srgbClr val="87898B"/>
                  </a:solidFill>
                  <a:cs typeface="HP Simplified"/>
                </a:rPr>
                <a:t>208,333</a:t>
              </a:r>
              <a:r>
                <a:rPr lang="en-US" sz="800" dirty="0">
                  <a:solidFill>
                    <a:srgbClr val="87898B"/>
                  </a:solidFill>
                  <a:cs typeface="HP Simplified"/>
                </a:rPr>
                <a:t> </a:t>
              </a:r>
              <a:r>
                <a:rPr lang="en-US" sz="800" dirty="0" smtClean="0">
                  <a:solidFill>
                    <a:srgbClr val="87898B"/>
                  </a:solidFill>
                  <a:cs typeface="HP Simplified"/>
                </a:rPr>
                <a:t>minutes of</a:t>
              </a:r>
              <a:r>
                <a:rPr lang="en-US" sz="800" dirty="0">
                  <a:solidFill>
                    <a:srgbClr val="87898B"/>
                  </a:solidFill>
                  <a:cs typeface="HP Simplified"/>
                </a:rPr>
                <a:t/>
              </a:r>
              <a:br>
                <a:rPr lang="en-US" sz="800" dirty="0">
                  <a:solidFill>
                    <a:srgbClr val="87898B"/>
                  </a:solidFill>
                  <a:cs typeface="HP Simplified"/>
                </a:rPr>
              </a:br>
              <a:r>
                <a:rPr lang="en-US" sz="800" dirty="0">
                  <a:solidFill>
                    <a:srgbClr val="87898B"/>
                  </a:solidFill>
                  <a:cs typeface="HP Simplified"/>
                </a:rPr>
                <a:t>Angry Birds played</a:t>
              </a:r>
            </a:p>
          </p:txBody>
        </p:sp>
        <p:pic>
          <p:nvPicPr>
            <p:cNvPr id="113" name="Picture 36" descr="http://www.thesportsbank.net/core/wp-content/uploads/2011/10/Angry-Birds-Logo.png"/>
            <p:cNvPicPr>
              <a:picLocks noChangeAspect="1" noChangeArrowheads="1"/>
            </p:cNvPicPr>
            <p:nvPr/>
          </p:nvPicPr>
          <p:blipFill>
            <a:blip r:embed="rId2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7634" y="4065302"/>
              <a:ext cx="22860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4" name="Group 14"/>
          <p:cNvGrpSpPr>
            <a:grpSpLocks/>
          </p:cNvGrpSpPr>
          <p:nvPr>
            <p:custDataLst>
              <p:tags r:id="rId56"/>
            </p:custDataLst>
          </p:nvPr>
        </p:nvGrpSpPr>
        <p:grpSpPr bwMode="auto">
          <a:xfrm>
            <a:off x="4296131" y="1364015"/>
            <a:ext cx="997343" cy="338554"/>
            <a:chOff x="6873407" y="888715"/>
            <a:chExt cx="1471275" cy="538639"/>
          </a:xfrm>
        </p:grpSpPr>
        <p:sp>
          <p:nvSpPr>
            <p:cNvPr id="115" name="TextBox 171"/>
            <p:cNvSpPr txBox="1">
              <a:spLocks noChangeArrowheads="1"/>
            </p:cNvSpPr>
            <p:nvPr>
              <p:custDataLst>
                <p:tags r:id="rId220"/>
              </p:custDataLst>
            </p:nvPr>
          </p:nvSpPr>
          <p:spPr bwMode="auto">
            <a:xfrm>
              <a:off x="7084678" y="888715"/>
              <a:ext cx="1260004" cy="53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800" b="1" dirty="0">
                  <a:solidFill>
                    <a:srgbClr val="87898B"/>
                  </a:solidFill>
                  <a:cs typeface="HP Simplified"/>
                </a:rPr>
                <a:t>23,148 </a:t>
              </a:r>
              <a:r>
                <a:rPr lang="en-US" sz="800" dirty="0">
                  <a:solidFill>
                    <a:srgbClr val="87898B"/>
                  </a:solidFill>
                  <a:cs typeface="HP Simplified"/>
                </a:rPr>
                <a:t>apps </a:t>
              </a:r>
              <a:br>
                <a:rPr lang="en-US" sz="800" dirty="0">
                  <a:solidFill>
                    <a:srgbClr val="87898B"/>
                  </a:solidFill>
                  <a:cs typeface="HP Simplified"/>
                </a:rPr>
              </a:br>
              <a:r>
                <a:rPr lang="en-US" sz="800" dirty="0">
                  <a:solidFill>
                    <a:srgbClr val="87898B"/>
                  </a:solidFill>
                  <a:cs typeface="HP Simplified"/>
                </a:rPr>
                <a:t>downloaded</a:t>
              </a:r>
            </a:p>
          </p:txBody>
        </p:sp>
        <p:pic>
          <p:nvPicPr>
            <p:cNvPr id="116" name="Picture 25" descr="http://images2.wikia.nocookie.net/__cb20090314163426/igames-new/images/8/82/App_Store_icon.png"/>
            <p:cNvPicPr>
              <a:picLocks noChangeAspect="1" noChangeArrowheads="1"/>
            </p:cNvPicPr>
            <p:nvPr>
              <p:custDataLst>
                <p:tags r:id="rId221"/>
              </p:custDataLst>
            </p:nvPr>
          </p:nvPicPr>
          <p:blipFill>
            <a:blip r:embed="rId2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3407" y="1010425"/>
              <a:ext cx="228600" cy="2389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7" name="TextBox 116"/>
          <p:cNvSpPr txBox="1">
            <a:spLocks noChangeArrowheads="1"/>
          </p:cNvSpPr>
          <p:nvPr>
            <p:custDataLst>
              <p:tags r:id="rId57"/>
            </p:custDataLst>
          </p:nvPr>
        </p:nvSpPr>
        <p:spPr bwMode="auto">
          <a:xfrm>
            <a:off x="599186" y="2298191"/>
            <a:ext cx="25785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dirty="0">
                <a:solidFill>
                  <a:srgbClr val="87898B"/>
                </a:solidFill>
                <a:cs typeface="HP Simplified"/>
              </a:rPr>
              <a:t>Unisys</a:t>
            </a:r>
          </a:p>
        </p:txBody>
      </p:sp>
      <p:sp>
        <p:nvSpPr>
          <p:cNvPr id="118" name="TextBox 117"/>
          <p:cNvSpPr txBox="1">
            <a:spLocks noChangeArrowheads="1"/>
          </p:cNvSpPr>
          <p:nvPr>
            <p:custDataLst>
              <p:tags r:id="rId58"/>
            </p:custDataLst>
          </p:nvPr>
        </p:nvSpPr>
        <p:spPr bwMode="auto">
          <a:xfrm>
            <a:off x="493956" y="2124153"/>
            <a:ext cx="25785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dirty="0">
                <a:solidFill>
                  <a:srgbClr val="87898B"/>
                </a:solidFill>
                <a:cs typeface="HP Simplified"/>
              </a:rPr>
              <a:t>Burroughs</a:t>
            </a:r>
          </a:p>
        </p:txBody>
      </p:sp>
      <p:sp>
        <p:nvSpPr>
          <p:cNvPr id="119" name="TextBox 118"/>
          <p:cNvSpPr txBox="1">
            <a:spLocks noChangeArrowheads="1"/>
          </p:cNvSpPr>
          <p:nvPr>
            <p:custDataLst>
              <p:tags r:id="rId59"/>
            </p:custDataLst>
          </p:nvPr>
        </p:nvSpPr>
        <p:spPr bwMode="auto">
          <a:xfrm>
            <a:off x="664622" y="2201864"/>
            <a:ext cx="25785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dirty="0">
                <a:solidFill>
                  <a:srgbClr val="87898B"/>
                </a:solidFill>
                <a:cs typeface="HP Simplified"/>
              </a:rPr>
              <a:t>Hitachi</a:t>
            </a:r>
          </a:p>
        </p:txBody>
      </p:sp>
      <p:sp>
        <p:nvSpPr>
          <p:cNvPr id="120" name="TextBox 119"/>
          <p:cNvSpPr txBox="1">
            <a:spLocks noChangeArrowheads="1"/>
          </p:cNvSpPr>
          <p:nvPr>
            <p:custDataLst>
              <p:tags r:id="rId60"/>
            </p:custDataLst>
          </p:nvPr>
        </p:nvSpPr>
        <p:spPr bwMode="auto">
          <a:xfrm>
            <a:off x="302382" y="2832384"/>
            <a:ext cx="25785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dirty="0">
                <a:solidFill>
                  <a:srgbClr val="87898B"/>
                </a:solidFill>
                <a:cs typeface="HP Simplified"/>
              </a:rPr>
              <a:t>NEC</a:t>
            </a:r>
          </a:p>
        </p:txBody>
      </p:sp>
      <p:sp>
        <p:nvSpPr>
          <p:cNvPr id="132" name="Rectangle 131"/>
          <p:cNvSpPr>
            <a:spLocks noChangeArrowheads="1"/>
          </p:cNvSpPr>
          <p:nvPr>
            <p:custDataLst>
              <p:tags r:id="rId61"/>
            </p:custDataLst>
          </p:nvPr>
        </p:nvSpPr>
        <p:spPr bwMode="auto">
          <a:xfrm>
            <a:off x="3295728" y="2161510"/>
            <a:ext cx="225391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>
                <a:solidFill>
                  <a:srgbClr val="87898B"/>
                </a:solidFill>
              </a:rPr>
              <a:t>Taleo</a:t>
            </a:r>
          </a:p>
        </p:txBody>
      </p:sp>
      <p:sp>
        <p:nvSpPr>
          <p:cNvPr id="134" name="Rectangle 133"/>
          <p:cNvSpPr>
            <a:spLocks noChangeArrowheads="1"/>
          </p:cNvSpPr>
          <p:nvPr>
            <p:custDataLst>
              <p:tags r:id="rId62"/>
            </p:custDataLst>
          </p:nvPr>
        </p:nvSpPr>
        <p:spPr bwMode="auto">
          <a:xfrm>
            <a:off x="2072115" y="2306352"/>
            <a:ext cx="372870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>
                <a:solidFill>
                  <a:srgbClr val="87898B"/>
                </a:solidFill>
              </a:rPr>
              <a:t>Workscape</a:t>
            </a:r>
          </a:p>
        </p:txBody>
      </p:sp>
      <p:grpSp>
        <p:nvGrpSpPr>
          <p:cNvPr id="242" name="Group 241"/>
          <p:cNvGrpSpPr/>
          <p:nvPr/>
        </p:nvGrpSpPr>
        <p:grpSpPr>
          <a:xfrm>
            <a:off x="1414033" y="2761517"/>
            <a:ext cx="1485912" cy="1228172"/>
            <a:chOff x="1470144" y="2644217"/>
            <a:chExt cx="1485912" cy="1228172"/>
          </a:xfrm>
        </p:grpSpPr>
        <p:sp>
          <p:nvSpPr>
            <p:cNvPr id="124" name="Rectangle 123"/>
            <p:cNvSpPr>
              <a:spLocks noChangeArrowheads="1"/>
            </p:cNvSpPr>
            <p:nvPr>
              <p:custDataLst>
                <p:tags r:id="rId185"/>
              </p:custDataLst>
            </p:nvPr>
          </p:nvSpPr>
          <p:spPr bwMode="auto">
            <a:xfrm>
              <a:off x="1470144" y="3606525"/>
              <a:ext cx="575073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>
                  <a:solidFill>
                    <a:srgbClr val="87898B"/>
                  </a:solidFill>
                </a:rPr>
                <a:t>Cornerstone onDemand</a:t>
              </a:r>
            </a:p>
          </p:txBody>
        </p:sp>
        <p:grpSp>
          <p:nvGrpSpPr>
            <p:cNvPr id="241" name="Group 240"/>
            <p:cNvGrpSpPr/>
            <p:nvPr/>
          </p:nvGrpSpPr>
          <p:grpSpPr>
            <a:xfrm>
              <a:off x="1564787" y="2644217"/>
              <a:ext cx="1391269" cy="1228172"/>
              <a:chOff x="1564787" y="2639117"/>
              <a:chExt cx="1391269" cy="1228172"/>
            </a:xfrm>
          </p:grpSpPr>
          <p:sp>
            <p:nvSpPr>
              <p:cNvPr id="24" name="TextBox 23"/>
              <p:cNvSpPr txBox="1">
                <a:spLocks noChangeArrowheads="1"/>
              </p:cNvSpPr>
              <p:nvPr>
                <p:custDataLst>
                  <p:tags r:id="rId186"/>
                </p:custDataLst>
              </p:nvPr>
            </p:nvSpPr>
            <p:spPr bwMode="auto">
              <a:xfrm>
                <a:off x="2033158" y="2884206"/>
                <a:ext cx="25785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400" dirty="0" err="1">
                    <a:solidFill>
                      <a:srgbClr val="87898B"/>
                    </a:solidFill>
                    <a:cs typeface="HP Simplified"/>
                  </a:rPr>
                  <a:t>OpSource</a:t>
                </a:r>
                <a:endParaRPr lang="en-US" sz="400" dirty="0">
                  <a:solidFill>
                    <a:srgbClr val="87898B"/>
                  </a:solidFill>
                  <a:cs typeface="HP Simplified"/>
                </a:endParaRPr>
              </a:p>
            </p:txBody>
          </p:sp>
          <p:sp>
            <p:nvSpPr>
              <p:cNvPr id="32" name="Rectangle 31"/>
              <p:cNvSpPr>
                <a:spLocks noChangeArrowheads="1"/>
              </p:cNvSpPr>
              <p:nvPr>
                <p:custDataLst>
                  <p:tags r:id="rId187"/>
                </p:custDataLst>
              </p:nvPr>
            </p:nvSpPr>
            <p:spPr bwMode="auto">
              <a:xfrm>
                <a:off x="1842085" y="3333538"/>
                <a:ext cx="286609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400" b="1">
                    <a:solidFill>
                      <a:srgbClr val="0096D6"/>
                    </a:solidFill>
                  </a:rPr>
                  <a:t>PPM</a:t>
                </a:r>
              </a:p>
            </p:txBody>
          </p:sp>
          <p:sp>
            <p:nvSpPr>
              <p:cNvPr id="39" name="Rectangle 38"/>
              <p:cNvSpPr>
                <a:spLocks noChangeArrowheads="1"/>
              </p:cNvSpPr>
              <p:nvPr>
                <p:custDataLst>
                  <p:tags r:id="rId188"/>
                </p:custDataLst>
              </p:nvPr>
            </p:nvSpPr>
            <p:spPr bwMode="auto">
              <a:xfrm>
                <a:off x="2631263" y="2658574"/>
                <a:ext cx="285681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00" dirty="0" err="1">
                    <a:solidFill>
                      <a:srgbClr val="87898B"/>
                    </a:solidFill>
                  </a:rPr>
                  <a:t>PaperHost</a:t>
                </a:r>
                <a:endParaRPr lang="en-US" sz="400" dirty="0">
                  <a:solidFill>
                    <a:srgbClr val="87898B"/>
                  </a:solidFill>
                </a:endParaRPr>
              </a:p>
            </p:txBody>
          </p:sp>
          <p:sp>
            <p:nvSpPr>
              <p:cNvPr id="40" name="Rectangle 39"/>
              <p:cNvSpPr>
                <a:spLocks noChangeArrowheads="1"/>
              </p:cNvSpPr>
              <p:nvPr>
                <p:custDataLst>
                  <p:tags r:id="rId189"/>
                </p:custDataLst>
              </p:nvPr>
            </p:nvSpPr>
            <p:spPr bwMode="auto">
              <a:xfrm>
                <a:off x="2179709" y="2752695"/>
                <a:ext cx="179942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00">
                    <a:solidFill>
                      <a:srgbClr val="87898B"/>
                    </a:solidFill>
                  </a:rPr>
                  <a:t>Xerox</a:t>
                </a:r>
              </a:p>
            </p:txBody>
          </p:sp>
          <p:sp>
            <p:nvSpPr>
              <p:cNvPr id="43" name="Rectangle 42"/>
              <p:cNvSpPr>
                <a:spLocks noChangeArrowheads="1"/>
              </p:cNvSpPr>
              <p:nvPr>
                <p:custDataLst>
                  <p:tags r:id="rId190"/>
                </p:custDataLst>
              </p:nvPr>
            </p:nvSpPr>
            <p:spPr bwMode="auto">
              <a:xfrm>
                <a:off x="2074897" y="2816458"/>
                <a:ext cx="259710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00">
                    <a:solidFill>
                      <a:srgbClr val="87898B"/>
                    </a:solidFill>
                  </a:rPr>
                  <a:t>Microsoft</a:t>
                </a:r>
              </a:p>
            </p:txBody>
          </p:sp>
          <p:sp>
            <p:nvSpPr>
              <p:cNvPr id="44" name="Rectangle 43"/>
              <p:cNvSpPr>
                <a:spLocks noChangeArrowheads="1"/>
              </p:cNvSpPr>
              <p:nvPr>
                <p:custDataLst>
                  <p:tags r:id="rId191"/>
                </p:custDataLst>
              </p:nvPr>
            </p:nvSpPr>
            <p:spPr bwMode="auto">
              <a:xfrm>
                <a:off x="2613796" y="2863284"/>
                <a:ext cx="342260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00">
                    <a:solidFill>
                      <a:srgbClr val="87898B"/>
                    </a:solidFill>
                  </a:rPr>
                  <a:t>SLI Systems</a:t>
                </a:r>
              </a:p>
            </p:txBody>
          </p:sp>
          <p:sp>
            <p:nvSpPr>
              <p:cNvPr id="46" name="Rectangle 45"/>
              <p:cNvSpPr>
                <a:spLocks noChangeArrowheads="1"/>
              </p:cNvSpPr>
              <p:nvPr>
                <p:custDataLst>
                  <p:tags r:id="rId192"/>
                </p:custDataLst>
              </p:nvPr>
            </p:nvSpPr>
            <p:spPr bwMode="auto">
              <a:xfrm>
                <a:off x="1739125" y="3805734"/>
                <a:ext cx="281971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00" dirty="0" err="1">
                    <a:solidFill>
                      <a:srgbClr val="87898B"/>
                    </a:solidFill>
                  </a:rPr>
                  <a:t>IntraLinks</a:t>
                </a:r>
                <a:endParaRPr lang="en-US" sz="400" dirty="0">
                  <a:solidFill>
                    <a:srgbClr val="87898B"/>
                  </a:solidFill>
                </a:endParaRPr>
              </a:p>
            </p:txBody>
          </p:sp>
          <p:sp>
            <p:nvSpPr>
              <p:cNvPr id="51" name="Rectangle 50"/>
              <p:cNvSpPr>
                <a:spLocks noChangeArrowheads="1"/>
              </p:cNvSpPr>
              <p:nvPr>
                <p:custDataLst>
                  <p:tags r:id="rId193"/>
                </p:custDataLst>
              </p:nvPr>
            </p:nvSpPr>
            <p:spPr bwMode="auto">
              <a:xfrm>
                <a:off x="2286375" y="3254830"/>
                <a:ext cx="282899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00">
                    <a:solidFill>
                      <a:srgbClr val="87898B"/>
                    </a:solidFill>
                  </a:rPr>
                  <a:t>SugarCRM</a:t>
                </a:r>
              </a:p>
            </p:txBody>
          </p:sp>
          <p:sp>
            <p:nvSpPr>
              <p:cNvPr id="52" name="Rectangle 51"/>
              <p:cNvSpPr>
                <a:spLocks noChangeArrowheads="1"/>
              </p:cNvSpPr>
              <p:nvPr>
                <p:custDataLst>
                  <p:tags r:id="rId194"/>
                </p:custDataLst>
              </p:nvPr>
            </p:nvSpPr>
            <p:spPr bwMode="auto">
              <a:xfrm>
                <a:off x="2073908" y="3797422"/>
                <a:ext cx="23559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00" dirty="0" err="1">
                    <a:solidFill>
                      <a:srgbClr val="87898B"/>
                    </a:solidFill>
                  </a:rPr>
                  <a:t>Volusion</a:t>
                </a:r>
                <a:endParaRPr lang="en-US" sz="400" dirty="0">
                  <a:solidFill>
                    <a:srgbClr val="87898B"/>
                  </a:solidFill>
                </a:endParaRPr>
              </a:p>
            </p:txBody>
          </p:sp>
          <p:sp>
            <p:nvSpPr>
              <p:cNvPr id="55" name="Rectangle 54"/>
              <p:cNvSpPr>
                <a:spLocks noChangeArrowheads="1"/>
              </p:cNvSpPr>
              <p:nvPr>
                <p:custDataLst>
                  <p:tags r:id="rId195"/>
                </p:custDataLst>
              </p:nvPr>
            </p:nvSpPr>
            <p:spPr bwMode="auto">
              <a:xfrm>
                <a:off x="1929274" y="3118337"/>
                <a:ext cx="192000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00">
                    <a:solidFill>
                      <a:srgbClr val="87898B"/>
                    </a:solidFill>
                  </a:rPr>
                  <a:t>Adobe</a:t>
                </a:r>
              </a:p>
            </p:txBody>
          </p:sp>
          <p:sp>
            <p:nvSpPr>
              <p:cNvPr id="56" name="Rectangle 55"/>
              <p:cNvSpPr>
                <a:spLocks noChangeArrowheads="1"/>
              </p:cNvSpPr>
              <p:nvPr>
                <p:custDataLst>
                  <p:tags r:id="rId196"/>
                </p:custDataLst>
              </p:nvPr>
            </p:nvSpPr>
            <p:spPr bwMode="auto">
              <a:xfrm>
                <a:off x="2384694" y="2916088"/>
                <a:ext cx="141913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00">
                    <a:solidFill>
                      <a:srgbClr val="87898B"/>
                    </a:solidFill>
                  </a:rPr>
                  <a:t>Avid</a:t>
                </a:r>
              </a:p>
            </p:txBody>
          </p:sp>
          <p:sp>
            <p:nvSpPr>
              <p:cNvPr id="57" name="Rectangle 56"/>
              <p:cNvSpPr>
                <a:spLocks noChangeArrowheads="1"/>
              </p:cNvSpPr>
              <p:nvPr>
                <p:custDataLst>
                  <p:tags r:id="rId197"/>
                </p:custDataLst>
              </p:nvPr>
            </p:nvSpPr>
            <p:spPr bwMode="auto">
              <a:xfrm>
                <a:off x="2210318" y="3063541"/>
                <a:ext cx="166029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00">
                    <a:solidFill>
                      <a:srgbClr val="87898B"/>
                    </a:solidFill>
                  </a:rPr>
                  <a:t>Corel</a:t>
                </a:r>
              </a:p>
            </p:txBody>
          </p:sp>
          <p:sp>
            <p:nvSpPr>
              <p:cNvPr id="58" name="Rectangle 57"/>
              <p:cNvSpPr>
                <a:spLocks noChangeArrowheads="1"/>
              </p:cNvSpPr>
              <p:nvPr>
                <p:custDataLst>
                  <p:tags r:id="rId198"/>
                </p:custDataLst>
              </p:nvPr>
            </p:nvSpPr>
            <p:spPr bwMode="auto">
              <a:xfrm>
                <a:off x="1860637" y="3231916"/>
                <a:ext cx="252290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00">
                    <a:solidFill>
                      <a:srgbClr val="87898B"/>
                    </a:solidFill>
                  </a:rPr>
                  <a:t>Microsoft</a:t>
                </a:r>
              </a:p>
            </p:txBody>
          </p:sp>
          <p:sp>
            <p:nvSpPr>
              <p:cNvPr id="60" name="Rectangle 59"/>
              <p:cNvSpPr>
                <a:spLocks noChangeArrowheads="1"/>
              </p:cNvSpPr>
              <p:nvPr>
                <p:custDataLst>
                  <p:tags r:id="rId199"/>
                </p:custDataLst>
              </p:nvPr>
            </p:nvSpPr>
            <p:spPr bwMode="auto">
              <a:xfrm>
                <a:off x="2444985" y="2794539"/>
                <a:ext cx="148406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00">
                    <a:solidFill>
                      <a:srgbClr val="87898B"/>
                    </a:solidFill>
                  </a:rPr>
                  <a:t>Serif</a:t>
                </a:r>
              </a:p>
            </p:txBody>
          </p:sp>
          <p:sp>
            <p:nvSpPr>
              <p:cNvPr id="61" name="Rectangle 60"/>
              <p:cNvSpPr>
                <a:spLocks noChangeArrowheads="1"/>
              </p:cNvSpPr>
              <p:nvPr>
                <p:custDataLst>
                  <p:tags r:id="rId200"/>
                </p:custDataLst>
              </p:nvPr>
            </p:nvSpPr>
            <p:spPr bwMode="auto">
              <a:xfrm>
                <a:off x="2214027" y="3183097"/>
                <a:ext cx="188290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00">
                    <a:solidFill>
                      <a:srgbClr val="87898B"/>
                    </a:solidFill>
                  </a:rPr>
                  <a:t>Yahoo</a:t>
                </a:r>
              </a:p>
            </p:txBody>
          </p:sp>
          <p:sp>
            <p:nvSpPr>
              <p:cNvPr id="62" name="Rectangle 61"/>
              <p:cNvSpPr>
                <a:spLocks noChangeArrowheads="1"/>
              </p:cNvSpPr>
              <p:nvPr>
                <p:custDataLst>
                  <p:tags r:id="rId201"/>
                </p:custDataLst>
              </p:nvPr>
            </p:nvSpPr>
            <p:spPr bwMode="auto">
              <a:xfrm>
                <a:off x="2360578" y="3110366"/>
                <a:ext cx="285681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00">
                    <a:solidFill>
                      <a:srgbClr val="87898B"/>
                    </a:solidFill>
                  </a:rPr>
                  <a:t>CyberShift</a:t>
                </a:r>
              </a:p>
            </p:txBody>
          </p:sp>
          <p:sp>
            <p:nvSpPr>
              <p:cNvPr id="63" name="Rectangle 62"/>
              <p:cNvSpPr>
                <a:spLocks noChangeArrowheads="1"/>
              </p:cNvSpPr>
              <p:nvPr>
                <p:custDataLst>
                  <p:tags r:id="rId202"/>
                </p:custDataLst>
              </p:nvPr>
            </p:nvSpPr>
            <p:spPr bwMode="auto">
              <a:xfrm>
                <a:off x="2143534" y="3299664"/>
                <a:ext cx="158609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00">
                    <a:solidFill>
                      <a:srgbClr val="87898B"/>
                    </a:solidFill>
                  </a:rPr>
                  <a:t>Saba</a:t>
                </a:r>
              </a:p>
            </p:txBody>
          </p:sp>
          <p:sp>
            <p:nvSpPr>
              <p:cNvPr id="64" name="Rectangle 63"/>
              <p:cNvSpPr>
                <a:spLocks noChangeArrowheads="1"/>
              </p:cNvSpPr>
              <p:nvPr>
                <p:custDataLst>
                  <p:tags r:id="rId203"/>
                </p:custDataLst>
              </p:nvPr>
            </p:nvSpPr>
            <p:spPr bwMode="auto">
              <a:xfrm>
                <a:off x="2024811" y="3511875"/>
                <a:ext cx="268058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00">
                    <a:solidFill>
                      <a:srgbClr val="87898B"/>
                    </a:solidFill>
                  </a:rPr>
                  <a:t>Softscape</a:t>
                </a:r>
              </a:p>
            </p:txBody>
          </p:sp>
          <p:sp>
            <p:nvSpPr>
              <p:cNvPr id="65" name="Rectangle 64"/>
              <p:cNvSpPr>
                <a:spLocks noChangeArrowheads="1"/>
              </p:cNvSpPr>
              <p:nvPr>
                <p:custDataLst>
                  <p:tags r:id="rId204"/>
                </p:custDataLst>
              </p:nvPr>
            </p:nvSpPr>
            <p:spPr bwMode="auto">
              <a:xfrm>
                <a:off x="2487651" y="3417227"/>
                <a:ext cx="207768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00">
                    <a:solidFill>
                      <a:srgbClr val="87898B"/>
                    </a:solidFill>
                  </a:rPr>
                  <a:t>Sonar6</a:t>
                </a:r>
              </a:p>
            </p:txBody>
          </p:sp>
          <p:sp>
            <p:nvSpPr>
              <p:cNvPr id="67" name="Rectangle 66"/>
              <p:cNvSpPr>
                <a:spLocks noChangeArrowheads="1"/>
              </p:cNvSpPr>
              <p:nvPr>
                <p:custDataLst>
                  <p:tags r:id="rId205"/>
                </p:custDataLst>
              </p:nvPr>
            </p:nvSpPr>
            <p:spPr bwMode="auto">
              <a:xfrm>
                <a:off x="2602666" y="2750702"/>
                <a:ext cx="200347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00">
                    <a:solidFill>
                      <a:srgbClr val="87898B"/>
                    </a:solidFill>
                  </a:rPr>
                  <a:t>Yahoo!</a:t>
                </a:r>
              </a:p>
            </p:txBody>
          </p:sp>
          <p:sp>
            <p:nvSpPr>
              <p:cNvPr id="68" name="Rectangle 67"/>
              <p:cNvSpPr>
                <a:spLocks noChangeArrowheads="1"/>
              </p:cNvSpPr>
              <p:nvPr>
                <p:custDataLst>
                  <p:tags r:id="rId206"/>
                </p:custDataLst>
              </p:nvPr>
            </p:nvSpPr>
            <p:spPr bwMode="auto">
              <a:xfrm>
                <a:off x="2162085" y="3384348"/>
                <a:ext cx="26898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00">
                    <a:solidFill>
                      <a:srgbClr val="87898B"/>
                    </a:solidFill>
                  </a:rPr>
                  <a:t>Quadrem</a:t>
                </a:r>
              </a:p>
            </p:txBody>
          </p:sp>
          <p:sp>
            <p:nvSpPr>
              <p:cNvPr id="69" name="Rectangle 68"/>
              <p:cNvSpPr>
                <a:spLocks noChangeArrowheads="1"/>
              </p:cNvSpPr>
              <p:nvPr>
                <p:custDataLst>
                  <p:tags r:id="rId207"/>
                </p:custDataLst>
              </p:nvPr>
            </p:nvSpPr>
            <p:spPr bwMode="auto">
              <a:xfrm>
                <a:off x="2580405" y="2955940"/>
                <a:ext cx="230957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00">
                    <a:solidFill>
                      <a:srgbClr val="87898B"/>
                    </a:solidFill>
                  </a:rPr>
                  <a:t>Elemica</a:t>
                </a:r>
              </a:p>
            </p:txBody>
          </p:sp>
          <p:sp>
            <p:nvSpPr>
              <p:cNvPr id="70" name="Rectangle 69"/>
              <p:cNvSpPr>
                <a:spLocks noChangeArrowheads="1"/>
              </p:cNvSpPr>
              <p:nvPr>
                <p:custDataLst>
                  <p:tags r:id="rId208"/>
                </p:custDataLst>
              </p:nvPr>
            </p:nvSpPr>
            <p:spPr bwMode="auto">
              <a:xfrm>
                <a:off x="2544230" y="3201029"/>
                <a:ext cx="217043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00">
                    <a:solidFill>
                      <a:srgbClr val="87898B"/>
                    </a:solidFill>
                  </a:rPr>
                  <a:t>Kinaxis</a:t>
                </a:r>
              </a:p>
            </p:txBody>
          </p:sp>
          <p:sp>
            <p:nvSpPr>
              <p:cNvPr id="73" name="Rectangle 72"/>
              <p:cNvSpPr>
                <a:spLocks noChangeArrowheads="1"/>
              </p:cNvSpPr>
              <p:nvPr>
                <p:custDataLst>
                  <p:tags r:id="rId209"/>
                </p:custDataLst>
              </p:nvPr>
            </p:nvSpPr>
            <p:spPr bwMode="auto">
              <a:xfrm>
                <a:off x="2391187" y="3042619"/>
                <a:ext cx="292174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400" b="1">
                    <a:solidFill>
                      <a:srgbClr val="0096D6"/>
                    </a:solidFill>
                  </a:rPr>
                  <a:t>SCM</a:t>
                </a:r>
              </a:p>
            </p:txBody>
          </p:sp>
          <p:sp>
            <p:nvSpPr>
              <p:cNvPr id="123" name="Rectangle 122"/>
              <p:cNvSpPr>
                <a:spLocks noChangeArrowheads="1"/>
              </p:cNvSpPr>
              <p:nvPr>
                <p:custDataLst>
                  <p:tags r:id="rId210"/>
                </p:custDataLst>
              </p:nvPr>
            </p:nvSpPr>
            <p:spPr bwMode="auto">
              <a:xfrm>
                <a:off x="1941332" y="2983837"/>
                <a:ext cx="472116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400">
                    <a:solidFill>
                      <a:srgbClr val="87898B"/>
                    </a:solidFill>
                  </a:rPr>
                  <a:t>ADP VirtualEdge</a:t>
                </a:r>
              </a:p>
            </p:txBody>
          </p:sp>
          <p:sp>
            <p:nvSpPr>
              <p:cNvPr id="125" name="Rectangle 124"/>
              <p:cNvSpPr>
                <a:spLocks noChangeArrowheads="1"/>
              </p:cNvSpPr>
              <p:nvPr>
                <p:custDataLst>
                  <p:tags r:id="rId211"/>
                </p:custDataLst>
              </p:nvPr>
            </p:nvSpPr>
            <p:spPr bwMode="auto">
              <a:xfrm>
                <a:off x="2006259" y="2639117"/>
                <a:ext cx="353391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400" dirty="0" err="1">
                    <a:solidFill>
                      <a:srgbClr val="87898B"/>
                    </a:solidFill>
                  </a:rPr>
                  <a:t>CyberShift</a:t>
                </a:r>
                <a:endParaRPr lang="en-US" sz="400" dirty="0">
                  <a:solidFill>
                    <a:srgbClr val="87898B"/>
                  </a:solidFill>
                </a:endParaRPr>
              </a:p>
            </p:txBody>
          </p:sp>
          <p:sp>
            <p:nvSpPr>
              <p:cNvPr id="127" name="Rectangle 126"/>
              <p:cNvSpPr>
                <a:spLocks noChangeArrowheads="1"/>
              </p:cNvSpPr>
              <p:nvPr>
                <p:custDataLst>
                  <p:tags r:id="rId212"/>
                </p:custDataLst>
              </p:nvPr>
            </p:nvSpPr>
            <p:spPr bwMode="auto">
              <a:xfrm>
                <a:off x="1804984" y="3409258"/>
                <a:ext cx="278261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400">
                    <a:solidFill>
                      <a:srgbClr val="87898B"/>
                    </a:solidFill>
                  </a:rPr>
                  <a:t>Kenexa</a:t>
                </a:r>
              </a:p>
            </p:txBody>
          </p:sp>
          <p:sp>
            <p:nvSpPr>
              <p:cNvPr id="128" name="Rectangle 127"/>
              <p:cNvSpPr>
                <a:spLocks noChangeArrowheads="1"/>
              </p:cNvSpPr>
              <p:nvPr>
                <p:custDataLst>
                  <p:tags r:id="rId213"/>
                </p:custDataLst>
              </p:nvPr>
            </p:nvSpPr>
            <p:spPr bwMode="auto">
              <a:xfrm>
                <a:off x="1682550" y="3453094"/>
                <a:ext cx="215188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400">
                    <a:solidFill>
                      <a:srgbClr val="87898B"/>
                    </a:solidFill>
                  </a:rPr>
                  <a:t>Saba</a:t>
                </a:r>
              </a:p>
            </p:txBody>
          </p:sp>
          <p:sp>
            <p:nvSpPr>
              <p:cNvPr id="129" name="Rectangle 128"/>
              <p:cNvSpPr>
                <a:spLocks noChangeArrowheads="1"/>
              </p:cNvSpPr>
              <p:nvPr>
                <p:custDataLst>
                  <p:tags r:id="rId214"/>
                </p:custDataLst>
              </p:nvPr>
            </p:nvSpPr>
            <p:spPr bwMode="auto">
              <a:xfrm>
                <a:off x="1564787" y="3707626"/>
                <a:ext cx="34040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400">
                    <a:solidFill>
                      <a:srgbClr val="87898B"/>
                    </a:solidFill>
                  </a:rPr>
                  <a:t>Softscape</a:t>
                </a:r>
              </a:p>
            </p:txBody>
          </p:sp>
          <p:sp>
            <p:nvSpPr>
              <p:cNvPr id="130" name="Rectangle 129"/>
              <p:cNvSpPr>
                <a:spLocks noChangeArrowheads="1"/>
              </p:cNvSpPr>
              <p:nvPr>
                <p:custDataLst>
                  <p:tags r:id="rId215"/>
                </p:custDataLst>
              </p:nvPr>
            </p:nvSpPr>
            <p:spPr bwMode="auto">
              <a:xfrm>
                <a:off x="2438492" y="3349479"/>
                <a:ext cx="268058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400">
                    <a:solidFill>
                      <a:srgbClr val="87898B"/>
                    </a:solidFill>
                  </a:rPr>
                  <a:t>Sonar6</a:t>
                </a:r>
              </a:p>
            </p:txBody>
          </p:sp>
          <p:sp>
            <p:nvSpPr>
              <p:cNvPr id="135" name="Rectangle 134"/>
              <p:cNvSpPr>
                <a:spLocks noChangeArrowheads="1"/>
              </p:cNvSpPr>
              <p:nvPr>
                <p:custDataLst>
                  <p:tags r:id="rId216"/>
                </p:custDataLst>
              </p:nvPr>
            </p:nvSpPr>
            <p:spPr bwMode="auto">
              <a:xfrm>
                <a:off x="2148173" y="3594569"/>
                <a:ext cx="413682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400">
                    <a:solidFill>
                      <a:srgbClr val="87898B"/>
                    </a:solidFill>
                  </a:rPr>
                  <a:t>Exact Online</a:t>
                </a:r>
              </a:p>
            </p:txBody>
          </p:sp>
          <p:sp>
            <p:nvSpPr>
              <p:cNvPr id="136" name="Rectangle 135"/>
              <p:cNvSpPr>
                <a:spLocks noChangeArrowheads="1"/>
              </p:cNvSpPr>
              <p:nvPr>
                <p:custDataLst>
                  <p:tags r:id="rId217"/>
                </p:custDataLst>
              </p:nvPr>
            </p:nvSpPr>
            <p:spPr bwMode="auto">
              <a:xfrm>
                <a:off x="1808695" y="3682243"/>
                <a:ext cx="59269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400">
                    <a:solidFill>
                      <a:srgbClr val="87898B"/>
                    </a:solidFill>
                  </a:rPr>
                  <a:t>FinancialForce.com</a:t>
                </a:r>
              </a:p>
            </p:txBody>
          </p:sp>
          <p:sp>
            <p:nvSpPr>
              <p:cNvPr id="137" name="Rectangle 136"/>
              <p:cNvSpPr>
                <a:spLocks noChangeArrowheads="1"/>
              </p:cNvSpPr>
              <p:nvPr>
                <p:custDataLst>
                  <p:tags r:id="rId218"/>
                </p:custDataLst>
              </p:nvPr>
            </p:nvSpPr>
            <p:spPr bwMode="auto">
              <a:xfrm>
                <a:off x="1575882" y="3537779"/>
                <a:ext cx="251363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400">
                    <a:solidFill>
                      <a:srgbClr val="87898B"/>
                    </a:solidFill>
                  </a:rPr>
                  <a:t>Intacct</a:t>
                </a:r>
              </a:p>
            </p:txBody>
          </p:sp>
          <p:sp>
            <p:nvSpPr>
              <p:cNvPr id="138" name="Rectangle 137"/>
              <p:cNvSpPr>
                <a:spLocks noChangeArrowheads="1"/>
              </p:cNvSpPr>
              <p:nvPr>
                <p:custDataLst>
                  <p:tags r:id="rId219"/>
                </p:custDataLst>
              </p:nvPr>
            </p:nvSpPr>
            <p:spPr bwMode="auto">
              <a:xfrm>
                <a:off x="2292868" y="3503905"/>
                <a:ext cx="304232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/>
                <a:r>
                  <a:rPr lang="en-US" sz="400">
                    <a:solidFill>
                      <a:srgbClr val="87898B"/>
                    </a:solidFill>
                  </a:rPr>
                  <a:t>NetSuite</a:t>
                </a:r>
              </a:p>
            </p:txBody>
          </p:sp>
        </p:grpSp>
      </p:grpSp>
      <p:sp>
        <p:nvSpPr>
          <p:cNvPr id="139" name="Rectangle 138"/>
          <p:cNvSpPr>
            <a:spLocks noChangeArrowheads="1"/>
          </p:cNvSpPr>
          <p:nvPr>
            <p:custDataLst>
              <p:tags r:id="rId63"/>
            </p:custDataLst>
          </p:nvPr>
        </p:nvSpPr>
        <p:spPr bwMode="auto">
          <a:xfrm>
            <a:off x="1281670" y="1759914"/>
            <a:ext cx="195711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>
                <a:solidFill>
                  <a:srgbClr val="87898B"/>
                </a:solidFill>
              </a:rPr>
              <a:t>SAP</a:t>
            </a:r>
          </a:p>
        </p:txBody>
      </p:sp>
      <p:sp>
        <p:nvSpPr>
          <p:cNvPr id="140" name="Rectangle 139"/>
          <p:cNvSpPr>
            <a:spLocks noChangeArrowheads="1"/>
          </p:cNvSpPr>
          <p:nvPr>
            <p:custDataLst>
              <p:tags r:id="rId64"/>
            </p:custDataLst>
          </p:nvPr>
        </p:nvSpPr>
        <p:spPr bwMode="auto">
          <a:xfrm>
            <a:off x="2593629" y="2303650"/>
            <a:ext cx="304232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dirty="0">
                <a:solidFill>
                  <a:srgbClr val="87898B"/>
                </a:solidFill>
              </a:rPr>
              <a:t>NetSuite</a:t>
            </a:r>
          </a:p>
        </p:txBody>
      </p:sp>
      <p:sp>
        <p:nvSpPr>
          <p:cNvPr id="141" name="Rectangle 140"/>
          <p:cNvSpPr>
            <a:spLocks noChangeArrowheads="1"/>
          </p:cNvSpPr>
          <p:nvPr>
            <p:custDataLst>
              <p:tags r:id="rId65"/>
            </p:custDataLst>
          </p:nvPr>
        </p:nvSpPr>
        <p:spPr bwMode="auto">
          <a:xfrm>
            <a:off x="1834642" y="1614320"/>
            <a:ext cx="43501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dirty="0" err="1">
                <a:solidFill>
                  <a:srgbClr val="87898B"/>
                </a:solidFill>
              </a:rPr>
              <a:t>Plex</a:t>
            </a:r>
            <a:r>
              <a:rPr lang="en-US" sz="400" dirty="0">
                <a:solidFill>
                  <a:srgbClr val="87898B"/>
                </a:solidFill>
              </a:rPr>
              <a:t> Systems</a:t>
            </a:r>
          </a:p>
        </p:txBody>
      </p:sp>
      <p:grpSp>
        <p:nvGrpSpPr>
          <p:cNvPr id="243" name="Group 242"/>
          <p:cNvGrpSpPr/>
          <p:nvPr/>
        </p:nvGrpSpPr>
        <p:grpSpPr>
          <a:xfrm>
            <a:off x="398845" y="2757935"/>
            <a:ext cx="1461798" cy="831612"/>
            <a:chOff x="470259" y="2661035"/>
            <a:chExt cx="1461798" cy="831612"/>
          </a:xfrm>
        </p:grpSpPr>
        <p:sp>
          <p:nvSpPr>
            <p:cNvPr id="15" name="TextBox 14"/>
            <p:cNvSpPr txBox="1">
              <a:spLocks noChangeArrowheads="1"/>
            </p:cNvSpPr>
            <p:nvPr>
              <p:custDataLst>
                <p:tags r:id="rId163"/>
              </p:custDataLst>
            </p:nvPr>
          </p:nvSpPr>
          <p:spPr bwMode="auto">
            <a:xfrm>
              <a:off x="1144574" y="3341201"/>
              <a:ext cx="396059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 b="1" dirty="0">
                  <a:solidFill>
                    <a:srgbClr val="0096D6"/>
                  </a:solidFill>
                  <a:cs typeface="HP Simplified"/>
                </a:rPr>
                <a:t>Database</a:t>
              </a:r>
            </a:p>
          </p:txBody>
        </p:sp>
        <p:sp>
          <p:nvSpPr>
            <p:cNvPr id="16" name="TextBox 15"/>
            <p:cNvSpPr txBox="1">
              <a:spLocks noChangeArrowheads="1"/>
            </p:cNvSpPr>
            <p:nvPr>
              <p:custDataLst>
                <p:tags r:id="rId164"/>
              </p:custDataLst>
            </p:nvPr>
          </p:nvSpPr>
          <p:spPr bwMode="auto">
            <a:xfrm>
              <a:off x="1113042" y="2726790"/>
              <a:ext cx="246725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 b="1" dirty="0" err="1">
                  <a:solidFill>
                    <a:srgbClr val="0096D6"/>
                  </a:solidFill>
                  <a:cs typeface="HP Simplified"/>
                </a:rPr>
                <a:t>ERP</a:t>
              </a:r>
              <a:endParaRPr lang="en-US" sz="400" b="1" dirty="0">
                <a:solidFill>
                  <a:srgbClr val="0096D6"/>
                </a:solidFill>
                <a:cs typeface="HP Simplified"/>
              </a:endParaRPr>
            </a:p>
          </p:txBody>
        </p:sp>
        <p:sp>
          <p:nvSpPr>
            <p:cNvPr id="19" name="TextBox 18"/>
            <p:cNvSpPr txBox="1">
              <a:spLocks noChangeArrowheads="1"/>
            </p:cNvSpPr>
            <p:nvPr>
              <p:custDataLst>
                <p:tags r:id="rId165"/>
              </p:custDataLst>
            </p:nvPr>
          </p:nvSpPr>
          <p:spPr bwMode="auto">
            <a:xfrm>
              <a:off x="1609274" y="2739743"/>
              <a:ext cx="260639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 b="1" dirty="0" err="1">
                  <a:solidFill>
                    <a:srgbClr val="0096D6"/>
                  </a:solidFill>
                  <a:cs typeface="HP Simplified"/>
                </a:rPr>
                <a:t>HCM</a:t>
              </a:r>
              <a:endParaRPr lang="en-US" sz="400" b="1" dirty="0">
                <a:solidFill>
                  <a:srgbClr val="0096D6"/>
                </a:solidFill>
                <a:cs typeface="HP Simplified"/>
              </a:endParaRPr>
            </a:p>
          </p:txBody>
        </p:sp>
        <p:sp>
          <p:nvSpPr>
            <p:cNvPr id="21" name="TextBox 20"/>
            <p:cNvSpPr txBox="1">
              <a:spLocks noChangeArrowheads="1"/>
            </p:cNvSpPr>
            <p:nvPr>
              <p:custDataLst>
                <p:tags r:id="rId166"/>
              </p:custDataLst>
            </p:nvPr>
          </p:nvSpPr>
          <p:spPr bwMode="auto">
            <a:xfrm>
              <a:off x="1685332" y="3066530"/>
              <a:ext cx="246725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 b="1" dirty="0">
                  <a:solidFill>
                    <a:srgbClr val="0096D6"/>
                  </a:solidFill>
                  <a:cs typeface="HP Simplified"/>
                </a:rPr>
                <a:t>PLM</a:t>
              </a:r>
            </a:p>
          </p:txBody>
        </p:sp>
        <p:sp>
          <p:nvSpPr>
            <p:cNvPr id="79" name="Rectangle 78"/>
            <p:cNvSpPr>
              <a:spLocks noChangeArrowheads="1"/>
            </p:cNvSpPr>
            <p:nvPr>
              <p:custDataLst>
                <p:tags r:id="rId167"/>
              </p:custDataLst>
            </p:nvPr>
          </p:nvSpPr>
          <p:spPr bwMode="auto">
            <a:xfrm>
              <a:off x="570575" y="3431203"/>
              <a:ext cx="451069" cy="61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en-US" sz="400" dirty="0">
                  <a:solidFill>
                    <a:srgbClr val="87898B"/>
                  </a:solidFill>
                </a:rPr>
                <a:t>Claim Processing</a:t>
              </a:r>
            </a:p>
          </p:txBody>
        </p:sp>
        <p:sp>
          <p:nvSpPr>
            <p:cNvPr id="121" name="TextBox 120"/>
            <p:cNvSpPr txBox="1">
              <a:spLocks noChangeArrowheads="1"/>
            </p:cNvSpPr>
            <p:nvPr>
              <p:custDataLst>
                <p:tags r:id="rId168"/>
              </p:custDataLst>
            </p:nvPr>
          </p:nvSpPr>
          <p:spPr bwMode="auto">
            <a:xfrm>
              <a:off x="517564" y="2699891"/>
              <a:ext cx="257855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 dirty="0">
                  <a:solidFill>
                    <a:srgbClr val="87898B"/>
                  </a:solidFill>
                  <a:cs typeface="HP Simplified"/>
                </a:rPr>
                <a:t>Bull</a:t>
              </a:r>
            </a:p>
          </p:txBody>
        </p:sp>
        <p:sp>
          <p:nvSpPr>
            <p:cNvPr id="122" name="TextBox 121"/>
            <p:cNvSpPr txBox="1">
              <a:spLocks noChangeArrowheads="1"/>
            </p:cNvSpPr>
            <p:nvPr>
              <p:custDataLst>
                <p:tags r:id="rId169"/>
              </p:custDataLst>
            </p:nvPr>
          </p:nvSpPr>
          <p:spPr bwMode="auto">
            <a:xfrm>
              <a:off x="470259" y="2809484"/>
              <a:ext cx="257855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 dirty="0" err="1">
                  <a:solidFill>
                    <a:srgbClr val="87898B"/>
                  </a:solidFill>
                  <a:cs typeface="HP Simplified"/>
                </a:rPr>
                <a:t>Fijitsu</a:t>
              </a:r>
              <a:endParaRPr lang="en-US" sz="400" dirty="0">
                <a:solidFill>
                  <a:srgbClr val="87898B"/>
                </a:solidFill>
                <a:cs typeface="HP Simplified"/>
              </a:endParaRPr>
            </a:p>
          </p:txBody>
        </p:sp>
        <p:sp>
          <p:nvSpPr>
            <p:cNvPr id="142" name="Rectangle 141"/>
            <p:cNvSpPr>
              <a:spLocks noChangeArrowheads="1"/>
            </p:cNvSpPr>
            <p:nvPr>
              <p:custDataLst>
                <p:tags r:id="rId170"/>
              </p:custDataLst>
            </p:nvPr>
          </p:nvSpPr>
          <p:spPr bwMode="auto">
            <a:xfrm>
              <a:off x="1109332" y="2661035"/>
              <a:ext cx="499941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>
                  <a:solidFill>
                    <a:srgbClr val="87898B"/>
                  </a:solidFill>
                </a:rPr>
                <a:t>Cash Management</a:t>
              </a:r>
            </a:p>
          </p:txBody>
        </p:sp>
        <p:sp>
          <p:nvSpPr>
            <p:cNvPr id="143" name="Rectangle 142"/>
            <p:cNvSpPr>
              <a:spLocks noChangeArrowheads="1"/>
            </p:cNvSpPr>
            <p:nvPr>
              <p:custDataLst>
                <p:tags r:id="rId171"/>
              </p:custDataLst>
            </p:nvPr>
          </p:nvSpPr>
          <p:spPr bwMode="auto">
            <a:xfrm>
              <a:off x="1293911" y="2865277"/>
              <a:ext cx="304232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 dirty="0">
                  <a:solidFill>
                    <a:srgbClr val="87898B"/>
                  </a:solidFill>
                </a:rPr>
                <a:t>Accounts Receivable</a:t>
              </a:r>
            </a:p>
          </p:txBody>
        </p:sp>
        <p:sp>
          <p:nvSpPr>
            <p:cNvPr id="144" name="Rectangle 143"/>
            <p:cNvSpPr>
              <a:spLocks noChangeArrowheads="1"/>
            </p:cNvSpPr>
            <p:nvPr>
              <p:custDataLst>
                <p:tags r:id="rId172"/>
              </p:custDataLst>
            </p:nvPr>
          </p:nvSpPr>
          <p:spPr bwMode="auto">
            <a:xfrm>
              <a:off x="1610202" y="2852324"/>
              <a:ext cx="304232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>
                  <a:solidFill>
                    <a:srgbClr val="87898B"/>
                  </a:solidFill>
                </a:rPr>
                <a:t>Fixed Assets</a:t>
              </a:r>
            </a:p>
          </p:txBody>
        </p:sp>
        <p:sp>
          <p:nvSpPr>
            <p:cNvPr id="145" name="Rectangle 144"/>
            <p:cNvSpPr>
              <a:spLocks noChangeArrowheads="1"/>
            </p:cNvSpPr>
            <p:nvPr>
              <p:custDataLst>
                <p:tags r:id="rId173"/>
              </p:custDataLst>
            </p:nvPr>
          </p:nvSpPr>
          <p:spPr bwMode="auto">
            <a:xfrm>
              <a:off x="850549" y="2867269"/>
              <a:ext cx="304232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>
                  <a:solidFill>
                    <a:srgbClr val="87898B"/>
                  </a:solidFill>
                </a:rPr>
                <a:t>Costing</a:t>
              </a:r>
            </a:p>
          </p:txBody>
        </p:sp>
        <p:sp>
          <p:nvSpPr>
            <p:cNvPr id="146" name="Rectangle 145"/>
            <p:cNvSpPr>
              <a:spLocks noChangeArrowheads="1"/>
            </p:cNvSpPr>
            <p:nvPr>
              <p:custDataLst>
                <p:tags r:id="rId174"/>
              </p:custDataLst>
            </p:nvPr>
          </p:nvSpPr>
          <p:spPr bwMode="auto">
            <a:xfrm>
              <a:off x="1072230" y="2971881"/>
              <a:ext cx="304232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>
                  <a:solidFill>
                    <a:srgbClr val="87898B"/>
                  </a:solidFill>
                </a:rPr>
                <a:t>Billing</a:t>
              </a:r>
            </a:p>
          </p:txBody>
        </p:sp>
        <p:sp>
          <p:nvSpPr>
            <p:cNvPr id="147" name="Rectangle 146"/>
            <p:cNvSpPr>
              <a:spLocks noChangeArrowheads="1"/>
            </p:cNvSpPr>
            <p:nvPr>
              <p:custDataLst>
                <p:tags r:id="rId175"/>
              </p:custDataLst>
            </p:nvPr>
          </p:nvSpPr>
          <p:spPr bwMode="auto">
            <a:xfrm>
              <a:off x="941448" y="2792546"/>
              <a:ext cx="589913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>
                  <a:solidFill>
                    <a:srgbClr val="87898B"/>
                  </a:solidFill>
                </a:rPr>
                <a:t>Time and Expense</a:t>
              </a:r>
            </a:p>
          </p:txBody>
        </p:sp>
        <p:sp>
          <p:nvSpPr>
            <p:cNvPr id="148" name="Rectangle 147"/>
            <p:cNvSpPr>
              <a:spLocks noChangeArrowheads="1"/>
            </p:cNvSpPr>
            <p:nvPr>
              <p:custDataLst>
                <p:tags r:id="rId176"/>
              </p:custDataLst>
            </p:nvPr>
          </p:nvSpPr>
          <p:spPr bwMode="auto">
            <a:xfrm>
              <a:off x="1277216" y="3056567"/>
              <a:ext cx="304232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>
                  <a:solidFill>
                    <a:srgbClr val="87898B"/>
                  </a:solidFill>
                </a:rPr>
                <a:t>Activity Management</a:t>
              </a:r>
            </a:p>
          </p:txBody>
        </p:sp>
        <p:sp>
          <p:nvSpPr>
            <p:cNvPr id="149" name="Rectangle 148"/>
            <p:cNvSpPr>
              <a:spLocks noChangeArrowheads="1"/>
            </p:cNvSpPr>
            <p:nvPr>
              <p:custDataLst>
                <p:tags r:id="rId177"/>
              </p:custDataLst>
            </p:nvPr>
          </p:nvSpPr>
          <p:spPr bwMode="auto">
            <a:xfrm>
              <a:off x="742027" y="3031658"/>
              <a:ext cx="304232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>
                  <a:solidFill>
                    <a:srgbClr val="87898B"/>
                  </a:solidFill>
                </a:rPr>
                <a:t>Payroll</a:t>
              </a:r>
            </a:p>
          </p:txBody>
        </p:sp>
        <p:sp>
          <p:nvSpPr>
            <p:cNvPr id="150" name="Rectangle 149"/>
            <p:cNvSpPr>
              <a:spLocks noChangeArrowheads="1"/>
            </p:cNvSpPr>
            <p:nvPr>
              <p:custDataLst>
                <p:tags r:id="rId178"/>
              </p:custDataLst>
            </p:nvPr>
          </p:nvSpPr>
          <p:spPr bwMode="auto">
            <a:xfrm>
              <a:off x="831071" y="3127304"/>
              <a:ext cx="304232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>
                  <a:solidFill>
                    <a:srgbClr val="87898B"/>
                  </a:solidFill>
                </a:rPr>
                <a:t>Training</a:t>
              </a:r>
            </a:p>
          </p:txBody>
        </p:sp>
        <p:sp>
          <p:nvSpPr>
            <p:cNvPr id="151" name="Rectangle 150"/>
            <p:cNvSpPr>
              <a:spLocks noChangeArrowheads="1"/>
            </p:cNvSpPr>
            <p:nvPr>
              <p:custDataLst>
                <p:tags r:id="rId179"/>
              </p:custDataLst>
            </p:nvPr>
          </p:nvSpPr>
          <p:spPr bwMode="auto">
            <a:xfrm>
              <a:off x="1052752" y="3212985"/>
              <a:ext cx="304232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>
                  <a:solidFill>
                    <a:srgbClr val="87898B"/>
                  </a:solidFill>
                </a:rPr>
                <a:t>Time &amp; Attendance</a:t>
              </a:r>
            </a:p>
          </p:txBody>
        </p:sp>
        <p:sp>
          <p:nvSpPr>
            <p:cNvPr id="152" name="Rectangle 151"/>
            <p:cNvSpPr>
              <a:spLocks noChangeArrowheads="1"/>
            </p:cNvSpPr>
            <p:nvPr>
              <p:custDataLst>
                <p:tags r:id="rId180"/>
              </p:custDataLst>
            </p:nvPr>
          </p:nvSpPr>
          <p:spPr bwMode="auto">
            <a:xfrm>
              <a:off x="1358839" y="3212985"/>
              <a:ext cx="304232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>
                  <a:solidFill>
                    <a:srgbClr val="87898B"/>
                  </a:solidFill>
                </a:rPr>
                <a:t>Rostering</a:t>
              </a:r>
            </a:p>
          </p:txBody>
        </p:sp>
        <p:sp>
          <p:nvSpPr>
            <p:cNvPr id="153" name="Rectangle 152"/>
            <p:cNvSpPr>
              <a:spLocks noChangeArrowheads="1"/>
            </p:cNvSpPr>
            <p:nvPr>
              <p:custDataLst>
                <p:tags r:id="rId181"/>
              </p:custDataLst>
            </p:nvPr>
          </p:nvSpPr>
          <p:spPr bwMode="auto">
            <a:xfrm>
              <a:off x="548175" y="3159589"/>
              <a:ext cx="38121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 dirty="0">
                  <a:solidFill>
                    <a:srgbClr val="87898B"/>
                  </a:solidFill>
                </a:rPr>
                <a:t>Sales tracking &amp; Marketing</a:t>
              </a:r>
            </a:p>
          </p:txBody>
        </p:sp>
        <p:sp>
          <p:nvSpPr>
            <p:cNvPr id="154" name="Rectangle 153"/>
            <p:cNvSpPr>
              <a:spLocks noChangeArrowheads="1"/>
            </p:cNvSpPr>
            <p:nvPr>
              <p:custDataLst>
                <p:tags r:id="rId182"/>
              </p:custDataLst>
            </p:nvPr>
          </p:nvSpPr>
          <p:spPr bwMode="auto">
            <a:xfrm>
              <a:off x="684520" y="3350475"/>
              <a:ext cx="33576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>
                  <a:solidFill>
                    <a:srgbClr val="87898B"/>
                  </a:solidFill>
                </a:rPr>
                <a:t>Commissions</a:t>
              </a:r>
            </a:p>
          </p:txBody>
        </p:sp>
        <p:sp>
          <p:nvSpPr>
            <p:cNvPr id="155" name="Rectangle 154"/>
            <p:cNvSpPr>
              <a:spLocks noChangeArrowheads="1"/>
            </p:cNvSpPr>
            <p:nvPr>
              <p:custDataLst>
                <p:tags r:id="rId183"/>
              </p:custDataLst>
            </p:nvPr>
          </p:nvSpPr>
          <p:spPr bwMode="auto">
            <a:xfrm>
              <a:off x="1202085" y="3323576"/>
              <a:ext cx="304232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>
                  <a:solidFill>
                    <a:srgbClr val="87898B"/>
                  </a:solidFill>
                </a:rPr>
                <a:t>Service</a:t>
              </a:r>
            </a:p>
          </p:txBody>
        </p:sp>
        <p:sp>
          <p:nvSpPr>
            <p:cNvPr id="156" name="Rectangle 155"/>
            <p:cNvSpPr>
              <a:spLocks noChangeArrowheads="1"/>
            </p:cNvSpPr>
            <p:nvPr>
              <p:custDataLst>
                <p:tags r:id="rId184"/>
              </p:custDataLst>
            </p:nvPr>
          </p:nvSpPr>
          <p:spPr bwMode="auto">
            <a:xfrm>
              <a:off x="857037" y="3425057"/>
              <a:ext cx="50921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 dirty="0">
                  <a:solidFill>
                    <a:srgbClr val="87898B"/>
                  </a:solidFill>
                </a:rPr>
                <a:t>Data Warehousing</a:t>
              </a:r>
            </a:p>
          </p:txBody>
        </p:sp>
      </p:grpSp>
      <p:grpSp>
        <p:nvGrpSpPr>
          <p:cNvPr id="157" name="Group 17"/>
          <p:cNvGrpSpPr/>
          <p:nvPr>
            <p:custDataLst>
              <p:tags r:id="rId66"/>
            </p:custDataLst>
          </p:nvPr>
        </p:nvGrpSpPr>
        <p:grpSpPr>
          <a:xfrm>
            <a:off x="4126612" y="1085438"/>
            <a:ext cx="800778" cy="338554"/>
            <a:chOff x="5145203" y="910498"/>
            <a:chExt cx="864167" cy="423957"/>
          </a:xfrm>
        </p:grpSpPr>
        <p:pic>
          <p:nvPicPr>
            <p:cNvPr id="158" name="Picture 201" descr="http://www.cnic.navy.mil/navycni/groups/public/documents/image/cnicp_a268948.png"/>
            <p:cNvPicPr>
              <a:picLocks noChangeAspect="1" noChangeArrowheads="1"/>
            </p:cNvPicPr>
            <p:nvPr/>
          </p:nvPicPr>
          <p:blipFill>
            <a:blip r:embed="rId2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5203" y="999917"/>
              <a:ext cx="175388" cy="188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9" name="TextBox 171"/>
            <p:cNvSpPr txBox="1">
              <a:spLocks noChangeArrowheads="1"/>
            </p:cNvSpPr>
            <p:nvPr>
              <p:custDataLst>
                <p:tags r:id="rId162"/>
              </p:custDataLst>
            </p:nvPr>
          </p:nvSpPr>
          <p:spPr bwMode="auto">
            <a:xfrm>
              <a:off x="5304330" y="910498"/>
              <a:ext cx="705040" cy="423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800" b="1" dirty="0">
                  <a:solidFill>
                    <a:srgbClr val="87898B"/>
                  </a:solidFill>
                  <a:cs typeface="HP Simplified"/>
                </a:rPr>
                <a:t>98,000 </a:t>
              </a:r>
              <a:r>
                <a:rPr lang="en-US" sz="800" dirty="0">
                  <a:solidFill>
                    <a:srgbClr val="87898B"/>
                  </a:solidFill>
                  <a:cs typeface="HP Simplified"/>
                </a:rPr>
                <a:t>tweets</a:t>
              </a:r>
            </a:p>
          </p:txBody>
        </p:sp>
      </p:grpSp>
      <p:sp>
        <p:nvSpPr>
          <p:cNvPr id="160" name="Rectangle 159"/>
          <p:cNvSpPr>
            <a:spLocks noChangeArrowheads="1"/>
          </p:cNvSpPr>
          <p:nvPr>
            <p:custDataLst>
              <p:tags r:id="rId67"/>
            </p:custDataLst>
          </p:nvPr>
        </p:nvSpPr>
        <p:spPr bwMode="auto">
          <a:xfrm>
            <a:off x="3501642" y="1497974"/>
            <a:ext cx="300522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en-US" sz="400" b="1">
                <a:solidFill>
                  <a:srgbClr val="0096D6"/>
                </a:solidFill>
              </a:rPr>
              <a:t>Finance</a:t>
            </a:r>
          </a:p>
        </p:txBody>
      </p:sp>
      <p:sp>
        <p:nvSpPr>
          <p:cNvPr id="161" name="Rectangle 160"/>
          <p:cNvSpPr>
            <a:spLocks noChangeArrowheads="1"/>
          </p:cNvSpPr>
          <p:nvPr>
            <p:custDataLst>
              <p:tags r:id="rId68"/>
            </p:custDataLst>
          </p:nvPr>
        </p:nvSpPr>
        <p:spPr bwMode="auto">
          <a:xfrm>
            <a:off x="3571207" y="2104721"/>
            <a:ext cx="362667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 dirty="0">
                <a:solidFill>
                  <a:srgbClr val="87898B"/>
                </a:solidFill>
              </a:rPr>
              <a:t>box.net</a:t>
            </a:r>
          </a:p>
        </p:txBody>
      </p:sp>
      <p:sp>
        <p:nvSpPr>
          <p:cNvPr id="162" name="Rectangle 161"/>
          <p:cNvSpPr>
            <a:spLocks noChangeArrowheads="1"/>
          </p:cNvSpPr>
          <p:nvPr>
            <p:custDataLst>
              <p:tags r:id="rId69"/>
            </p:custDataLst>
          </p:nvPr>
        </p:nvSpPr>
        <p:spPr bwMode="auto">
          <a:xfrm>
            <a:off x="3364366" y="1679301"/>
            <a:ext cx="362667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Facebook</a:t>
            </a:r>
          </a:p>
        </p:txBody>
      </p:sp>
      <p:sp>
        <p:nvSpPr>
          <p:cNvPr id="163" name="Rectangle 162"/>
          <p:cNvSpPr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3453409" y="1774945"/>
            <a:ext cx="362667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LinkedIn</a:t>
            </a:r>
          </a:p>
        </p:txBody>
      </p:sp>
      <p:sp>
        <p:nvSpPr>
          <p:cNvPr id="165" name="Rectangle 164"/>
          <p:cNvSpPr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4083014" y="2153919"/>
            <a:ext cx="362667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 dirty="0" err="1">
                <a:solidFill>
                  <a:srgbClr val="87898B"/>
                </a:solidFill>
              </a:rPr>
              <a:t>Pinterest</a:t>
            </a:r>
            <a:endParaRPr lang="en-US" sz="400" dirty="0">
              <a:solidFill>
                <a:srgbClr val="87898B"/>
              </a:solidFill>
            </a:endParaRPr>
          </a:p>
        </p:txBody>
      </p:sp>
      <p:sp>
        <p:nvSpPr>
          <p:cNvPr id="172" name="Rectangle 171"/>
          <p:cNvSpPr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3621294" y="1849668"/>
            <a:ext cx="362667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Atlassian</a:t>
            </a:r>
          </a:p>
        </p:txBody>
      </p:sp>
      <p:sp>
        <p:nvSpPr>
          <p:cNvPr id="176" name="Rectangle 175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3498022" y="1418556"/>
            <a:ext cx="362667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 dirty="0" err="1">
                <a:solidFill>
                  <a:srgbClr val="87898B"/>
                </a:solidFill>
              </a:rPr>
              <a:t>SmugMug</a:t>
            </a:r>
            <a:endParaRPr lang="en-US" sz="400" dirty="0">
              <a:solidFill>
                <a:srgbClr val="87898B"/>
              </a:solidFill>
            </a:endParaRPr>
          </a:p>
        </p:txBody>
      </p:sp>
      <p:sp>
        <p:nvSpPr>
          <p:cNvPr id="179" name="Rectangle 178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2979439" y="1479044"/>
            <a:ext cx="362667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Amazon</a:t>
            </a:r>
          </a:p>
        </p:txBody>
      </p:sp>
      <p:sp>
        <p:nvSpPr>
          <p:cNvPr id="180" name="Rectangle 179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2535952" y="1464648"/>
            <a:ext cx="362667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 dirty="0" err="1">
                <a:solidFill>
                  <a:srgbClr val="87898B"/>
                </a:solidFill>
              </a:rPr>
              <a:t>iHandy</a:t>
            </a:r>
            <a:endParaRPr lang="en-US" sz="400" dirty="0">
              <a:solidFill>
                <a:srgbClr val="87898B"/>
              </a:solidFill>
            </a:endParaRPr>
          </a:p>
        </p:txBody>
      </p:sp>
      <p:sp>
        <p:nvSpPr>
          <p:cNvPr id="181" name="Rectangle 180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3750221" y="1740075"/>
            <a:ext cx="362667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PingMe</a:t>
            </a:r>
          </a:p>
        </p:txBody>
      </p:sp>
      <p:sp>
        <p:nvSpPr>
          <p:cNvPr id="185" name="Rectangle 184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2837525" y="1632475"/>
            <a:ext cx="324637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Snapfish</a:t>
            </a:r>
          </a:p>
        </p:txBody>
      </p:sp>
      <p:sp>
        <p:nvSpPr>
          <p:cNvPr id="189" name="Rectangle 188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3569351" y="1631478"/>
            <a:ext cx="307014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Urban</a:t>
            </a:r>
          </a:p>
        </p:txBody>
      </p:sp>
      <p:sp>
        <p:nvSpPr>
          <p:cNvPr id="190" name="Rectangle 189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3256009" y="1408784"/>
            <a:ext cx="543537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 dirty="0" err="1">
                <a:solidFill>
                  <a:srgbClr val="87898B"/>
                </a:solidFill>
              </a:rPr>
              <a:t>Scribd</a:t>
            </a:r>
            <a:r>
              <a:rPr lang="en-US" sz="400" dirty="0">
                <a:solidFill>
                  <a:srgbClr val="87898B"/>
                </a:solidFill>
              </a:rPr>
              <a:t>.</a:t>
            </a:r>
          </a:p>
        </p:txBody>
      </p:sp>
      <p:sp>
        <p:nvSpPr>
          <p:cNvPr id="191" name="Rectangle 190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3115383" y="1303928"/>
            <a:ext cx="326493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 dirty="0">
                <a:solidFill>
                  <a:srgbClr val="87898B"/>
                </a:solidFill>
              </a:rPr>
              <a:t>Pandora</a:t>
            </a:r>
          </a:p>
        </p:txBody>
      </p:sp>
      <p:sp>
        <p:nvSpPr>
          <p:cNvPr id="203" name="Rectangle 202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3328192" y="1588638"/>
            <a:ext cx="26527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AppFog</a:t>
            </a:r>
          </a:p>
        </p:txBody>
      </p:sp>
      <p:sp>
        <p:nvSpPr>
          <p:cNvPr id="204" name="Rectangle 203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3352308" y="1862620"/>
            <a:ext cx="544464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Bromium</a:t>
            </a:r>
          </a:p>
        </p:txBody>
      </p:sp>
      <p:sp>
        <p:nvSpPr>
          <p:cNvPr id="205" name="Rectangle 204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3774337" y="2007084"/>
            <a:ext cx="219826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Splunk</a:t>
            </a:r>
          </a:p>
        </p:txBody>
      </p:sp>
      <p:sp>
        <p:nvSpPr>
          <p:cNvPr id="208" name="Rectangle 207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2672230" y="1303271"/>
            <a:ext cx="543537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 dirty="0" err="1">
                <a:solidFill>
                  <a:srgbClr val="87898B"/>
                </a:solidFill>
              </a:rPr>
              <a:t>kaggle</a:t>
            </a:r>
            <a:endParaRPr lang="en-US" sz="400" dirty="0">
              <a:solidFill>
                <a:srgbClr val="87898B"/>
              </a:solidFill>
            </a:endParaRPr>
          </a:p>
        </p:txBody>
      </p:sp>
      <p:sp>
        <p:nvSpPr>
          <p:cNvPr id="210" name="Rectangle 209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3671380" y="1681293"/>
            <a:ext cx="251363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Parse</a:t>
            </a:r>
          </a:p>
        </p:txBody>
      </p:sp>
      <p:sp>
        <p:nvSpPr>
          <p:cNvPr id="211" name="Rectangle 210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3934607" y="2094140"/>
            <a:ext cx="543537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ScaleXtreme</a:t>
            </a:r>
          </a:p>
        </p:txBody>
      </p:sp>
      <p:sp>
        <p:nvSpPr>
          <p:cNvPr id="212" name="Rectangle 211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2743876" y="1398716"/>
            <a:ext cx="543537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 dirty="0" err="1">
                <a:solidFill>
                  <a:srgbClr val="87898B"/>
                </a:solidFill>
              </a:rPr>
              <a:t>SolidFire</a:t>
            </a:r>
            <a:endParaRPr lang="en-US" sz="400" dirty="0">
              <a:solidFill>
                <a:srgbClr val="87898B"/>
              </a:solidFill>
            </a:endParaRPr>
          </a:p>
        </p:txBody>
      </p:sp>
      <p:sp>
        <p:nvSpPr>
          <p:cNvPr id="221" name="Rectangle 220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1939477" y="2022407"/>
            <a:ext cx="354319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Quickbooks</a:t>
            </a:r>
          </a:p>
        </p:txBody>
      </p:sp>
      <p:sp>
        <p:nvSpPr>
          <p:cNvPr id="223" name="Rectangle 222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3005410" y="2139592"/>
            <a:ext cx="37101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Foursquare</a:t>
            </a:r>
          </a:p>
        </p:txBody>
      </p:sp>
      <p:sp>
        <p:nvSpPr>
          <p:cNvPr id="224" name="Rectangle 223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3028598" y="1911439"/>
            <a:ext cx="284754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buzzd</a:t>
            </a:r>
          </a:p>
        </p:txBody>
      </p:sp>
      <p:sp>
        <p:nvSpPr>
          <p:cNvPr id="225" name="Rectangle 224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2889467" y="1745057"/>
            <a:ext cx="43501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Dragon Diction</a:t>
            </a:r>
          </a:p>
        </p:txBody>
      </p:sp>
      <p:sp>
        <p:nvSpPr>
          <p:cNvPr id="226" name="Rectangle 225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1983071" y="1743444"/>
            <a:ext cx="434087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eBay</a:t>
            </a:r>
          </a:p>
        </p:txBody>
      </p:sp>
      <p:sp>
        <p:nvSpPr>
          <p:cNvPr id="227" name="Rectangle 226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2739206" y="1564727"/>
            <a:ext cx="43501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SuperCam</a:t>
            </a:r>
          </a:p>
        </p:txBody>
      </p:sp>
      <p:sp>
        <p:nvSpPr>
          <p:cNvPr id="228" name="Rectangle 227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3035090" y="1838710"/>
            <a:ext cx="435014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UPS Mobile</a:t>
            </a:r>
          </a:p>
        </p:txBody>
      </p:sp>
      <p:sp>
        <p:nvSpPr>
          <p:cNvPr id="230" name="Rectangle 229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2993351" y="2042950"/>
            <a:ext cx="43501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400">
                <a:solidFill>
                  <a:srgbClr val="87898B"/>
                </a:solidFill>
              </a:rPr>
              <a:t>Scanner Pro</a:t>
            </a:r>
          </a:p>
        </p:txBody>
      </p:sp>
      <p:grpSp>
        <p:nvGrpSpPr>
          <p:cNvPr id="240" name="Group 239"/>
          <p:cNvGrpSpPr/>
          <p:nvPr/>
        </p:nvGrpSpPr>
        <p:grpSpPr>
          <a:xfrm>
            <a:off x="2554151" y="2765502"/>
            <a:ext cx="2093273" cy="1539285"/>
            <a:chOff x="2554151" y="2765502"/>
            <a:chExt cx="2093273" cy="1539285"/>
          </a:xfrm>
        </p:grpSpPr>
        <p:sp>
          <p:nvSpPr>
            <p:cNvPr id="27" name="TextBox 26"/>
            <p:cNvSpPr txBox="1">
              <a:spLocks noChangeArrowheads="1"/>
            </p:cNvSpPr>
            <p:nvPr>
              <p:custDataLst>
                <p:tags r:id="rId97"/>
              </p:custDataLst>
            </p:nvPr>
          </p:nvSpPr>
          <p:spPr bwMode="auto">
            <a:xfrm>
              <a:off x="2554151" y="4130115"/>
              <a:ext cx="257855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 dirty="0">
                  <a:solidFill>
                    <a:srgbClr val="87898B"/>
                  </a:solidFill>
                  <a:cs typeface="HP Simplified"/>
                </a:rPr>
                <a:t>Rackspace</a:t>
              </a:r>
            </a:p>
          </p:txBody>
        </p:sp>
        <p:sp>
          <p:nvSpPr>
            <p:cNvPr id="47" name="Rectangle 46"/>
            <p:cNvSpPr>
              <a:spLocks noChangeArrowheads="1"/>
            </p:cNvSpPr>
            <p:nvPr>
              <p:custDataLst>
                <p:tags r:id="rId98"/>
              </p:custDataLst>
            </p:nvPr>
          </p:nvSpPr>
          <p:spPr bwMode="auto">
            <a:xfrm>
              <a:off x="3738437" y="3553576"/>
              <a:ext cx="36266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Jive Software</a:t>
              </a:r>
            </a:p>
          </p:txBody>
        </p:sp>
        <p:sp>
          <p:nvSpPr>
            <p:cNvPr id="59" name="Rectangle 58"/>
            <p:cNvSpPr>
              <a:spLocks noChangeArrowheads="1"/>
            </p:cNvSpPr>
            <p:nvPr>
              <p:custDataLst>
                <p:tags r:id="rId99"/>
              </p:custDataLst>
            </p:nvPr>
          </p:nvSpPr>
          <p:spPr bwMode="auto">
            <a:xfrm>
              <a:off x="2893860" y="4243232"/>
              <a:ext cx="278261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 dirty="0">
                  <a:solidFill>
                    <a:srgbClr val="87898B"/>
                  </a:solidFill>
                </a:rPr>
                <a:t>Paint.NET</a:t>
              </a:r>
            </a:p>
          </p:txBody>
        </p:sp>
        <p:sp>
          <p:nvSpPr>
            <p:cNvPr id="83" name="Rectangle 82"/>
            <p:cNvSpPr>
              <a:spLocks noChangeArrowheads="1"/>
            </p:cNvSpPr>
            <p:nvPr>
              <p:custDataLst>
                <p:tags r:id="rId100"/>
              </p:custDataLst>
            </p:nvPr>
          </p:nvSpPr>
          <p:spPr bwMode="auto">
            <a:xfrm>
              <a:off x="3231075" y="3569517"/>
              <a:ext cx="395130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 b="1">
                  <a:solidFill>
                    <a:srgbClr val="0096D6"/>
                  </a:solidFill>
                </a:rPr>
                <a:t>Business</a:t>
              </a:r>
            </a:p>
          </p:txBody>
        </p:sp>
        <p:sp>
          <p:nvSpPr>
            <p:cNvPr id="85" name="Rectangle 84"/>
            <p:cNvSpPr>
              <a:spLocks noChangeArrowheads="1"/>
            </p:cNvSpPr>
            <p:nvPr>
              <p:custDataLst>
                <p:tags r:id="rId101"/>
              </p:custDataLst>
            </p:nvPr>
          </p:nvSpPr>
          <p:spPr bwMode="auto">
            <a:xfrm>
              <a:off x="3555711" y="3278596"/>
              <a:ext cx="492522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 b="1">
                  <a:solidFill>
                    <a:srgbClr val="0096D6"/>
                  </a:solidFill>
                </a:rPr>
                <a:t>Entertainment</a:t>
              </a:r>
            </a:p>
          </p:txBody>
        </p:sp>
        <p:sp>
          <p:nvSpPr>
            <p:cNvPr id="86" name="Rectangle 85"/>
            <p:cNvSpPr>
              <a:spLocks noChangeArrowheads="1"/>
            </p:cNvSpPr>
            <p:nvPr>
              <p:custDataLst>
                <p:tags r:id="rId102"/>
              </p:custDataLst>
            </p:nvPr>
          </p:nvSpPr>
          <p:spPr bwMode="auto">
            <a:xfrm>
              <a:off x="3661452" y="2841220"/>
              <a:ext cx="270840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 b="1">
                  <a:solidFill>
                    <a:srgbClr val="0096D6"/>
                  </a:solidFill>
                </a:rPr>
                <a:t>Games</a:t>
              </a:r>
            </a:p>
          </p:txBody>
        </p:sp>
        <p:sp>
          <p:nvSpPr>
            <p:cNvPr id="89" name="Rectangle 88"/>
            <p:cNvSpPr>
              <a:spLocks noChangeArrowheads="1"/>
            </p:cNvSpPr>
            <p:nvPr>
              <p:custDataLst>
                <p:tags r:id="rId103"/>
              </p:custDataLst>
            </p:nvPr>
          </p:nvSpPr>
          <p:spPr bwMode="auto">
            <a:xfrm>
              <a:off x="3811713" y="2986680"/>
              <a:ext cx="386783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 b="1">
                  <a:solidFill>
                    <a:srgbClr val="0096D6"/>
                  </a:solidFill>
                </a:rPr>
                <a:t>Navigation</a:t>
              </a:r>
            </a:p>
          </p:txBody>
        </p:sp>
        <p:sp>
          <p:nvSpPr>
            <p:cNvPr id="90" name="Rectangle 89"/>
            <p:cNvSpPr>
              <a:spLocks noChangeArrowheads="1"/>
            </p:cNvSpPr>
            <p:nvPr>
              <p:custDataLst>
                <p:tags r:id="rId104"/>
              </p:custDataLst>
            </p:nvPr>
          </p:nvSpPr>
          <p:spPr bwMode="auto">
            <a:xfrm>
              <a:off x="3049278" y="3360293"/>
              <a:ext cx="223536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 b="1">
                  <a:solidFill>
                    <a:srgbClr val="0096D6"/>
                  </a:solidFill>
                </a:rPr>
                <a:t>News</a:t>
              </a:r>
            </a:p>
          </p:txBody>
        </p:sp>
        <p:sp>
          <p:nvSpPr>
            <p:cNvPr id="91" name="Rectangle 90"/>
            <p:cNvSpPr>
              <a:spLocks noChangeArrowheads="1"/>
            </p:cNvSpPr>
            <p:nvPr>
              <p:custDataLst>
                <p:tags r:id="rId105"/>
              </p:custDataLst>
            </p:nvPr>
          </p:nvSpPr>
          <p:spPr bwMode="auto">
            <a:xfrm>
              <a:off x="3756061" y="3133137"/>
              <a:ext cx="499014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 b="1">
                  <a:solidFill>
                    <a:srgbClr val="0096D6"/>
                  </a:solidFill>
                </a:rPr>
                <a:t>Photo &amp; Video</a:t>
              </a:r>
            </a:p>
          </p:txBody>
        </p:sp>
        <p:sp>
          <p:nvSpPr>
            <p:cNvPr id="92" name="Rectangle 91"/>
            <p:cNvSpPr>
              <a:spLocks noChangeArrowheads="1"/>
            </p:cNvSpPr>
            <p:nvPr>
              <p:custDataLst>
                <p:tags r:id="rId106"/>
              </p:custDataLst>
            </p:nvPr>
          </p:nvSpPr>
          <p:spPr bwMode="auto">
            <a:xfrm>
              <a:off x="3446758" y="4086840"/>
              <a:ext cx="43037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 b="1">
                  <a:solidFill>
                    <a:srgbClr val="0096D6"/>
                  </a:solidFill>
                </a:rPr>
                <a:t>Productivity</a:t>
              </a:r>
            </a:p>
          </p:txBody>
        </p:sp>
        <p:sp>
          <p:nvSpPr>
            <p:cNvPr id="94" name="Rectangle 93"/>
            <p:cNvSpPr>
              <a:spLocks noChangeArrowheads="1"/>
            </p:cNvSpPr>
            <p:nvPr>
              <p:custDataLst>
                <p:tags r:id="rId107"/>
              </p:custDataLst>
            </p:nvPr>
          </p:nvSpPr>
          <p:spPr bwMode="auto">
            <a:xfrm>
              <a:off x="3550147" y="3424056"/>
              <a:ext cx="619595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 b="1">
                  <a:solidFill>
                    <a:srgbClr val="0096D6"/>
                  </a:solidFill>
                </a:rPr>
                <a:t>Social Networking</a:t>
              </a:r>
            </a:p>
          </p:txBody>
        </p:sp>
        <p:sp>
          <p:nvSpPr>
            <p:cNvPr id="97" name="Rectangle 96"/>
            <p:cNvSpPr>
              <a:spLocks noChangeArrowheads="1"/>
            </p:cNvSpPr>
            <p:nvPr>
              <p:custDataLst>
                <p:tags r:id="rId108"/>
              </p:custDataLst>
            </p:nvPr>
          </p:nvSpPr>
          <p:spPr bwMode="auto">
            <a:xfrm>
              <a:off x="3243134" y="3861433"/>
              <a:ext cx="289391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 b="1">
                  <a:solidFill>
                    <a:srgbClr val="0096D6"/>
                  </a:solidFill>
                </a:rPr>
                <a:t>Utilities</a:t>
              </a:r>
            </a:p>
          </p:txBody>
        </p:sp>
        <p:sp>
          <p:nvSpPr>
            <p:cNvPr id="126" name="Rectangle 125"/>
            <p:cNvSpPr>
              <a:spLocks noChangeArrowheads="1"/>
            </p:cNvSpPr>
            <p:nvPr>
              <p:custDataLst>
                <p:tags r:id="rId109"/>
              </p:custDataLst>
            </p:nvPr>
          </p:nvSpPr>
          <p:spPr bwMode="auto">
            <a:xfrm>
              <a:off x="3280234" y="2980702"/>
              <a:ext cx="345970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>
                  <a:solidFill>
                    <a:srgbClr val="87898B"/>
                  </a:solidFill>
                </a:rPr>
                <a:t>Workbrain</a:t>
              </a:r>
            </a:p>
          </p:txBody>
        </p:sp>
        <p:sp>
          <p:nvSpPr>
            <p:cNvPr id="131" name="Rectangle 130"/>
            <p:cNvSpPr>
              <a:spLocks noChangeArrowheads="1"/>
            </p:cNvSpPr>
            <p:nvPr>
              <p:custDataLst>
                <p:tags r:id="rId110"/>
              </p:custDataLst>
            </p:nvPr>
          </p:nvSpPr>
          <p:spPr bwMode="auto">
            <a:xfrm>
              <a:off x="3158727" y="3294537"/>
              <a:ext cx="49808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 dirty="0" err="1">
                  <a:solidFill>
                    <a:srgbClr val="87898B"/>
                  </a:solidFill>
                </a:rPr>
                <a:t>SuccessFactors</a:t>
              </a:r>
              <a:endParaRPr lang="en-US" sz="400" dirty="0">
                <a:solidFill>
                  <a:srgbClr val="87898B"/>
                </a:solidFill>
              </a:endParaRPr>
            </a:p>
          </p:txBody>
        </p:sp>
        <p:sp>
          <p:nvSpPr>
            <p:cNvPr id="133" name="Rectangle 132"/>
            <p:cNvSpPr>
              <a:spLocks noChangeArrowheads="1"/>
            </p:cNvSpPr>
            <p:nvPr>
              <p:custDataLst>
                <p:tags r:id="rId111"/>
              </p:custDataLst>
            </p:nvPr>
          </p:nvSpPr>
          <p:spPr bwMode="auto">
            <a:xfrm>
              <a:off x="3298785" y="3058414"/>
              <a:ext cx="30979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400">
                  <a:solidFill>
                    <a:srgbClr val="87898B"/>
                  </a:solidFill>
                </a:rPr>
                <a:t>Workday</a:t>
              </a:r>
            </a:p>
          </p:txBody>
        </p:sp>
        <p:sp>
          <p:nvSpPr>
            <p:cNvPr id="164" name="Rectangle 163"/>
            <p:cNvSpPr>
              <a:spLocks noChangeArrowheads="1"/>
            </p:cNvSpPr>
            <p:nvPr>
              <p:custDataLst>
                <p:tags r:id="rId112"/>
              </p:custDataLst>
            </p:nvPr>
          </p:nvSpPr>
          <p:spPr bwMode="auto">
            <a:xfrm>
              <a:off x="3461511" y="4243232"/>
              <a:ext cx="36266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TripIt</a:t>
              </a:r>
            </a:p>
          </p:txBody>
        </p:sp>
        <p:sp>
          <p:nvSpPr>
            <p:cNvPr id="166" name="Rectangle 165"/>
            <p:cNvSpPr>
              <a:spLocks noChangeArrowheads="1"/>
            </p:cNvSpPr>
            <p:nvPr>
              <p:custDataLst>
                <p:tags r:id="rId113"/>
              </p:custDataLst>
            </p:nvPr>
          </p:nvSpPr>
          <p:spPr bwMode="auto">
            <a:xfrm>
              <a:off x="3626206" y="2995647"/>
              <a:ext cx="36266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Zynga</a:t>
              </a:r>
            </a:p>
          </p:txBody>
        </p:sp>
        <p:sp>
          <p:nvSpPr>
            <p:cNvPr id="167" name="Rectangle 166"/>
            <p:cNvSpPr>
              <a:spLocks noChangeArrowheads="1"/>
            </p:cNvSpPr>
            <p:nvPr>
              <p:custDataLst>
                <p:tags r:id="rId114"/>
              </p:custDataLst>
            </p:nvPr>
          </p:nvSpPr>
          <p:spPr bwMode="auto">
            <a:xfrm>
              <a:off x="3605800" y="3856451"/>
              <a:ext cx="36266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Zynga</a:t>
              </a:r>
            </a:p>
          </p:txBody>
        </p:sp>
        <p:sp>
          <p:nvSpPr>
            <p:cNvPr id="168" name="Rectangle 167"/>
            <p:cNvSpPr>
              <a:spLocks noChangeArrowheads="1"/>
            </p:cNvSpPr>
            <p:nvPr>
              <p:custDataLst>
                <p:tags r:id="rId115"/>
              </p:custDataLst>
            </p:nvPr>
          </p:nvSpPr>
          <p:spPr bwMode="auto">
            <a:xfrm>
              <a:off x="4051017" y="2822291"/>
              <a:ext cx="36266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Baidu</a:t>
              </a:r>
            </a:p>
          </p:txBody>
        </p:sp>
        <p:sp>
          <p:nvSpPr>
            <p:cNvPr id="169" name="Rectangle 168"/>
            <p:cNvSpPr>
              <a:spLocks noChangeArrowheads="1"/>
            </p:cNvSpPr>
            <p:nvPr>
              <p:custDataLst>
                <p:tags r:id="rId116"/>
              </p:custDataLst>
            </p:nvPr>
          </p:nvSpPr>
          <p:spPr bwMode="auto">
            <a:xfrm>
              <a:off x="3214634" y="4190775"/>
              <a:ext cx="36266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Twitter</a:t>
              </a:r>
            </a:p>
          </p:txBody>
        </p:sp>
        <p:sp>
          <p:nvSpPr>
            <p:cNvPr id="170" name="Rectangle 169"/>
            <p:cNvSpPr>
              <a:spLocks noChangeArrowheads="1"/>
            </p:cNvSpPr>
            <p:nvPr>
              <p:custDataLst>
                <p:tags r:id="rId117"/>
              </p:custDataLst>
            </p:nvPr>
          </p:nvSpPr>
          <p:spPr bwMode="auto">
            <a:xfrm>
              <a:off x="3500061" y="3170996"/>
              <a:ext cx="36266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Twitter</a:t>
              </a:r>
            </a:p>
          </p:txBody>
        </p:sp>
        <p:sp>
          <p:nvSpPr>
            <p:cNvPr id="171" name="Rectangle 170"/>
            <p:cNvSpPr>
              <a:spLocks noChangeArrowheads="1"/>
            </p:cNvSpPr>
            <p:nvPr>
              <p:custDataLst>
                <p:tags r:id="rId118"/>
              </p:custDataLst>
            </p:nvPr>
          </p:nvSpPr>
          <p:spPr bwMode="auto">
            <a:xfrm>
              <a:off x="4057511" y="3211845"/>
              <a:ext cx="36266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Yammer</a:t>
              </a:r>
            </a:p>
          </p:txBody>
        </p:sp>
        <p:sp>
          <p:nvSpPr>
            <p:cNvPr id="173" name="Rectangle 172"/>
            <p:cNvSpPr>
              <a:spLocks noChangeArrowheads="1"/>
            </p:cNvSpPr>
            <p:nvPr>
              <p:custDataLst>
                <p:tags r:id="rId119"/>
              </p:custDataLst>
            </p:nvPr>
          </p:nvSpPr>
          <p:spPr bwMode="auto">
            <a:xfrm>
              <a:off x="3402670" y="3362286"/>
              <a:ext cx="36266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Atlassian</a:t>
              </a:r>
            </a:p>
          </p:txBody>
        </p:sp>
        <p:sp>
          <p:nvSpPr>
            <p:cNvPr id="174" name="Rectangle 173"/>
            <p:cNvSpPr>
              <a:spLocks noChangeArrowheads="1"/>
            </p:cNvSpPr>
            <p:nvPr>
              <p:custDataLst>
                <p:tags r:id="rId120"/>
              </p:custDataLst>
            </p:nvPr>
          </p:nvSpPr>
          <p:spPr bwMode="auto">
            <a:xfrm>
              <a:off x="3169858" y="4009880"/>
              <a:ext cx="36266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MobilieIron</a:t>
              </a:r>
            </a:p>
          </p:txBody>
        </p:sp>
        <p:sp>
          <p:nvSpPr>
            <p:cNvPr id="175" name="Rectangle 174"/>
            <p:cNvSpPr>
              <a:spLocks noChangeArrowheads="1"/>
            </p:cNvSpPr>
            <p:nvPr>
              <p:custDataLst>
                <p:tags r:id="rId121"/>
              </p:custDataLst>
            </p:nvPr>
          </p:nvSpPr>
          <p:spPr bwMode="auto">
            <a:xfrm>
              <a:off x="2678687" y="4007529"/>
              <a:ext cx="36266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 dirty="0" err="1">
                  <a:solidFill>
                    <a:srgbClr val="87898B"/>
                  </a:solidFill>
                </a:rPr>
                <a:t>SmugMug</a:t>
              </a:r>
              <a:endParaRPr lang="en-US" sz="400" dirty="0">
                <a:solidFill>
                  <a:srgbClr val="87898B"/>
                </a:solidFill>
              </a:endParaRPr>
            </a:p>
          </p:txBody>
        </p:sp>
        <p:sp>
          <p:nvSpPr>
            <p:cNvPr id="177" name="Rectangle 176"/>
            <p:cNvSpPr>
              <a:spLocks noChangeArrowheads="1"/>
            </p:cNvSpPr>
            <p:nvPr>
              <p:custDataLst>
                <p:tags r:id="rId122"/>
              </p:custDataLst>
            </p:nvPr>
          </p:nvSpPr>
          <p:spPr bwMode="auto">
            <a:xfrm>
              <a:off x="3769974" y="2938858"/>
              <a:ext cx="36266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Atlassian</a:t>
              </a:r>
            </a:p>
          </p:txBody>
        </p:sp>
        <p:sp>
          <p:nvSpPr>
            <p:cNvPr id="178" name="Rectangle 177"/>
            <p:cNvSpPr>
              <a:spLocks noChangeArrowheads="1"/>
            </p:cNvSpPr>
            <p:nvPr>
              <p:custDataLst>
                <p:tags r:id="rId123"/>
              </p:custDataLst>
            </p:nvPr>
          </p:nvSpPr>
          <p:spPr bwMode="auto">
            <a:xfrm>
              <a:off x="3474089" y="3689072"/>
              <a:ext cx="36266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Amazon</a:t>
              </a:r>
            </a:p>
          </p:txBody>
        </p:sp>
        <p:sp>
          <p:nvSpPr>
            <p:cNvPr id="182" name="Rectangle 181"/>
            <p:cNvSpPr>
              <a:spLocks noChangeArrowheads="1"/>
            </p:cNvSpPr>
            <p:nvPr>
              <p:custDataLst>
                <p:tags r:id="rId124"/>
              </p:custDataLst>
            </p:nvPr>
          </p:nvSpPr>
          <p:spPr bwMode="auto">
            <a:xfrm>
              <a:off x="3841394" y="3830547"/>
              <a:ext cx="36266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PingMe</a:t>
              </a:r>
            </a:p>
          </p:txBody>
        </p:sp>
        <p:sp>
          <p:nvSpPr>
            <p:cNvPr id="183" name="Rectangle 182"/>
            <p:cNvSpPr>
              <a:spLocks noChangeArrowheads="1"/>
            </p:cNvSpPr>
            <p:nvPr>
              <p:custDataLst>
                <p:tags r:id="rId125"/>
              </p:custDataLst>
            </p:nvPr>
          </p:nvSpPr>
          <p:spPr bwMode="auto">
            <a:xfrm>
              <a:off x="3046496" y="3932170"/>
              <a:ext cx="54353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Associatedcontent</a:t>
              </a:r>
            </a:p>
          </p:txBody>
        </p:sp>
        <p:sp>
          <p:nvSpPr>
            <p:cNvPr id="184" name="Rectangle 183"/>
            <p:cNvSpPr>
              <a:spLocks noChangeArrowheads="1"/>
            </p:cNvSpPr>
            <p:nvPr>
              <p:custDataLst>
                <p:tags r:id="rId126"/>
              </p:custDataLst>
            </p:nvPr>
          </p:nvSpPr>
          <p:spPr bwMode="auto">
            <a:xfrm>
              <a:off x="2979040" y="4135978"/>
              <a:ext cx="54353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 dirty="0">
                  <a:solidFill>
                    <a:srgbClr val="87898B"/>
                  </a:solidFill>
                </a:rPr>
                <a:t>Flickr</a:t>
              </a:r>
            </a:p>
          </p:txBody>
        </p:sp>
        <p:sp>
          <p:nvSpPr>
            <p:cNvPr id="186" name="Rectangle 185"/>
            <p:cNvSpPr>
              <a:spLocks noChangeArrowheads="1"/>
            </p:cNvSpPr>
            <p:nvPr>
              <p:custDataLst>
                <p:tags r:id="rId127"/>
              </p:custDataLst>
            </p:nvPr>
          </p:nvSpPr>
          <p:spPr bwMode="auto">
            <a:xfrm>
              <a:off x="3962902" y="2886054"/>
              <a:ext cx="54353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YouTube</a:t>
              </a:r>
            </a:p>
          </p:txBody>
        </p:sp>
        <p:sp>
          <p:nvSpPr>
            <p:cNvPr id="187" name="Rectangle 186"/>
            <p:cNvSpPr>
              <a:spLocks noChangeArrowheads="1"/>
            </p:cNvSpPr>
            <p:nvPr>
              <p:custDataLst>
                <p:tags r:id="rId128"/>
              </p:custDataLst>
            </p:nvPr>
          </p:nvSpPr>
          <p:spPr bwMode="auto">
            <a:xfrm>
              <a:off x="3824699" y="3346344"/>
              <a:ext cx="54353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Answers.com</a:t>
              </a:r>
            </a:p>
          </p:txBody>
        </p:sp>
        <p:sp>
          <p:nvSpPr>
            <p:cNvPr id="188" name="Rectangle 187"/>
            <p:cNvSpPr>
              <a:spLocks noChangeArrowheads="1"/>
            </p:cNvSpPr>
            <p:nvPr>
              <p:custDataLst>
                <p:tags r:id="rId129"/>
              </p:custDataLst>
            </p:nvPr>
          </p:nvSpPr>
          <p:spPr bwMode="auto">
            <a:xfrm>
              <a:off x="3541800" y="3634275"/>
              <a:ext cx="544464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Tumblr.</a:t>
              </a:r>
            </a:p>
          </p:txBody>
        </p:sp>
        <p:sp>
          <p:nvSpPr>
            <p:cNvPr id="192" name="Rectangle 191"/>
            <p:cNvSpPr>
              <a:spLocks noChangeArrowheads="1"/>
            </p:cNvSpPr>
            <p:nvPr>
              <p:custDataLst>
                <p:tags r:id="rId130"/>
              </p:custDataLst>
            </p:nvPr>
          </p:nvSpPr>
          <p:spPr bwMode="auto">
            <a:xfrm>
              <a:off x="3017742" y="3523687"/>
              <a:ext cx="544464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MobileFrame.com</a:t>
              </a:r>
            </a:p>
          </p:txBody>
        </p:sp>
        <p:sp>
          <p:nvSpPr>
            <p:cNvPr id="193" name="Rectangle 192"/>
            <p:cNvSpPr>
              <a:spLocks noChangeArrowheads="1"/>
            </p:cNvSpPr>
            <p:nvPr>
              <p:custDataLst>
                <p:tags r:id="rId131"/>
              </p:custDataLst>
            </p:nvPr>
          </p:nvSpPr>
          <p:spPr bwMode="auto">
            <a:xfrm>
              <a:off x="3874785" y="3048450"/>
              <a:ext cx="54353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Mixi</a:t>
              </a:r>
            </a:p>
          </p:txBody>
        </p:sp>
        <p:sp>
          <p:nvSpPr>
            <p:cNvPr id="194" name="Rectangle 193"/>
            <p:cNvSpPr>
              <a:spLocks noChangeArrowheads="1"/>
            </p:cNvSpPr>
            <p:nvPr>
              <p:custDataLst>
                <p:tags r:id="rId132"/>
              </p:custDataLst>
            </p:nvPr>
          </p:nvSpPr>
          <p:spPr bwMode="auto">
            <a:xfrm>
              <a:off x="3675365" y="3491805"/>
              <a:ext cx="544464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CYworld</a:t>
              </a:r>
            </a:p>
          </p:txBody>
        </p:sp>
        <p:sp>
          <p:nvSpPr>
            <p:cNvPr id="195" name="Rectangle 194"/>
            <p:cNvSpPr>
              <a:spLocks noChangeArrowheads="1"/>
            </p:cNvSpPr>
            <p:nvPr>
              <p:custDataLst>
                <p:tags r:id="rId133"/>
              </p:custDataLst>
            </p:nvPr>
          </p:nvSpPr>
          <p:spPr bwMode="auto">
            <a:xfrm>
              <a:off x="4011133" y="3624313"/>
              <a:ext cx="54353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Qzone</a:t>
              </a:r>
            </a:p>
          </p:txBody>
        </p:sp>
        <p:sp>
          <p:nvSpPr>
            <p:cNvPr id="196" name="Rectangle 195"/>
            <p:cNvSpPr>
              <a:spLocks noChangeArrowheads="1"/>
            </p:cNvSpPr>
            <p:nvPr>
              <p:custDataLst>
                <p:tags r:id="rId134"/>
              </p:custDataLst>
            </p:nvPr>
          </p:nvSpPr>
          <p:spPr bwMode="auto">
            <a:xfrm>
              <a:off x="3009395" y="3256678"/>
              <a:ext cx="281043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Renren</a:t>
              </a:r>
            </a:p>
          </p:txBody>
        </p:sp>
        <p:sp>
          <p:nvSpPr>
            <p:cNvPr id="197" name="Rectangle 196"/>
            <p:cNvSpPr>
              <a:spLocks noChangeArrowheads="1"/>
            </p:cNvSpPr>
            <p:nvPr>
              <p:custDataLst>
                <p:tags r:id="rId135"/>
              </p:custDataLst>
            </p:nvPr>
          </p:nvSpPr>
          <p:spPr bwMode="auto">
            <a:xfrm>
              <a:off x="3149452" y="3740879"/>
              <a:ext cx="54353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Xing</a:t>
              </a:r>
            </a:p>
          </p:txBody>
        </p:sp>
        <p:sp>
          <p:nvSpPr>
            <p:cNvPr id="198" name="Rectangle 197"/>
            <p:cNvSpPr>
              <a:spLocks noChangeArrowheads="1"/>
            </p:cNvSpPr>
            <p:nvPr>
              <p:custDataLst>
                <p:tags r:id="rId136"/>
              </p:custDataLst>
            </p:nvPr>
          </p:nvSpPr>
          <p:spPr bwMode="auto">
            <a:xfrm>
              <a:off x="3516757" y="2802365"/>
              <a:ext cx="544464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Yandex</a:t>
              </a:r>
            </a:p>
          </p:txBody>
        </p:sp>
        <p:sp>
          <p:nvSpPr>
            <p:cNvPr id="199" name="Rectangle 198"/>
            <p:cNvSpPr>
              <a:spLocks noChangeArrowheads="1"/>
            </p:cNvSpPr>
            <p:nvPr>
              <p:custDataLst>
                <p:tags r:id="rId137"/>
              </p:custDataLst>
            </p:nvPr>
          </p:nvSpPr>
          <p:spPr bwMode="auto">
            <a:xfrm>
              <a:off x="3589104" y="3116199"/>
              <a:ext cx="54353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Yandex</a:t>
              </a:r>
            </a:p>
          </p:txBody>
        </p:sp>
        <p:sp>
          <p:nvSpPr>
            <p:cNvPr id="200" name="Rectangle 199"/>
            <p:cNvSpPr>
              <a:spLocks noChangeArrowheads="1"/>
            </p:cNvSpPr>
            <p:nvPr>
              <p:custDataLst>
                <p:tags r:id="rId138"/>
              </p:custDataLst>
            </p:nvPr>
          </p:nvSpPr>
          <p:spPr bwMode="auto">
            <a:xfrm>
              <a:off x="3746785" y="3190921"/>
              <a:ext cx="544464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Heroku</a:t>
              </a:r>
            </a:p>
          </p:txBody>
        </p:sp>
        <p:sp>
          <p:nvSpPr>
            <p:cNvPr id="201" name="Rectangle 200"/>
            <p:cNvSpPr>
              <a:spLocks noChangeArrowheads="1"/>
            </p:cNvSpPr>
            <p:nvPr>
              <p:custDataLst>
                <p:tags r:id="rId139"/>
              </p:custDataLst>
            </p:nvPr>
          </p:nvSpPr>
          <p:spPr bwMode="auto">
            <a:xfrm>
              <a:off x="3330323" y="3445976"/>
              <a:ext cx="544464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RightScale</a:t>
              </a:r>
            </a:p>
          </p:txBody>
        </p:sp>
        <p:sp>
          <p:nvSpPr>
            <p:cNvPr id="202" name="Rectangle 201"/>
            <p:cNvSpPr>
              <a:spLocks noChangeArrowheads="1"/>
            </p:cNvSpPr>
            <p:nvPr>
              <p:custDataLst>
                <p:tags r:id="rId140"/>
              </p:custDataLst>
            </p:nvPr>
          </p:nvSpPr>
          <p:spPr bwMode="auto">
            <a:xfrm>
              <a:off x="3350727" y="3783721"/>
              <a:ext cx="54353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New Relic</a:t>
              </a:r>
            </a:p>
          </p:txBody>
        </p:sp>
        <p:sp>
          <p:nvSpPr>
            <p:cNvPr id="206" name="Rectangle 205"/>
            <p:cNvSpPr>
              <a:spLocks noChangeArrowheads="1"/>
            </p:cNvSpPr>
            <p:nvPr>
              <p:custDataLst>
                <p:tags r:id="rId141"/>
              </p:custDataLst>
            </p:nvPr>
          </p:nvSpPr>
          <p:spPr bwMode="auto">
            <a:xfrm>
              <a:off x="3764409" y="2765502"/>
              <a:ext cx="54353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CloudSigma</a:t>
              </a:r>
            </a:p>
          </p:txBody>
        </p:sp>
        <p:sp>
          <p:nvSpPr>
            <p:cNvPr id="207" name="Rectangle 206"/>
            <p:cNvSpPr>
              <a:spLocks noChangeArrowheads="1"/>
            </p:cNvSpPr>
            <p:nvPr>
              <p:custDataLst>
                <p:tags r:id="rId142"/>
              </p:custDataLst>
            </p:nvPr>
          </p:nvSpPr>
          <p:spPr bwMode="auto">
            <a:xfrm>
              <a:off x="4069568" y="3056422"/>
              <a:ext cx="344116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cloudability</a:t>
              </a:r>
            </a:p>
          </p:txBody>
        </p:sp>
        <p:sp>
          <p:nvSpPr>
            <p:cNvPr id="209" name="Rectangle 208"/>
            <p:cNvSpPr>
              <a:spLocks noChangeArrowheads="1"/>
            </p:cNvSpPr>
            <p:nvPr>
              <p:custDataLst>
                <p:tags r:id="rId143"/>
              </p:custDataLst>
            </p:nvPr>
          </p:nvSpPr>
          <p:spPr bwMode="auto">
            <a:xfrm>
              <a:off x="3500061" y="2907972"/>
              <a:ext cx="54353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nebula</a:t>
              </a:r>
            </a:p>
          </p:txBody>
        </p:sp>
        <p:sp>
          <p:nvSpPr>
            <p:cNvPr id="213" name="Rectangle 212"/>
            <p:cNvSpPr>
              <a:spLocks noChangeArrowheads="1"/>
            </p:cNvSpPr>
            <p:nvPr>
              <p:custDataLst>
                <p:tags r:id="rId144"/>
              </p:custDataLst>
            </p:nvPr>
          </p:nvSpPr>
          <p:spPr bwMode="auto">
            <a:xfrm>
              <a:off x="3408235" y="3221808"/>
              <a:ext cx="54353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Zillabyte</a:t>
              </a:r>
            </a:p>
          </p:txBody>
        </p:sp>
        <p:sp>
          <p:nvSpPr>
            <p:cNvPr id="214" name="Rectangle 213"/>
            <p:cNvSpPr>
              <a:spLocks noChangeArrowheads="1"/>
            </p:cNvSpPr>
            <p:nvPr>
              <p:custDataLst>
                <p:tags r:id="rId145"/>
              </p:custDataLst>
            </p:nvPr>
          </p:nvSpPr>
          <p:spPr bwMode="auto">
            <a:xfrm>
              <a:off x="3762554" y="3680107"/>
              <a:ext cx="270840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dotCloud</a:t>
              </a:r>
            </a:p>
          </p:txBody>
        </p:sp>
        <p:sp>
          <p:nvSpPr>
            <p:cNvPr id="215" name="Rectangle 214"/>
            <p:cNvSpPr>
              <a:spLocks noChangeArrowheads="1"/>
            </p:cNvSpPr>
            <p:nvPr>
              <p:custDataLst>
                <p:tags r:id="rId146"/>
              </p:custDataLst>
            </p:nvPr>
          </p:nvSpPr>
          <p:spPr bwMode="auto">
            <a:xfrm>
              <a:off x="3678147" y="3932171"/>
              <a:ext cx="54353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BeyondCore</a:t>
              </a:r>
            </a:p>
          </p:txBody>
        </p:sp>
        <p:sp>
          <p:nvSpPr>
            <p:cNvPr id="216" name="Rectangle 215"/>
            <p:cNvSpPr>
              <a:spLocks noChangeArrowheads="1"/>
            </p:cNvSpPr>
            <p:nvPr>
              <p:custDataLst>
                <p:tags r:id="rId147"/>
              </p:custDataLst>
            </p:nvPr>
          </p:nvSpPr>
          <p:spPr bwMode="auto">
            <a:xfrm>
              <a:off x="3715248" y="3755825"/>
              <a:ext cx="204985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Mozy</a:t>
              </a:r>
            </a:p>
          </p:txBody>
        </p:sp>
        <p:sp>
          <p:nvSpPr>
            <p:cNvPr id="217" name="Rectangle 216"/>
            <p:cNvSpPr>
              <a:spLocks noChangeArrowheads="1"/>
            </p:cNvSpPr>
            <p:nvPr>
              <p:custDataLst>
                <p:tags r:id="rId148"/>
              </p:custDataLst>
            </p:nvPr>
          </p:nvSpPr>
          <p:spPr bwMode="auto">
            <a:xfrm>
              <a:off x="4102960" y="3283580"/>
              <a:ext cx="544464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Viber</a:t>
              </a:r>
            </a:p>
          </p:txBody>
        </p:sp>
        <p:sp>
          <p:nvSpPr>
            <p:cNvPr id="218" name="Rectangle 217"/>
            <p:cNvSpPr>
              <a:spLocks noChangeArrowheads="1"/>
            </p:cNvSpPr>
            <p:nvPr>
              <p:custDataLst>
                <p:tags r:id="rId149"/>
              </p:custDataLst>
            </p:nvPr>
          </p:nvSpPr>
          <p:spPr bwMode="auto">
            <a:xfrm>
              <a:off x="2865626" y="3682099"/>
              <a:ext cx="262493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Fring</a:t>
              </a:r>
            </a:p>
          </p:txBody>
        </p:sp>
        <p:sp>
          <p:nvSpPr>
            <p:cNvPr id="219" name="Rectangle 218"/>
            <p:cNvSpPr>
              <a:spLocks noChangeArrowheads="1"/>
            </p:cNvSpPr>
            <p:nvPr>
              <p:custDataLst>
                <p:tags r:id="rId150"/>
              </p:custDataLst>
            </p:nvPr>
          </p:nvSpPr>
          <p:spPr bwMode="auto">
            <a:xfrm>
              <a:off x="3218090" y="3660180"/>
              <a:ext cx="544464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Toggl</a:t>
              </a:r>
            </a:p>
          </p:txBody>
        </p:sp>
        <p:sp>
          <p:nvSpPr>
            <p:cNvPr id="220" name="Rectangle 219"/>
            <p:cNvSpPr>
              <a:spLocks noChangeArrowheads="1"/>
            </p:cNvSpPr>
            <p:nvPr>
              <p:custDataLst>
                <p:tags r:id="rId151"/>
              </p:custDataLst>
            </p:nvPr>
          </p:nvSpPr>
          <p:spPr bwMode="auto">
            <a:xfrm>
              <a:off x="3065974" y="3830548"/>
              <a:ext cx="544464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MailChimp</a:t>
              </a:r>
            </a:p>
          </p:txBody>
        </p:sp>
        <p:sp>
          <p:nvSpPr>
            <p:cNvPr id="222" name="Rectangle 221"/>
            <p:cNvSpPr>
              <a:spLocks noChangeArrowheads="1"/>
            </p:cNvSpPr>
            <p:nvPr>
              <p:custDataLst>
                <p:tags r:id="rId152"/>
              </p:custDataLst>
            </p:nvPr>
          </p:nvSpPr>
          <p:spPr bwMode="auto">
            <a:xfrm>
              <a:off x="3219017" y="2847199"/>
              <a:ext cx="54353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Hootsuite</a:t>
              </a:r>
            </a:p>
          </p:txBody>
        </p:sp>
        <p:sp>
          <p:nvSpPr>
            <p:cNvPr id="229" name="Rectangle 228"/>
            <p:cNvSpPr>
              <a:spLocks noChangeArrowheads="1"/>
            </p:cNvSpPr>
            <p:nvPr>
              <p:custDataLst>
                <p:tags r:id="rId153"/>
              </p:custDataLst>
            </p:nvPr>
          </p:nvSpPr>
          <p:spPr bwMode="auto">
            <a:xfrm>
              <a:off x="3157687" y="4094503"/>
              <a:ext cx="435015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 dirty="0">
                  <a:solidFill>
                    <a:srgbClr val="87898B"/>
                  </a:solidFill>
                </a:rPr>
                <a:t>Fed Ex Mobile</a:t>
              </a:r>
            </a:p>
          </p:txBody>
        </p:sp>
        <p:sp>
          <p:nvSpPr>
            <p:cNvPr id="231" name="Rectangle 230"/>
            <p:cNvSpPr>
              <a:spLocks noChangeArrowheads="1"/>
            </p:cNvSpPr>
            <p:nvPr>
              <p:custDataLst>
                <p:tags r:id="rId154"/>
              </p:custDataLst>
            </p:nvPr>
          </p:nvSpPr>
          <p:spPr bwMode="auto">
            <a:xfrm>
              <a:off x="3108641" y="2770485"/>
              <a:ext cx="43408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 dirty="0" err="1">
                  <a:solidFill>
                    <a:srgbClr val="87898B"/>
                  </a:solidFill>
                </a:rPr>
                <a:t>DocuSign</a:t>
              </a:r>
              <a:endParaRPr lang="en-US" sz="400" dirty="0">
                <a:solidFill>
                  <a:srgbClr val="87898B"/>
                </a:solidFill>
              </a:endParaRPr>
            </a:p>
          </p:txBody>
        </p:sp>
        <p:sp>
          <p:nvSpPr>
            <p:cNvPr id="232" name="Rectangle 231"/>
            <p:cNvSpPr>
              <a:spLocks noChangeArrowheads="1"/>
            </p:cNvSpPr>
            <p:nvPr>
              <p:custDataLst>
                <p:tags r:id="rId155"/>
              </p:custDataLst>
            </p:nvPr>
          </p:nvSpPr>
          <p:spPr bwMode="auto">
            <a:xfrm>
              <a:off x="3065974" y="2951809"/>
              <a:ext cx="435015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HP ePrint</a:t>
              </a:r>
            </a:p>
          </p:txBody>
        </p:sp>
        <p:sp>
          <p:nvSpPr>
            <p:cNvPr id="233" name="Rectangle 232"/>
            <p:cNvSpPr>
              <a:spLocks noChangeArrowheads="1"/>
            </p:cNvSpPr>
            <p:nvPr>
              <p:custDataLst>
                <p:tags r:id="rId156"/>
              </p:custDataLst>
            </p:nvPr>
          </p:nvSpPr>
          <p:spPr bwMode="auto">
            <a:xfrm>
              <a:off x="3113279" y="3075353"/>
              <a:ext cx="435014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iSchedule</a:t>
              </a:r>
            </a:p>
          </p:txBody>
        </p:sp>
        <p:sp>
          <p:nvSpPr>
            <p:cNvPr id="234" name="Rectangle 233"/>
            <p:cNvSpPr>
              <a:spLocks noChangeArrowheads="1"/>
            </p:cNvSpPr>
            <p:nvPr>
              <p:custDataLst>
                <p:tags r:id="rId157"/>
              </p:custDataLst>
            </p:nvPr>
          </p:nvSpPr>
          <p:spPr bwMode="auto">
            <a:xfrm>
              <a:off x="3046496" y="3183949"/>
              <a:ext cx="43408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Khan Academy</a:t>
              </a:r>
            </a:p>
          </p:txBody>
        </p:sp>
        <p:sp>
          <p:nvSpPr>
            <p:cNvPr id="235" name="Rectangle 234"/>
            <p:cNvSpPr>
              <a:spLocks noChangeArrowheads="1"/>
            </p:cNvSpPr>
            <p:nvPr>
              <p:custDataLst>
                <p:tags r:id="rId158"/>
              </p:custDataLst>
            </p:nvPr>
          </p:nvSpPr>
          <p:spPr bwMode="auto">
            <a:xfrm>
              <a:off x="2953741" y="3433024"/>
              <a:ext cx="435014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BrainPOP</a:t>
              </a:r>
            </a:p>
          </p:txBody>
        </p:sp>
        <p:sp>
          <p:nvSpPr>
            <p:cNvPr id="236" name="Rectangle 235"/>
            <p:cNvSpPr>
              <a:spLocks noChangeArrowheads="1"/>
            </p:cNvSpPr>
            <p:nvPr>
              <p:custDataLst>
                <p:tags r:id="rId159"/>
              </p:custDataLst>
            </p:nvPr>
          </p:nvSpPr>
          <p:spPr bwMode="auto">
            <a:xfrm>
              <a:off x="2963944" y="3595421"/>
              <a:ext cx="434087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myHomework</a:t>
              </a:r>
            </a:p>
          </p:txBody>
        </p:sp>
        <p:sp>
          <p:nvSpPr>
            <p:cNvPr id="237" name="Rectangle 236"/>
            <p:cNvSpPr>
              <a:spLocks noChangeArrowheads="1"/>
            </p:cNvSpPr>
            <p:nvPr>
              <p:custDataLst>
                <p:tags r:id="rId160"/>
              </p:custDataLst>
            </p:nvPr>
          </p:nvSpPr>
          <p:spPr bwMode="auto">
            <a:xfrm>
              <a:off x="2749685" y="3762800"/>
              <a:ext cx="435014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Cookie Doodle</a:t>
              </a:r>
            </a:p>
          </p:txBody>
        </p:sp>
        <p:sp>
          <p:nvSpPr>
            <p:cNvPr id="238" name="Rectangle 237"/>
            <p:cNvSpPr>
              <a:spLocks noChangeArrowheads="1"/>
            </p:cNvSpPr>
            <p:nvPr>
              <p:custDataLst>
                <p:tags r:id="rId161"/>
              </p:custDataLst>
            </p:nvPr>
          </p:nvSpPr>
          <p:spPr bwMode="auto">
            <a:xfrm>
              <a:off x="2656002" y="3888333"/>
              <a:ext cx="435015" cy="61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400">
                  <a:solidFill>
                    <a:srgbClr val="87898B"/>
                  </a:solidFill>
                </a:rPr>
                <a:t>Ah! Fasion Girl</a:t>
              </a:r>
            </a:p>
          </p:txBody>
        </p:sp>
      </p:grpSp>
      <p:sp>
        <p:nvSpPr>
          <p:cNvPr id="239" name="Rectangle 238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432839" y="2413906"/>
            <a:ext cx="476130" cy="102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800" b="1" dirty="0">
                <a:solidFill>
                  <a:srgbClr val="87898B"/>
                </a:solidFill>
              </a:rPr>
              <a:t>Mainframe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840764" y="2784039"/>
            <a:ext cx="3266257" cy="226594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00000"/>
              <a:buFont typeface="Arial"/>
              <a:buNone/>
              <a:defRPr b="1" i="0">
                <a:solidFill>
                  <a:schemeClr val="accent1"/>
                </a:solidFill>
                <a:latin typeface="HP Simplified" pitchFamily="34" charset="0"/>
                <a:cs typeface="HP Simplified" pitchFamily="34" charset="0"/>
              </a:defRPr>
            </a:lvl1pPr>
            <a:lvl2pPr marL="0" indent="0" defTabSz="430213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00000"/>
              <a:buFont typeface="Lucida Grande"/>
              <a:buNone/>
              <a:defRPr sz="1600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2pPr>
            <a:lvl3pPr marL="169863" lvl="2" indent="-169863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/>
              <a:buChar char="•"/>
              <a:defRPr sz="1400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3pPr>
            <a:lvl4pPr marL="341313" indent="-1809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80000"/>
              <a:buFont typeface="Lucida Grande"/>
              <a:buChar char="−"/>
              <a:defRPr lang="en-US" sz="1400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4pPr>
            <a:lvl5pPr marL="469900" indent="-150813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/>
              <a:buChar char="•"/>
              <a:tabLst/>
              <a:defRPr sz="1400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5pPr>
            <a:lvl6pPr indent="0">
              <a:lnSpc>
                <a:spcPts val="2500"/>
              </a:lnSpc>
              <a:spcBef>
                <a:spcPct val="20000"/>
              </a:spcBef>
              <a:buFont typeface="Arial"/>
              <a:buNone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 marL="0" lvl="2" indent="0">
              <a:buNone/>
            </a:pPr>
            <a:r>
              <a:rPr lang="en-US" sz="1800" b="1" dirty="0" err="1">
                <a:solidFill>
                  <a:schemeClr val="accent1"/>
                </a:solidFill>
              </a:rPr>
              <a:t>Globalisierung</a:t>
            </a:r>
            <a:r>
              <a:rPr lang="en-US" sz="1800" b="1" dirty="0">
                <a:solidFill>
                  <a:schemeClr val="accent1"/>
                </a:solidFill>
              </a:rPr>
              <a:t>, </a:t>
            </a:r>
            <a:r>
              <a:rPr lang="en-US" sz="1800" b="1" dirty="0" err="1">
                <a:solidFill>
                  <a:schemeClr val="accent1"/>
                </a:solidFill>
              </a:rPr>
              <a:t>Standardisierung</a:t>
            </a:r>
            <a:r>
              <a:rPr lang="en-US" sz="1800" b="1" dirty="0">
                <a:solidFill>
                  <a:schemeClr val="accent1"/>
                </a:solidFill>
              </a:rPr>
              <a:t> &amp; </a:t>
            </a:r>
            <a:r>
              <a:rPr lang="en-US" sz="1800" b="1" dirty="0" err="1">
                <a:solidFill>
                  <a:schemeClr val="accent1"/>
                </a:solidFill>
              </a:rPr>
              <a:t>Automatisierung</a:t>
            </a:r>
            <a:r>
              <a:rPr lang="en-US" sz="1800" b="1" dirty="0">
                <a:solidFill>
                  <a:schemeClr val="accent1"/>
                </a:solidFill>
              </a:rPr>
              <a:t> </a:t>
            </a:r>
            <a:r>
              <a:rPr lang="en-US" sz="1800" b="1" dirty="0" err="1">
                <a:solidFill>
                  <a:schemeClr val="accent1"/>
                </a:solidFill>
              </a:rPr>
              <a:t>führt</a:t>
            </a:r>
            <a:r>
              <a:rPr lang="en-US" sz="1800" b="1" dirty="0">
                <a:solidFill>
                  <a:schemeClr val="accent1"/>
                </a:solidFill>
              </a:rPr>
              <a:t> </a:t>
            </a:r>
            <a:r>
              <a:rPr lang="en-US" sz="1800" b="1" dirty="0" err="1">
                <a:solidFill>
                  <a:schemeClr val="accent1"/>
                </a:solidFill>
              </a:rPr>
              <a:t>zu</a:t>
            </a:r>
            <a:r>
              <a:rPr lang="en-US" sz="1800" b="1" dirty="0">
                <a:solidFill>
                  <a:schemeClr val="accent1"/>
                </a:solidFill>
              </a:rPr>
              <a:t>:</a:t>
            </a:r>
          </a:p>
          <a:p>
            <a:pPr lvl="2"/>
            <a:r>
              <a:rPr lang="en-US" dirty="0" err="1"/>
              <a:t>Sinkende</a:t>
            </a:r>
            <a:r>
              <a:rPr lang="en-US" dirty="0"/>
              <a:t> </a:t>
            </a:r>
            <a:r>
              <a:rPr lang="en-US" dirty="0" err="1"/>
              <a:t>Margen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klassischen</a:t>
            </a:r>
            <a:r>
              <a:rPr lang="en-US" dirty="0"/>
              <a:t> ICT </a:t>
            </a:r>
            <a:r>
              <a:rPr lang="en-US" dirty="0" err="1"/>
              <a:t>Geschäft</a:t>
            </a:r>
            <a:r>
              <a:rPr lang="en-US" dirty="0"/>
              <a:t> (HW und </a:t>
            </a:r>
            <a:r>
              <a:rPr lang="en-US" dirty="0" err="1"/>
              <a:t>deren</a:t>
            </a:r>
            <a:r>
              <a:rPr lang="en-US" dirty="0"/>
              <a:t> </a:t>
            </a:r>
            <a:r>
              <a:rPr lang="en-US" dirty="0" err="1"/>
              <a:t>Unterhalt</a:t>
            </a:r>
            <a:r>
              <a:rPr lang="en-US" dirty="0"/>
              <a:t>, </a:t>
            </a:r>
            <a:r>
              <a:rPr lang="en-US" dirty="0" err="1"/>
              <a:t>klassischer</a:t>
            </a:r>
            <a:r>
              <a:rPr lang="en-US" dirty="0"/>
              <a:t> IT-</a:t>
            </a:r>
            <a:r>
              <a:rPr lang="en-US" dirty="0" err="1"/>
              <a:t>Betrieb</a:t>
            </a:r>
            <a:r>
              <a:rPr lang="en-US" dirty="0"/>
              <a:t>)</a:t>
            </a:r>
          </a:p>
          <a:p>
            <a:pPr lvl="2"/>
            <a:r>
              <a:rPr lang="en-US" dirty="0" err="1"/>
              <a:t>Standordunabhängigkeit</a:t>
            </a:r>
            <a:r>
              <a:rPr lang="en-US" dirty="0"/>
              <a:t> von </a:t>
            </a:r>
            <a:r>
              <a:rPr lang="en-US" dirty="0" err="1"/>
              <a:t>Infrastruktur</a:t>
            </a:r>
            <a:r>
              <a:rPr lang="en-US" dirty="0"/>
              <a:t>- und </a:t>
            </a:r>
            <a:r>
              <a:rPr lang="en-US" dirty="0" err="1"/>
              <a:t>Applikationsbetrieb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55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31470" y="1144838"/>
            <a:ext cx="8117206" cy="276999"/>
          </a:xfrm>
        </p:spPr>
        <p:txBody>
          <a:bodyPr/>
          <a:lstStyle/>
          <a:p>
            <a:pPr>
              <a:lnSpc>
                <a:spcPts val="2200"/>
              </a:lnSpc>
              <a:tabLst/>
            </a:pPr>
            <a:r>
              <a:rPr lang="en-US" altLang="zh-CN" sz="2000" dirty="0" err="1" smtClean="0">
                <a:latin typeface="HP Simplified Light" pitchFamily="18" charset="0"/>
                <a:cs typeface="HP Simplified Light" pitchFamily="18" charset="0"/>
              </a:rPr>
              <a:t>Aus</a:t>
            </a:r>
            <a:r>
              <a:rPr lang="en-US" altLang="zh-CN" sz="2000" dirty="0" smtClean="0">
                <a:latin typeface="HP Simplified Light" pitchFamily="18" charset="0"/>
                <a:cs typeface="HP Simplified Light" pitchFamily="18" charset="0"/>
              </a:rPr>
              <a:t> </a:t>
            </a:r>
            <a:r>
              <a:rPr lang="en-US" altLang="zh-CN" sz="2000" dirty="0" err="1" smtClean="0">
                <a:latin typeface="HP Simplified Light" pitchFamily="18" charset="0"/>
                <a:cs typeface="HP Simplified Light" pitchFamily="18" charset="0"/>
              </a:rPr>
              <a:t>dem</a:t>
            </a:r>
            <a:r>
              <a:rPr lang="en-US" altLang="zh-CN" sz="2000" dirty="0" smtClean="0">
                <a:latin typeface="HP Simplified Light" pitchFamily="18" charset="0"/>
                <a:cs typeface="HP Simplified Light" pitchFamily="18" charset="0"/>
              </a:rPr>
              <a:t> </a:t>
            </a:r>
            <a:r>
              <a:rPr lang="en-US" altLang="zh-CN" sz="2000" dirty="0" err="1" smtClean="0">
                <a:latin typeface="HP Simplified Light" pitchFamily="18" charset="0"/>
                <a:cs typeface="HP Simplified Light" pitchFamily="18" charset="0"/>
              </a:rPr>
              <a:t>Wechsel</a:t>
            </a:r>
            <a:r>
              <a:rPr lang="en-US" altLang="zh-CN" sz="2000" dirty="0" smtClean="0">
                <a:latin typeface="HP Simplified Light" pitchFamily="18" charset="0"/>
                <a:cs typeface="HP Simplified Light" pitchFamily="18" charset="0"/>
              </a:rPr>
              <a:t> </a:t>
            </a:r>
            <a:r>
              <a:rPr lang="en-US" altLang="zh-CN" sz="2000" dirty="0" err="1" smtClean="0">
                <a:latin typeface="HP Simplified Light" pitchFamily="18" charset="0"/>
                <a:cs typeface="HP Simplified Light" pitchFamily="18" charset="0"/>
              </a:rPr>
              <a:t>zum</a:t>
            </a:r>
            <a:r>
              <a:rPr lang="en-US" altLang="zh-CN" sz="2000" dirty="0" smtClean="0">
                <a:latin typeface="HP Simplified Light" pitchFamily="18" charset="0"/>
                <a:cs typeface="HP Simplified Light" pitchFamily="18" charset="0"/>
              </a:rPr>
              <a:t> “New Style of IT” </a:t>
            </a:r>
            <a:r>
              <a:rPr lang="en-US" altLang="zh-CN" sz="2000" dirty="0" err="1" smtClean="0">
                <a:latin typeface="HP Simplified Light" pitchFamily="18" charset="0"/>
                <a:cs typeface="HP Simplified Light" pitchFamily="18" charset="0"/>
              </a:rPr>
              <a:t>folgt</a:t>
            </a:r>
            <a:r>
              <a:rPr lang="en-US" altLang="zh-CN" sz="2000" dirty="0" smtClean="0">
                <a:latin typeface="HP Simplified Light" pitchFamily="18" charset="0"/>
                <a:cs typeface="HP Simplified Light" pitchFamily="18" charset="0"/>
              </a:rPr>
              <a:t> </a:t>
            </a:r>
            <a:r>
              <a:rPr lang="en-US" altLang="zh-CN" sz="2000" dirty="0" err="1" smtClean="0">
                <a:latin typeface="HP Simplified Light" pitchFamily="18" charset="0"/>
                <a:cs typeface="HP Simplified Light" pitchFamily="18" charset="0"/>
              </a:rPr>
              <a:t>ein</a:t>
            </a:r>
            <a:r>
              <a:rPr lang="en-US" altLang="zh-CN" sz="2000" dirty="0" smtClean="0">
                <a:latin typeface="HP Simplified Light" pitchFamily="18" charset="0"/>
                <a:cs typeface="HP Simplified Light" pitchFamily="18" charset="0"/>
              </a:rPr>
              <a:t> </a:t>
            </a:r>
            <a:r>
              <a:rPr lang="en-US" altLang="zh-CN" sz="2000" dirty="0" err="1" smtClean="0">
                <a:latin typeface="HP Simplified Light" pitchFamily="18" charset="0"/>
                <a:cs typeface="HP Simplified Light" pitchFamily="18" charset="0"/>
              </a:rPr>
              <a:t>Wechsel</a:t>
            </a:r>
            <a:r>
              <a:rPr lang="en-US" altLang="zh-CN" sz="2000" dirty="0" smtClean="0">
                <a:latin typeface="HP Simplified Light" pitchFamily="18" charset="0"/>
                <a:cs typeface="HP Simplified Light" pitchFamily="18" charset="0"/>
              </a:rPr>
              <a:t> in den </a:t>
            </a:r>
            <a:r>
              <a:rPr lang="en-US" altLang="zh-CN" sz="2000" dirty="0" err="1" smtClean="0">
                <a:latin typeface="HP Simplified Light" pitchFamily="18" charset="0"/>
                <a:cs typeface="HP Simplified Light" pitchFamily="18" charset="0"/>
              </a:rPr>
              <a:t>Rollen</a:t>
            </a:r>
            <a:r>
              <a:rPr lang="en-US" altLang="zh-CN" sz="2000" dirty="0" smtClean="0">
                <a:latin typeface="HP Simplified Light" pitchFamily="18" charset="0"/>
                <a:cs typeface="HP Simplified Light" pitchFamily="18" charset="0"/>
              </a:rPr>
              <a:t> und </a:t>
            </a:r>
            <a:r>
              <a:rPr lang="en-US" altLang="zh-CN" sz="2000" dirty="0" err="1" smtClean="0">
                <a:latin typeface="HP Simplified Light" pitchFamily="18" charset="0"/>
                <a:cs typeface="HP Simplified Light" pitchFamily="18" charset="0"/>
              </a:rPr>
              <a:t>Kompetenzen</a:t>
            </a:r>
            <a:r>
              <a:rPr lang="en-US" altLang="zh-CN" sz="2000" dirty="0" smtClean="0">
                <a:latin typeface="HP Simplified Light" pitchFamily="18" charset="0"/>
                <a:cs typeface="HP Simplified Light" pitchFamily="18" charset="0"/>
              </a:rPr>
              <a:t> </a:t>
            </a:r>
            <a:r>
              <a:rPr lang="en-US" altLang="zh-CN" sz="2000" dirty="0" err="1" smtClean="0">
                <a:latin typeface="HP Simplified Light" pitchFamily="18" charset="0"/>
                <a:cs typeface="HP Simplified Light" pitchFamily="18" charset="0"/>
              </a:rPr>
              <a:t>unserer</a:t>
            </a:r>
            <a:r>
              <a:rPr lang="en-US" altLang="zh-CN" sz="2000" dirty="0" smtClean="0">
                <a:latin typeface="HP Simplified Light" pitchFamily="18" charset="0"/>
                <a:cs typeface="HP Simplified Light" pitchFamily="18" charset="0"/>
              </a:rPr>
              <a:t> </a:t>
            </a:r>
            <a:r>
              <a:rPr lang="en-US" altLang="zh-CN" sz="2000" dirty="0" err="1" smtClean="0">
                <a:latin typeface="HP Simplified Light" pitchFamily="18" charset="0"/>
                <a:cs typeface="HP Simplified Light" pitchFamily="18" charset="0"/>
              </a:rPr>
              <a:t>Mitarbeiter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Signifikante</a:t>
            </a:r>
            <a:r>
              <a:rPr lang="en-US" dirty="0" smtClean="0"/>
              <a:t> </a:t>
            </a:r>
            <a:r>
              <a:rPr lang="en-US" dirty="0" err="1" smtClean="0"/>
              <a:t>Änderungen</a:t>
            </a:r>
            <a:r>
              <a:rPr lang="en-US" dirty="0" smtClean="0"/>
              <a:t> der </a:t>
            </a:r>
            <a:r>
              <a:rPr lang="en-US" dirty="0" err="1" smtClean="0"/>
              <a:t>Anforderungsprofile</a:t>
            </a:r>
            <a:r>
              <a:rPr lang="en-US" dirty="0" smtClean="0"/>
              <a:t> </a:t>
            </a:r>
            <a:r>
              <a:rPr lang="en-US" dirty="0" err="1" smtClean="0"/>
              <a:t>bei</a:t>
            </a:r>
            <a:r>
              <a:rPr lang="en-US" dirty="0" smtClean="0"/>
              <a:t> IT-</a:t>
            </a:r>
            <a:r>
              <a:rPr lang="en-US" dirty="0" err="1" smtClean="0"/>
              <a:t>Anbietern</a:t>
            </a:r>
            <a:r>
              <a:rPr lang="en-US" dirty="0" smtClean="0"/>
              <a:t> in der </a:t>
            </a:r>
            <a:r>
              <a:rPr lang="en-US" dirty="0" err="1" smtClean="0"/>
              <a:t>Schweiz</a:t>
            </a:r>
            <a:endParaRPr lang="en-US" dirty="0"/>
          </a:p>
        </p:txBody>
      </p:sp>
      <p:sp>
        <p:nvSpPr>
          <p:cNvPr id="11" name="Freeform 3"/>
          <p:cNvSpPr/>
          <p:nvPr/>
        </p:nvSpPr>
        <p:spPr>
          <a:xfrm>
            <a:off x="2776968" y="1872826"/>
            <a:ext cx="5671708" cy="1847119"/>
          </a:xfrm>
          <a:custGeom>
            <a:avLst/>
            <a:gdLst>
              <a:gd name="connsiteX0" fmla="*/ 0 w 6543675"/>
              <a:gd name="connsiteY0" fmla="*/ 1514475 h 1514475"/>
              <a:gd name="connsiteX1" fmla="*/ 6543675 w 6543675"/>
              <a:gd name="connsiteY1" fmla="*/ 1514475 h 1514475"/>
              <a:gd name="connsiteX2" fmla="*/ 6543675 w 6543675"/>
              <a:gd name="connsiteY2" fmla="*/ 0 h 1514475"/>
              <a:gd name="connsiteX3" fmla="*/ 0 w 6543675"/>
              <a:gd name="connsiteY3" fmla="*/ 0 h 1514475"/>
              <a:gd name="connsiteX4" fmla="*/ 0 w 6543675"/>
              <a:gd name="connsiteY4" fmla="*/ 1514475 h 15144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543675" h="1514475">
                <a:moveTo>
                  <a:pt x="0" y="1514475"/>
                </a:moveTo>
                <a:lnTo>
                  <a:pt x="6543675" y="1514475"/>
                </a:lnTo>
                <a:lnTo>
                  <a:pt x="6543675" y="0"/>
                </a:lnTo>
                <a:lnTo>
                  <a:pt x="0" y="0"/>
                </a:lnTo>
                <a:lnTo>
                  <a:pt x="0" y="1514475"/>
                </a:lnTo>
              </a:path>
            </a:pathLst>
          </a:custGeom>
          <a:solidFill>
            <a:srgbClr val="E5E8E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"/>
          <p:cNvSpPr txBox="1"/>
          <p:nvPr/>
        </p:nvSpPr>
        <p:spPr>
          <a:xfrm>
            <a:off x="2937727" y="1944751"/>
            <a:ext cx="5092704" cy="164878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  <a:tabLst/>
            </a:pPr>
            <a:r>
              <a:rPr lang="en-US" altLang="zh-CN" sz="1602" dirty="0" err="1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Vom</a:t>
            </a:r>
            <a:r>
              <a:rPr lang="en-US" altLang="zh-CN" sz="1602" dirty="0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 </a:t>
            </a:r>
            <a:r>
              <a:rPr lang="en-US" altLang="zh-CN" sz="1602" dirty="0" err="1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Komponentenverkäufer</a:t>
            </a:r>
            <a:r>
              <a:rPr lang="en-US" altLang="zh-CN" sz="1602" dirty="0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 </a:t>
            </a:r>
            <a:r>
              <a:rPr lang="en-US" altLang="zh-CN" sz="1602" dirty="0" err="1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zum</a:t>
            </a:r>
            <a:r>
              <a:rPr lang="en-US" altLang="zh-CN" sz="1602" dirty="0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 </a:t>
            </a:r>
            <a:r>
              <a:rPr lang="en-US" altLang="zh-CN" sz="1602" dirty="0" smtClean="0">
                <a:solidFill>
                  <a:schemeClr val="accent1"/>
                </a:solidFill>
                <a:latin typeface="HP Simplified" pitchFamily="18" charset="0"/>
                <a:cs typeface="HP Simplified" pitchFamily="18" charset="0"/>
              </a:rPr>
              <a:t>IT-</a:t>
            </a:r>
            <a:r>
              <a:rPr lang="en-US" altLang="zh-CN" sz="1602" dirty="0" err="1" smtClean="0">
                <a:solidFill>
                  <a:schemeClr val="accent1"/>
                </a:solidFill>
                <a:latin typeface="HP Simplified" pitchFamily="18" charset="0"/>
                <a:cs typeface="HP Simplified" pitchFamily="18" charset="0"/>
              </a:rPr>
              <a:t>Lösungsberater</a:t>
            </a:r>
            <a:r>
              <a:rPr lang="en-US" altLang="zh-CN" sz="1602" dirty="0" smtClean="0">
                <a:solidFill>
                  <a:schemeClr val="accent1"/>
                </a:solidFill>
                <a:latin typeface="HP Simplified" pitchFamily="18" charset="0"/>
                <a:cs typeface="HP Simplified" pitchFamily="18" charset="0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  <a:tabLst/>
            </a:pPr>
            <a:r>
              <a:rPr lang="en-US" altLang="zh-CN" sz="1602" dirty="0" err="1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Vom</a:t>
            </a:r>
            <a:r>
              <a:rPr lang="en-US" altLang="zh-CN" sz="1602" dirty="0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 </a:t>
            </a:r>
            <a:r>
              <a:rPr lang="en-US" altLang="zh-CN" sz="1602" dirty="0" err="1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Technologievirtuosen</a:t>
            </a:r>
            <a:r>
              <a:rPr lang="en-US" altLang="zh-CN" sz="1602" dirty="0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 </a:t>
            </a:r>
            <a:r>
              <a:rPr lang="en-US" altLang="zh-CN" sz="1602" dirty="0" err="1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zum</a:t>
            </a:r>
            <a:r>
              <a:rPr lang="en-US" altLang="zh-CN" sz="1602" dirty="0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 </a:t>
            </a:r>
            <a:r>
              <a:rPr lang="en-US" altLang="zh-CN" sz="1602" dirty="0" err="1" smtClean="0">
                <a:solidFill>
                  <a:schemeClr val="accent1"/>
                </a:solidFill>
                <a:latin typeface="HP Simplified" pitchFamily="18" charset="0"/>
                <a:cs typeface="HP Simplified" pitchFamily="18" charset="0"/>
              </a:rPr>
              <a:t>Technologiedirigenten</a:t>
            </a:r>
            <a:endParaRPr lang="en-US" altLang="zh-CN" sz="1602" dirty="0" smtClean="0">
              <a:solidFill>
                <a:schemeClr val="accent1"/>
              </a:solidFill>
              <a:latin typeface="HP Simplified" pitchFamily="18" charset="0"/>
              <a:cs typeface="HP Simplified" pitchFamily="18" charset="0"/>
            </a:endParaRPr>
          </a:p>
          <a:p>
            <a:pPr marL="342900" indent="-342900">
              <a:buFont typeface="+mj-lt"/>
              <a:buAutoNum type="arabicPeriod"/>
              <a:tabLst/>
            </a:pPr>
            <a:r>
              <a:rPr lang="en-US" altLang="zh-CN" sz="1602" dirty="0" err="1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Vom</a:t>
            </a:r>
            <a:r>
              <a:rPr lang="en-US" altLang="zh-CN" sz="1602" dirty="0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 </a:t>
            </a:r>
            <a:r>
              <a:rPr lang="en-US" altLang="zh-CN" sz="1602" dirty="0" err="1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Vertrags-Servicetechniker</a:t>
            </a:r>
            <a:r>
              <a:rPr lang="en-US" altLang="zh-CN" sz="1602" dirty="0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 </a:t>
            </a:r>
            <a:r>
              <a:rPr lang="en-US" altLang="zh-CN" sz="1602" dirty="0" err="1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zum</a:t>
            </a:r>
            <a:r>
              <a:rPr lang="en-US" altLang="zh-CN" sz="1602" dirty="0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 </a:t>
            </a:r>
            <a:r>
              <a:rPr lang="en-US" altLang="zh-CN" sz="1602" dirty="0" smtClean="0">
                <a:solidFill>
                  <a:schemeClr val="accent1"/>
                </a:solidFill>
                <a:latin typeface="HP Simplified" pitchFamily="18" charset="0"/>
                <a:cs typeface="HP Simplified" pitchFamily="18" charset="0"/>
              </a:rPr>
              <a:t>international </a:t>
            </a:r>
            <a:r>
              <a:rPr lang="en-US" altLang="zh-CN" sz="1602" dirty="0" err="1" smtClean="0">
                <a:solidFill>
                  <a:schemeClr val="accent1"/>
                </a:solidFill>
                <a:latin typeface="HP Simplified" pitchFamily="18" charset="0"/>
                <a:cs typeface="HP Simplified" pitchFamily="18" charset="0"/>
              </a:rPr>
              <a:t>vernetzten</a:t>
            </a:r>
            <a:r>
              <a:rPr lang="en-US" altLang="zh-CN" sz="1602" dirty="0" smtClean="0">
                <a:solidFill>
                  <a:schemeClr val="accent1"/>
                </a:solidFill>
                <a:latin typeface="HP Simplified" pitchFamily="18" charset="0"/>
                <a:cs typeface="HP Simplified" pitchFamily="18" charset="0"/>
              </a:rPr>
              <a:t> </a:t>
            </a:r>
            <a:r>
              <a:rPr lang="en-US" altLang="zh-CN" sz="1602" dirty="0" err="1" smtClean="0">
                <a:solidFill>
                  <a:schemeClr val="accent1"/>
                </a:solidFill>
                <a:latin typeface="HP Simplified" pitchFamily="18" charset="0"/>
                <a:cs typeface="HP Simplified" pitchFamily="18" charset="0"/>
              </a:rPr>
              <a:t>projektorientierten</a:t>
            </a:r>
            <a:r>
              <a:rPr lang="en-US" altLang="zh-CN" sz="1602" dirty="0" smtClean="0">
                <a:solidFill>
                  <a:schemeClr val="accent1"/>
                </a:solidFill>
                <a:latin typeface="HP Simplified" pitchFamily="18" charset="0"/>
                <a:cs typeface="HP Simplified" pitchFamily="18" charset="0"/>
              </a:rPr>
              <a:t> </a:t>
            </a:r>
            <a:r>
              <a:rPr lang="en-US" altLang="zh-CN" sz="1602" dirty="0" err="1" smtClean="0">
                <a:solidFill>
                  <a:schemeClr val="accent1"/>
                </a:solidFill>
                <a:latin typeface="HP Simplified" pitchFamily="18" charset="0"/>
                <a:cs typeface="HP Simplified" pitchFamily="18" charset="0"/>
              </a:rPr>
              <a:t>Diestleistungspartner</a:t>
            </a:r>
            <a:endParaRPr lang="en-US" altLang="zh-CN" sz="1602" dirty="0" smtClean="0">
              <a:solidFill>
                <a:schemeClr val="accent1"/>
              </a:solidFill>
              <a:latin typeface="HP Simplified" pitchFamily="18" charset="0"/>
              <a:cs typeface="HP Simplified" pitchFamily="18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  <a:tabLst/>
            </a:pPr>
            <a:r>
              <a:rPr lang="en-US" altLang="zh-CN" sz="1602" dirty="0" err="1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Vom</a:t>
            </a:r>
            <a:r>
              <a:rPr lang="en-US" altLang="zh-CN" sz="1602" dirty="0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 HW/SW-</a:t>
            </a:r>
            <a:r>
              <a:rPr lang="en-US" altLang="zh-CN" sz="1602" dirty="0" err="1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Spezialisten</a:t>
            </a:r>
            <a:r>
              <a:rPr lang="en-US" altLang="zh-CN" sz="1602" dirty="0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 </a:t>
            </a:r>
            <a:r>
              <a:rPr lang="en-US" altLang="zh-CN" sz="1602" dirty="0" err="1" smtClean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zum</a:t>
            </a:r>
            <a:r>
              <a:rPr lang="en-US" altLang="zh-CN" sz="1602" dirty="0" smtClean="0">
                <a:solidFill>
                  <a:schemeClr val="accent1"/>
                </a:solidFill>
                <a:latin typeface="HP Simplified" pitchFamily="18" charset="0"/>
                <a:cs typeface="HP Simplified" pitchFamily="18" charset="0"/>
              </a:rPr>
              <a:t> ICT-</a:t>
            </a:r>
            <a:r>
              <a:rPr lang="en-US" altLang="zh-CN" sz="1602" dirty="0" err="1" smtClean="0">
                <a:solidFill>
                  <a:schemeClr val="accent1"/>
                </a:solidFill>
                <a:latin typeface="HP Simplified" pitchFamily="18" charset="0"/>
                <a:cs typeface="HP Simplified" pitchFamily="18" charset="0"/>
              </a:rPr>
              <a:t>Lösungsarchitekten</a:t>
            </a:r>
            <a:endParaRPr lang="en-US" altLang="zh-CN" sz="1602" dirty="0" smtClean="0">
              <a:solidFill>
                <a:schemeClr val="accent1"/>
              </a:solidFill>
              <a:latin typeface="HP Simplified" pitchFamily="18" charset="0"/>
              <a:cs typeface="HP Simplified" pitchFamily="18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25692" t="54109" r="61245" b="10891"/>
          <a:stretch/>
        </p:blipFill>
        <p:spPr>
          <a:xfrm>
            <a:off x="546205" y="1874764"/>
            <a:ext cx="1699708" cy="2560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04387" y="3886196"/>
            <a:ext cx="5592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30213">
              <a:spcAft>
                <a:spcPts val="400"/>
              </a:spcAft>
              <a:buSzPct val="100000"/>
              <a:buFont typeface="Wingdings" panose="05000000000000000000" pitchFamily="2" charset="2"/>
              <a:buChar char="Ø"/>
            </a:pPr>
            <a:r>
              <a:rPr lang="de-CH" sz="1600" dirty="0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  <a:sym typeface="Wingdings" panose="05000000000000000000" pitchFamily="2" charset="2"/>
              </a:rPr>
              <a:t>Stellen bei ICT Anbietern in der Schweiz werden zunehmend </a:t>
            </a:r>
            <a:r>
              <a:rPr lang="de-CH" sz="1600" b="1" dirty="0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  <a:sym typeface="Wingdings" panose="05000000000000000000" pitchFamily="2" charset="2"/>
              </a:rPr>
              <a:t>akademischer</a:t>
            </a:r>
            <a:r>
              <a:rPr lang="de-CH" sz="1600" dirty="0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  <a:sym typeface="Wingdings" panose="05000000000000000000" pitchFamily="2" charset="2"/>
              </a:rPr>
              <a:t>, </a:t>
            </a:r>
            <a:r>
              <a:rPr lang="de-CH" sz="1600" b="1" dirty="0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  <a:sym typeface="Wingdings" panose="05000000000000000000" pitchFamily="2" charset="2"/>
              </a:rPr>
              <a:t>kundennaher</a:t>
            </a:r>
            <a:r>
              <a:rPr lang="de-CH" sz="1600" dirty="0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  <a:sym typeface="Wingdings" panose="05000000000000000000" pitchFamily="2" charset="2"/>
              </a:rPr>
              <a:t>, </a:t>
            </a:r>
            <a:r>
              <a:rPr lang="de-CH" sz="1600" b="1" dirty="0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  <a:sym typeface="Wingdings" panose="05000000000000000000" pitchFamily="2" charset="2"/>
              </a:rPr>
              <a:t>internationaler</a:t>
            </a:r>
            <a:r>
              <a:rPr lang="de-CH" sz="1600" dirty="0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  <a:sym typeface="Wingdings" panose="05000000000000000000" pitchFamily="2" charset="2"/>
              </a:rPr>
              <a:t> und </a:t>
            </a:r>
            <a:r>
              <a:rPr lang="de-CH" sz="1600" b="1" dirty="0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  <a:sym typeface="Wingdings" panose="05000000000000000000" pitchFamily="2" charset="2"/>
              </a:rPr>
              <a:t>lösungsorientierter</a:t>
            </a:r>
            <a:r>
              <a:rPr lang="de-CH" sz="1600" dirty="0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  <a:sym typeface="Wingdings" panose="05000000000000000000" pitchFamily="2" charset="2"/>
              </a:rPr>
              <a:t>.</a:t>
            </a:r>
            <a:endParaRPr lang="en-US" sz="1600" dirty="0" smtClean="0">
              <a:solidFill>
                <a:srgbClr val="000000"/>
              </a:solidFill>
              <a:latin typeface="HP Simplified" pitchFamily="34" charset="0"/>
              <a:cs typeface="HP Simplifi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1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Konsequenzen der Personalpolitik von IT-Anbietern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329183" y="939335"/>
            <a:ext cx="4437073" cy="1990901"/>
          </a:xfrm>
        </p:spPr>
        <p:txBody>
          <a:bodyPr/>
          <a:lstStyle/>
          <a:p>
            <a:r>
              <a:rPr lang="de-CH" sz="1600" dirty="0" smtClean="0"/>
              <a:t>Personalumbau: </a:t>
            </a:r>
          </a:p>
          <a:p>
            <a:pPr marL="548640" lvl="1" indent="-285750">
              <a:buFont typeface="Arial" panose="020B0604020202020204" pitchFamily="34" charset="0"/>
              <a:buChar char="•"/>
            </a:pPr>
            <a:r>
              <a:rPr lang="de-CH" sz="1400" b="0" dirty="0" smtClean="0">
                <a:solidFill>
                  <a:schemeClr val="tx1"/>
                </a:solidFill>
              </a:rPr>
              <a:t>Signifikante Investitionen in die Mitarbeiterweiterbildung</a:t>
            </a:r>
          </a:p>
          <a:p>
            <a:pPr marL="548640" lvl="1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</a:rPr>
              <a:t>Fokus bei Rekrutierung auf jungen </a:t>
            </a:r>
            <a:r>
              <a:rPr lang="de-CH" sz="1400" dirty="0" smtClean="0">
                <a:solidFill>
                  <a:schemeClr val="tx1"/>
                </a:solidFill>
              </a:rPr>
              <a:t>Akademikern (BWL &amp; IT)</a:t>
            </a:r>
            <a:endParaRPr lang="de-CH" sz="1400" dirty="0">
              <a:solidFill>
                <a:schemeClr val="tx1"/>
              </a:solidFill>
            </a:endParaRPr>
          </a:p>
          <a:p>
            <a:pPr marL="548640" lvl="1" indent="-285750">
              <a:buFont typeface="Arial" panose="020B0604020202020204" pitchFamily="34" charset="0"/>
              <a:buChar char="•"/>
            </a:pPr>
            <a:r>
              <a:rPr lang="de-CH" sz="1400" dirty="0" smtClean="0">
                <a:solidFill>
                  <a:schemeClr val="tx1"/>
                </a:solidFill>
              </a:rPr>
              <a:t>Investition in beruflichen Ausbildungsprogramme (Lehre, Praktikum, Studentenprogramme)</a:t>
            </a:r>
          </a:p>
          <a:p>
            <a:pPr marL="548640" lvl="1" indent="-285750">
              <a:buFont typeface="Arial" panose="020B0604020202020204" pitchFamily="34" charset="0"/>
              <a:buChar char="•"/>
            </a:pPr>
            <a:r>
              <a:rPr lang="de-CH" sz="1400" dirty="0" smtClean="0">
                <a:solidFill>
                  <a:schemeClr val="tx1"/>
                </a:solidFill>
              </a:rPr>
              <a:t>Aufbau von kundennahen Stellen</a:t>
            </a:r>
          </a:p>
          <a:p>
            <a:pPr marL="548640" lvl="1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7" r="16127"/>
          <a:stretch>
            <a:fillRect/>
          </a:stretch>
        </p:blipFill>
        <p:spPr>
          <a:xfrm>
            <a:off x="4766257" y="1186048"/>
            <a:ext cx="3562322" cy="2959926"/>
          </a:xfrm>
        </p:spPr>
      </p:pic>
      <p:sp>
        <p:nvSpPr>
          <p:cNvPr id="2" name="TextBox 1"/>
          <p:cNvSpPr txBox="1"/>
          <p:nvPr/>
        </p:nvSpPr>
        <p:spPr>
          <a:xfrm>
            <a:off x="329183" y="3030273"/>
            <a:ext cx="4294772" cy="116955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sz="1600" b="1" i="0">
                <a:solidFill>
                  <a:schemeClr val="accent1"/>
                </a:solidFill>
                <a:latin typeface="HP Simplified" pitchFamily="34" charset="0"/>
                <a:cs typeface="HP Simplified" pitchFamily="34" charset="0"/>
              </a:defRPr>
            </a:lvl1pPr>
            <a:lvl2pPr marL="548640" lvl="1" indent="-285750" defTabSz="430213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sz="1400" b="0" i="0">
                <a:latin typeface="HP Simplified" pitchFamily="34" charset="0"/>
                <a:cs typeface="HP Simplified" pitchFamily="34" charset="0"/>
              </a:defRPr>
            </a:lvl2pPr>
            <a:lvl3pPr marL="169863" indent="-169863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/>
              <a:buChar char="•"/>
              <a:defRPr sz="1400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3pPr>
            <a:lvl4pPr marL="341313" indent="-1809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80000"/>
              <a:buFont typeface="Lucida Grande"/>
              <a:buChar char="−"/>
              <a:defRPr lang="en-US" sz="1400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4pPr>
            <a:lvl5pPr marL="469900" indent="-150813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/>
              <a:buChar char="•"/>
              <a:tabLst/>
              <a:defRPr sz="1400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5pPr>
            <a:lvl6pPr indent="0">
              <a:lnSpc>
                <a:spcPts val="2500"/>
              </a:lnSpc>
              <a:spcBef>
                <a:spcPct val="20000"/>
              </a:spcBef>
              <a:buFont typeface="Arial"/>
              <a:buNone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 marL="0" indent="0">
              <a:buNone/>
            </a:pPr>
            <a:r>
              <a:rPr lang="de-CH" dirty="0"/>
              <a:t>Personalabbau: </a:t>
            </a:r>
          </a:p>
          <a:p>
            <a:pPr lvl="1"/>
            <a:r>
              <a:rPr lang="de-CH" dirty="0"/>
              <a:t>Weiterführung der Verlagerung von IT-Positionen in`s Ausland, für welche keine lokale Notwendigkeit besteht</a:t>
            </a:r>
          </a:p>
          <a:p>
            <a:pPr lvl="1"/>
            <a:r>
              <a:rPr lang="de-CH" dirty="0"/>
              <a:t>Abbau von Stellen, welche aufgrund von Automatisierung und neuen Technologien obsolet werden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HP’s </a:t>
            </a:r>
            <a:r>
              <a:rPr lang="en-US" dirty="0" err="1" smtClean="0"/>
              <a:t>Lern</a:t>
            </a:r>
            <a:r>
              <a:rPr lang="en-US" dirty="0" smtClean="0"/>
              <a:t>- und </a:t>
            </a:r>
            <a:r>
              <a:rPr lang="en-US" dirty="0" err="1" smtClean="0"/>
              <a:t>Entwicklungsmodell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331470" y="1257342"/>
            <a:ext cx="7725870" cy="485534"/>
          </a:xfrm>
        </p:spPr>
        <p:txBody>
          <a:bodyPr/>
          <a:lstStyle/>
          <a:p>
            <a:r>
              <a:rPr lang="en-US" sz="2000" i="1" dirty="0" smtClean="0"/>
              <a:t>”In HP </a:t>
            </a:r>
            <a:r>
              <a:rPr lang="en-US" sz="2000" i="1" dirty="0" err="1" smtClean="0"/>
              <a:t>lerne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ich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vor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allem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durch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Erfahrung</a:t>
            </a:r>
            <a:r>
              <a:rPr lang="en-US" sz="2000" i="1" dirty="0" smtClean="0"/>
              <a:t> und </a:t>
            </a:r>
            <a:r>
              <a:rPr lang="en-US" sz="2000" i="1" dirty="0" err="1" smtClean="0"/>
              <a:t>durch</a:t>
            </a:r>
            <a:r>
              <a:rPr lang="en-US" sz="2000" i="1" dirty="0" smtClean="0"/>
              <a:t> die </a:t>
            </a:r>
            <a:r>
              <a:rPr lang="en-US" sz="2000" i="1" dirty="0" err="1" smtClean="0"/>
              <a:t>Erfahrung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anderer</a:t>
            </a:r>
            <a:r>
              <a:rPr lang="en-US" sz="2000" i="1" dirty="0" smtClean="0"/>
              <a:t>”</a:t>
            </a:r>
            <a:endParaRPr lang="en-US" sz="2000" i="1" dirty="0"/>
          </a:p>
        </p:txBody>
      </p:sp>
      <p:sp>
        <p:nvSpPr>
          <p:cNvPr id="4" name="Rectangle 3"/>
          <p:cNvSpPr/>
          <p:nvPr/>
        </p:nvSpPr>
        <p:spPr bwMode="gray">
          <a:xfrm>
            <a:off x="812925" y="2097591"/>
            <a:ext cx="4393843" cy="96591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Experience</a:t>
            </a:r>
            <a:endParaRPr lang="en-US" sz="2000" b="1" dirty="0"/>
          </a:p>
        </p:txBody>
      </p:sp>
      <p:sp>
        <p:nvSpPr>
          <p:cNvPr id="6" name="Rectangle 5"/>
          <p:cNvSpPr/>
          <p:nvPr/>
        </p:nvSpPr>
        <p:spPr bwMode="gray">
          <a:xfrm>
            <a:off x="812926" y="4053033"/>
            <a:ext cx="870401" cy="69331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Education/training</a:t>
            </a:r>
            <a:endParaRPr lang="en-US" sz="1200" b="1" dirty="0"/>
          </a:p>
        </p:txBody>
      </p:sp>
      <p:sp>
        <p:nvSpPr>
          <p:cNvPr id="7" name="Rectangle 6"/>
          <p:cNvSpPr/>
          <p:nvPr/>
        </p:nvSpPr>
        <p:spPr bwMode="gray">
          <a:xfrm>
            <a:off x="812927" y="3239518"/>
            <a:ext cx="1587374" cy="69331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Relationships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653645" y="2097591"/>
            <a:ext cx="2793443" cy="2410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30213"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</a:pPr>
            <a:r>
              <a:rPr lang="de-CH" sz="1600" dirty="0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rPr>
              <a:t>Reduzierung der Halbwertszeit technischen Wissens</a:t>
            </a:r>
          </a:p>
          <a:p>
            <a:pPr marL="285750" indent="-285750" defTabSz="430213"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</a:pPr>
            <a:r>
              <a:rPr lang="de-CH" sz="1600" dirty="0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rPr>
              <a:t>Relevante Kompetenzen im Klassenzimmer nicht vermittelbar</a:t>
            </a:r>
          </a:p>
          <a:p>
            <a:pPr marL="285750" indent="-285750" defTabSz="430213"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</a:pPr>
            <a:r>
              <a:rPr lang="de-CH" sz="1600" dirty="0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rPr>
              <a:t>Sinkender ROI von klassischen Lernmethoden im heutigen Umfeld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90073" y="2411271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defTabSz="430213">
              <a:spcAft>
                <a:spcPts val="400"/>
              </a:spcAft>
              <a:buSzPct val="100000"/>
            </a:pPr>
            <a:r>
              <a:rPr lang="de-CH" b="1" dirty="0" smtClean="0">
                <a:solidFill>
                  <a:schemeClr val="bg1"/>
                </a:solidFill>
                <a:latin typeface="HP Simplified" pitchFamily="34" charset="0"/>
                <a:cs typeface="HP Simplified" pitchFamily="34" charset="0"/>
              </a:rPr>
              <a:t>70%</a:t>
            </a:r>
            <a:endParaRPr lang="en-US" b="1" dirty="0" smtClean="0">
              <a:solidFill>
                <a:schemeClr val="bg1"/>
              </a:solidFill>
              <a:latin typeface="HP Simplified" pitchFamily="34" charset="0"/>
              <a:cs typeface="HP Simplifie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90072" y="3418221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defTabSz="430213">
              <a:spcAft>
                <a:spcPts val="400"/>
              </a:spcAft>
              <a:buSzPct val="100000"/>
            </a:pPr>
            <a:r>
              <a:rPr lang="de-CH" b="1" dirty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rPr>
              <a:t>2</a:t>
            </a:r>
            <a:r>
              <a:rPr lang="de-CH" b="1" dirty="0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rPr>
              <a:t>0%</a:t>
            </a:r>
            <a:endParaRPr lang="en-US" b="1" dirty="0" smtClean="0">
              <a:solidFill>
                <a:srgbClr val="000000"/>
              </a:solidFill>
              <a:latin typeface="HP Simplified" pitchFamily="34" charset="0"/>
              <a:cs typeface="HP Simplified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90073" y="4215023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defTabSz="430213">
              <a:spcAft>
                <a:spcPts val="400"/>
              </a:spcAft>
              <a:buSzPct val="100000"/>
            </a:pPr>
            <a:r>
              <a:rPr lang="de-CH" b="1" dirty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rPr>
              <a:t>1</a:t>
            </a:r>
            <a:r>
              <a:rPr lang="de-CH" b="1" dirty="0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rPr>
              <a:t>0%</a:t>
            </a:r>
            <a:endParaRPr lang="en-US" b="1" dirty="0" smtClean="0">
              <a:solidFill>
                <a:srgbClr val="000000"/>
              </a:solidFill>
              <a:latin typeface="HP Simplified" pitchFamily="34" charset="0"/>
              <a:cs typeface="HP Simplifi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73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3" grpId="0"/>
      <p:bldP spid="5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31470" y="255846"/>
            <a:ext cx="8117206" cy="430887"/>
          </a:xfrm>
        </p:spPr>
        <p:txBody>
          <a:bodyPr/>
          <a:lstStyle/>
          <a:p>
            <a:r>
              <a:rPr lang="de-CH" dirty="0" smtClean="0"/>
              <a:t>Praktische Beispiele bei HP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075" y="1041041"/>
            <a:ext cx="2726629" cy="15349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77857" y="671709"/>
            <a:ext cx="328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 smtClean="0">
                <a:solidFill>
                  <a:schemeClr val="accent1"/>
                </a:solidFill>
              </a:rPr>
              <a:t>Coaching &amp; Mentoring (reverse)</a:t>
            </a:r>
            <a:endParaRPr lang="de-CH" b="1" dirty="0">
              <a:solidFill>
                <a:schemeClr val="accent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98" y="3143428"/>
            <a:ext cx="2797593" cy="15741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7598" y="2793690"/>
            <a:ext cx="2737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 smtClean="0">
                <a:solidFill>
                  <a:schemeClr val="accent1"/>
                </a:solidFill>
              </a:rPr>
              <a:t>Rollenspiel Sales Training</a:t>
            </a:r>
            <a:endParaRPr lang="de-CH" b="1" dirty="0">
              <a:solidFill>
                <a:schemeClr val="accent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l="19326" t="30138" r="19987" b="22069"/>
          <a:stretch/>
        </p:blipFill>
        <p:spPr>
          <a:xfrm>
            <a:off x="4390073" y="3108710"/>
            <a:ext cx="4454123" cy="197219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29066" y="2730565"/>
            <a:ext cx="380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 smtClean="0">
                <a:solidFill>
                  <a:schemeClr val="accent1"/>
                </a:solidFill>
              </a:rPr>
              <a:t>Sozialplattformen als Lernwerkstatt</a:t>
            </a:r>
            <a:endParaRPr lang="de-CH" b="1" dirty="0">
              <a:solidFill>
                <a:schemeClr val="accent1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6" cstate="print"/>
          <a:srcRect l="4328" t="40075" r="4802" b="13183"/>
          <a:stretch/>
        </p:blipFill>
        <p:spPr bwMode="auto">
          <a:xfrm>
            <a:off x="617598" y="1098910"/>
            <a:ext cx="5082855" cy="14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451963" y="732314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 smtClean="0">
                <a:solidFill>
                  <a:schemeClr val="accent1"/>
                </a:solidFill>
              </a:rPr>
              <a:t>Online Lernangebot</a:t>
            </a:r>
            <a:endParaRPr lang="de-CH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08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0" y="0"/>
            <a:ext cx="9144000" cy="5143500"/>
          </a:xfrm>
          <a:custGeom>
            <a:avLst/>
            <a:gdLst>
              <a:gd name="connsiteX0" fmla="*/ 0 w 15544800"/>
              <a:gd name="connsiteY0" fmla="*/ 10058400 h 10058400"/>
              <a:gd name="connsiteX1" fmla="*/ 15544800 w 15544800"/>
              <a:gd name="connsiteY1" fmla="*/ 10058400 h 10058400"/>
              <a:gd name="connsiteX2" fmla="*/ 15544800 w 15544800"/>
              <a:gd name="connsiteY2" fmla="*/ 0 h 10058400"/>
              <a:gd name="connsiteX3" fmla="*/ 0 w 15544800"/>
              <a:gd name="connsiteY3" fmla="*/ 0 h 10058400"/>
              <a:gd name="connsiteX4" fmla="*/ 0 w 15544800"/>
              <a:gd name="connsiteY4" fmla="*/ 10058400 h 10058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544800" h="10058400">
                <a:moveTo>
                  <a:pt x="0" y="10058400"/>
                </a:moveTo>
                <a:lnTo>
                  <a:pt x="15544800" y="10058400"/>
                </a:lnTo>
                <a:lnTo>
                  <a:pt x="15544800" y="0"/>
                </a:lnTo>
                <a:lnTo>
                  <a:pt x="0" y="0"/>
                </a:lnTo>
                <a:lnTo>
                  <a:pt x="0" y="100584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024" tIns="25512" rIns="51024" bIns="25512"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944444" y="2121369"/>
            <a:ext cx="5299934" cy="939468"/>
          </a:xfrm>
          <a:custGeom>
            <a:avLst/>
            <a:gdLst>
              <a:gd name="connsiteX0" fmla="*/ 0 w 9009887"/>
              <a:gd name="connsiteY0" fmla="*/ 1837182 h 1837182"/>
              <a:gd name="connsiteX1" fmla="*/ 9009887 w 9009887"/>
              <a:gd name="connsiteY1" fmla="*/ 1837182 h 1837182"/>
              <a:gd name="connsiteX2" fmla="*/ 9009887 w 9009887"/>
              <a:gd name="connsiteY2" fmla="*/ 0 h 1837182"/>
              <a:gd name="connsiteX3" fmla="*/ 0 w 9009887"/>
              <a:gd name="connsiteY3" fmla="*/ 0 h 1837182"/>
              <a:gd name="connsiteX4" fmla="*/ 0 w 9009887"/>
              <a:gd name="connsiteY4" fmla="*/ 1837182 h 1837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9887" h="1837182">
                <a:moveTo>
                  <a:pt x="0" y="1837182"/>
                </a:moveTo>
                <a:lnTo>
                  <a:pt x="9009887" y="1837182"/>
                </a:lnTo>
                <a:lnTo>
                  <a:pt x="9009887" y="0"/>
                </a:lnTo>
                <a:lnTo>
                  <a:pt x="0" y="0"/>
                </a:lnTo>
                <a:lnTo>
                  <a:pt x="0" y="1837182"/>
                </a:lnTo>
              </a:path>
            </a:pathLst>
          </a:custGeom>
          <a:solidFill>
            <a:srgbClr val="0096D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024" tIns="25512" rIns="51024" bIns="25512"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527176" y="4838267"/>
            <a:ext cx="83356" cy="102705"/>
          </a:xfrm>
          <a:prstGeom prst="rect">
            <a:avLst/>
          </a:prstGeom>
          <a:noFill/>
        </p:spPr>
        <p:txBody>
          <a:bodyPr wrap="none" lIns="0" tIns="0" rIns="0" bIns="25512" rtlCol="0">
            <a:spAutoFit/>
          </a:bodyPr>
          <a:lstStyle/>
          <a:p>
            <a:pPr>
              <a:lnSpc>
                <a:spcPts val="614"/>
              </a:lnSpc>
            </a:pPr>
            <a:r>
              <a:rPr lang="en-US" altLang="zh-CN" sz="600" dirty="0">
                <a:solidFill>
                  <a:srgbClr val="000000"/>
                </a:solidFill>
                <a:latin typeface="HP Simplified" pitchFamily="18" charset="0"/>
                <a:cs typeface="HP Simplified" pitchFamily="18" charset="0"/>
              </a:rPr>
              <a:t>32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3085353" y="2422381"/>
            <a:ext cx="2907271" cy="423306"/>
          </a:xfrm>
          <a:prstGeom prst="rect">
            <a:avLst/>
          </a:prstGeom>
          <a:noFill/>
        </p:spPr>
        <p:txBody>
          <a:bodyPr wrap="none" lIns="0" tIns="0" rIns="0" bIns="25512" rtlCol="0">
            <a:spAutoFit/>
          </a:bodyPr>
          <a:lstStyle/>
          <a:p>
            <a:pPr>
              <a:lnSpc>
                <a:spcPts val="3125"/>
              </a:lnSpc>
            </a:pPr>
            <a:r>
              <a:rPr lang="en-US" altLang="zh-CN" sz="2800" b="1" dirty="0" smtClean="0">
                <a:solidFill>
                  <a:srgbClr val="FFFFFF"/>
                </a:solidFill>
                <a:latin typeface="HP Simplified" pitchFamily="18" charset="0"/>
                <a:cs typeface="HP Simplified" pitchFamily="18" charset="0"/>
              </a:rPr>
              <a:t>We make it matter</a:t>
            </a:r>
            <a:r>
              <a:rPr lang="en-US" altLang="zh-CN" sz="2800" b="1" dirty="0">
                <a:solidFill>
                  <a:srgbClr val="FFFFFF"/>
                </a:solidFill>
                <a:latin typeface="HP Simplified" pitchFamily="18" charset="0"/>
                <a:cs typeface="HP Simplified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485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Bc4mnDdLki2Hut1Lqrrj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ZxxbP.WP0qzVJDLQn85A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VdggHj1cEqhkrOsiIixD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WgRbePrO0Gpg1qVJc7r2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4ZWKmJ8SE.Rfk4tp7fB5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RK1qGxykOMxR4RVThaH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y9OvZs8g0K73L1DS1F3O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DdgiEW1NUiYzLiA97f45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hR.xfb4KkuniO3RoeN9p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dm3b1H_6U2G4flX4NYVT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KP7SBeIWEWaG.EdRGqIA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kcwqJgUxUGcgWuOLLene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2GArwfJkUC2XohJvP0iC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5z9I4jDgEW4apNkWNBTN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Y532A44C0myan9byMNSN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yeVCSvWBUO2DnLYxEPIT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z6r6tP870WkaZsQVekBx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nujjt5rUimzOKRBRfBg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N5ey.qweEewiTPZ79ltm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hDv4EWaiEqaxkQXXUq82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9CFfuGXrkiWTbSCCDrqi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kx0TmnMMkaQ2zJPF3JWw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2NCzdJGDkyFPTcJ68GTd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opbj.1yCkiHcvINwVVeQ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_YRnugosECrP9sUwzjEc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_b9PyDV7kmpnW9A1Qy7k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CpT61srcUOtme7RA_xSS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bPz0_L.aEK4tlLWsHQde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m4Kc4qBQkWigjXcQ_4G7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CPYAclO0.rOteJ.7a1x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FLZBZkrKEOZGNyw2KjbY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aM6xqq15kGxqVRsdGWNZ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64QXt8A_Uav_PvkvylyX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mt1j8vbh0CYPnCQci_Fk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jMO.9mo2k.wGdIgGmNR_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LokGqm9GkK1kszYIcRv8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Q7k43xFZk.K1NWyMdke.g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Yte_8TPdUiqFwalv1J8k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nZpVZLKB0.Y9YprjITbj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MHqKluqrkCdMOigVVpUJ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s1npaoYM0KJnVNvXQTN.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yV3GFWHtUSn2kkuh1_GA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BUrTS6ok.LARV0lAFSY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LA.EgL990a7Px11_MB4V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v0WNEX2.EyP0NkLpMhHx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3TEEUDfOEi8gSr50hioX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LYkRyQYHkWXT86w4WWSH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c50CMsCpUuAqZqOhZxIqg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lg.uYLK5E6m.SvK3O5kGg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xCOdPl.eUSsyeDvJ8qMZg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91gGvldUUugPGa1lcpvD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fn3u49yPE6j7yIW0_jR0Q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27ROZkKLU2q798K0y3WL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1zIWGTplUa.x12i.ZxPr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qKEFgLQAUyK9SpVVKhcFg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9Fh6j_sE.a5oY9BYIcfg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9UGkpRz0KfS8PS6TPF7g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5ACudi5Cki0Xhf581U1C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LUtpkXvpE2ivOUGhno32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kVQ0BXiV02sfu.TRAZg3Q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dfwi73d9kKyD9nFSncTh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Fc8w01Mh0GHSwmvMVOXkg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DSkmHqc.EqBLCk.cWs6HA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5.x_j26OkuVJdZQ1RN0T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OtpgU6b6kCEEUlIUGVt4Q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BwWKtjbgEe6i_r9qdyhbA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yg21m4UfkO9CwFU6v3W9Q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woCLn0VR06LNvtyoi7Fm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WQs.IkwJk2UeDb2nCliP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8om_svH0E2O0oX8Y9K2bg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5yhQz0Hy0qXQ44_JI9zMg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DriFujJq0qcn0DUzSNCwg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zJ2MKHZBU2ujtHNGDEbu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gWxqX.Hpk2zqWmjmXlUSg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93kyhDxM0SkskZaaiyalQ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iFm63r1U06HWFo6kxIKZw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ebZ65UQcEGRAQp89PBUNA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VO.pqVL1kqwlEOEoGXUJQ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10D8jXrLE.6tOK3hly_2g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Njy9hVKB0ScS7JSbjNoSA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N5l97WV0WYC_A7j9Y1hQ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e4038.oUk.0eAg76wTuKQ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6la2qXOXEuN_rdPv6wC7A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BkYsWk8rEueSf3ibdezEQ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M6UiUX6o0SBN.YgK7cRog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XbFxhy96EqWTJdA84Lu_Q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s76Z8YPUUuUu7JPFqp45A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YnRBOQy_km9WH_S_hGe8g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9YH5GHOcEGnICCVrTiBMw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.pQC1cWekalgp8YVWFNiw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J3nSHISXEq6EEhk2nB3og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xefrQr43E6R5P_nRN7xVw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fzIb94VxE6VBW0BTgzQzQ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UyjU3u2nEaxW8jF8WMXQA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njGgtHwS0i4yDOziIq1Vg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vMgSaRa20.vw9LNXml4VQ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YUaB27cukKjBMK3NPa0cA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Lb4AT.DVE2MZ7uoTueFeQ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gPPKV6ZokqL2iYwunckkg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PoPSVRpJEiShLAZ1Fp_uw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E7ZNcsjkkqtS5GmeA3gjA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zgzu6CVAUqxj3_XJ96teg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YXGrYozEk2y9OQ_C3_fVQ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rIcfflKtU.91m6GFDAUpg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0mDSd3_j0.M92cVEujt1A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OhQei9zuEunbhmE3vVuzw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YICZUOVr06uxRxynB5toA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tDQGlYba0CKE0uCBgmC4w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G6HKfFaIU.4vcpA76fY8g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v_FWR8AZEWzaoDqSciyXQ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39vZLJhs0usxqV3ftuptw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gLFl6yxd0CUIWXNxzp7Pg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arqOQzHzU2eyJWqXX71DQ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IEMjJSqnEqLxD53ParQ1A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4y6qG9Ih0.qTHbKtrHfJA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dLFkXppeUWg_GkunU6eHA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jVDpz02_kqpVqCDA2FDwQ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YWH7ABXEUiVYpzEBj5ZFA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dxOpunNjE.D5ReZcmXxug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5GzuXQxRkWQorLYHMCDaA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RbGxOGCzk2idR.ZeFY4P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9MdVExEXkuazbRY.IGRUQ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pzWr_21y0KcVlk64h4prw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Y8qEAtxBke0OyzUsXH8Xw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CHmneGhu0K4vcNdJ74FwA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vyQMnFF6EaI1yY7NpeubQ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pry2k3uX06bIxh_lcTH5w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6BW3wCqWEKMVjA_xFwqXw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QB75tkIs02ffpYyolA8DA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d7MVASCGUG9GbFrwJqa4A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755yHeWGECAaJYKGlk_4A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_ISnSC5VEyO5xkRFgssGw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rlE2CPMXEqd1pbTcHIICw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UmHv6dY_0mYXh9EaVj3xA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vh5vn70Bk6XIsFy3RKX8g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6nQi2da8kCMkCZmRvA.oQ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LI3DtUP6UmiJOvdJIdNwg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5RSyCfoz0G7biY6vOy7Tw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oLarDLtukiwknE5Lq.T2w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Q2K_cbmAEG6rzyUyCIQnQ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Xs0UOI2_keA_ozC2gZdyQ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uRPsbx2Dk.LwEj63y2jKQ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VEqGroEqE2i_vWWpjrbAw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oSIBMszIECQCYKcMeQopA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CKCMNSBAUq5Ct99oChGTQ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1pCLggkd0iEuNP_NcNc2Q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xJMBb_Yr0Kdk9zvkW8eFw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sUPvDpwL0G5QBbrBIVMHQ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F0oiXt2k06l.ppGIiWvtw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8V1UQ3FhkONjdNLAKfjpg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Z2DPjvN1UOgCRfzS3rs2Q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CYgWjcgHkKMoZD0B9BEAg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2yi2BFcUkKuTCTWzDnnOg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Szwpqv6ukifT93.XElPGA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Q.H31mu5EGe2EHBifRsJg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mWO2UM6E6jd_8VdWTUQQ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GY33chjhU.ZMxeJL.7n_w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1.ay_53KEa6WcC.YMGHKQ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vTBT1cTpUOLuEfYhQkL4g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5ls9TKQDk2SvnQbbmxQI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PQZqQZhGEyXiBwVrGg8Hg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y9rdPA_8k.8OUT7MdXxMw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KaTIXRQt0KRIlN8RNfLGQ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69C.h3coUCxopnazBIcHQ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_0nwBwRNkyHOkNDi_ocjQ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749TSNcEudx3SqNR27DA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KOtVTUtqUa2bHDI4tLakw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mvbB0Hwo0GFOysmzUGdMg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P55L4fu5EC842vvFKW5BA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FtVoeo.Jkuc0BNVBe2hag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Mdt2V1T_USZBtNEjukLsQ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PQAYmHiUUu3_RyOVTZBPg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yMOcFbbk2QYAhn9mCBdg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UFz4qz0Owqqfb8E6vvg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UHWuZo9N0esARLS9CY_Ug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sXq0gaj8kWaYK8.nI1KDQ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7.MQD3s1Uu7TfEned1.AA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B3WLDlBbkiB_8TYnpXI4g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B9zv97exEuybOq7FvRSaQ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kCVB0XUMkWj_7Mc9Hoy.g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FCxlPQtQ0y5lOG3aF5xeg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w9F1grzyk.UoWjD9.PF7A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qfy6DtHVkSM3flTmDS1xw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uFAj5y2Eu7VPVma1A_gg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Js8I1yKKE2OzCd93.twSg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SYVhYZ9gE2Vfy5vGDnkIg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n967rGKLEOJoyFmM57VoA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vDHBxSY20iD6ck7BjrH5Q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HV2i_4zrUGKefnyLlLpeQ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IWHnwLs5U6y6cjdKl05sg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cpgB2iHUUCVLpvwPX8Duw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mSEAA7BEeMlruFMh0_iw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YFwFtxAKEKCIplEKyc4mA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PUj14oKYkOksp9BkIXm5Q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C96u2dvyE6XOwNK4moCXA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QWbrari8UOJ_z5eSHuThg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EmNMsmUk6KxZa9s.iuvg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eyiW5axo0SgbCRJD9091Q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AzFZzfg50OLW_xsPp5yQw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7x9Kx2lDU6MxW0mxPlWqw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Xg7blhI0ON6d2h0CnCFg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F5PdryS0G1BHpUBEidSg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UMVPbLu602.DQ2d4OCUqA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qwguAETIE.VyaW3hDHo2Q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GBs7tr4akyKLeXbzDLjkw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0XtXEK_wUCNzmMrp3hyUw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qm8OxtQZkWZ4ij_r1.qTQ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5jQJcNX20m8Q_0yDoD5ow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msB_0mmI0GBNMx8Clk_OA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V2X79LOUGWLBD_HLDEZQ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F1d8_r84UOXRjrGv5noqQ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UZW4o1cyEe5ZpPZ4heXGQ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QTwo9McgU2dtR2P_V1svw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N3NoHkx3kqWs1so1dOSpw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HNlAu2Z4keQBo2qvOiCDA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_QMkUVpU0.7B_6dKGU13Q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0Iamz5Bdk2tg7cSJuj0yg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2reiK22t0Gwkv7wf03QbQ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Rre6YhTnEW9loOtxbEftw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y9rdPA_8k.8OUT7MdXxMw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pa0gS6Ug0.k4QmS2G6dLQ"/>
</p:tagLst>
</file>

<file path=ppt/theme/theme1.xml><?xml version="1.0" encoding="utf-8"?>
<a:theme xmlns:a="http://schemas.openxmlformats.org/drawingml/2006/main" name="HP_PPT_Standard_16x9">
  <a:themeElements>
    <a:clrScheme name="Custom 17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6D6"/>
      </a:accent1>
      <a:accent2>
        <a:srgbClr val="F05332"/>
      </a:accent2>
      <a:accent3>
        <a:srgbClr val="822980"/>
      </a:accent3>
      <a:accent4>
        <a:srgbClr val="87898B"/>
      </a:accent4>
      <a:accent5>
        <a:srgbClr val="B9B8BB"/>
      </a:accent5>
      <a:accent6>
        <a:srgbClr val="E5E8E8"/>
      </a:accent6>
      <a:hlink>
        <a:srgbClr val="0096D6"/>
      </a:hlink>
      <a:folHlink>
        <a:srgbClr val="0096D6"/>
      </a:folHlink>
    </a:clrScheme>
    <a:fontScheme name="HP Simplified">
      <a:majorFont>
        <a:latin typeface="HP Simplified"/>
        <a:ea typeface=""/>
        <a:cs typeface=""/>
      </a:majorFont>
      <a:minorFont>
        <a:latin typeface="HP Simplifi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defTabSz="430213">
          <a:spcAft>
            <a:spcPts val="400"/>
          </a:spcAft>
          <a:buSzPct val="100000"/>
          <a:defRPr sz="1600" dirty="0" smtClean="0">
            <a:solidFill>
              <a:srgbClr val="000000"/>
            </a:solidFill>
            <a:latin typeface="HP Simplified" pitchFamily="34" charset="0"/>
            <a:cs typeface="HP Simplified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HP_PPT_Standard_16x9">
  <a:themeElements>
    <a:clrScheme name="Custom 17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6D6"/>
      </a:accent1>
      <a:accent2>
        <a:srgbClr val="F05332"/>
      </a:accent2>
      <a:accent3>
        <a:srgbClr val="822980"/>
      </a:accent3>
      <a:accent4>
        <a:srgbClr val="87898B"/>
      </a:accent4>
      <a:accent5>
        <a:srgbClr val="B9B8BB"/>
      </a:accent5>
      <a:accent6>
        <a:srgbClr val="E5E8E8"/>
      </a:accent6>
      <a:hlink>
        <a:srgbClr val="0096D6"/>
      </a:hlink>
      <a:folHlink>
        <a:srgbClr val="0096D6"/>
      </a:folHlink>
    </a:clrScheme>
    <a:fontScheme name="HP Simplified">
      <a:majorFont>
        <a:latin typeface="HP Simplified"/>
        <a:ea typeface=""/>
        <a:cs typeface=""/>
      </a:majorFont>
      <a:minorFont>
        <a:latin typeface="HP Simplifi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defTabSz="430213">
          <a:spcAft>
            <a:spcPts val="400"/>
          </a:spcAft>
          <a:buSzPct val="100000"/>
          <a:defRPr sz="1600" dirty="0" smtClean="0">
            <a:solidFill>
              <a:srgbClr val="000000"/>
            </a:solidFill>
            <a:latin typeface="HP Simplified" pitchFamily="34" charset="0"/>
            <a:cs typeface="HP Simplified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HP Theme colors">
      <a:dk1>
        <a:sysClr val="windowText" lastClr="000000"/>
      </a:dk1>
      <a:lt1>
        <a:sysClr val="window" lastClr="FFFFFF"/>
      </a:lt1>
      <a:dk2>
        <a:srgbClr val="000000"/>
      </a:dk2>
      <a:lt2>
        <a:srgbClr val="EEECE1"/>
      </a:lt2>
      <a:accent1>
        <a:srgbClr val="0096D6"/>
      </a:accent1>
      <a:accent2>
        <a:srgbClr val="F05332"/>
      </a:accent2>
      <a:accent3>
        <a:srgbClr val="B7CA34"/>
      </a:accent3>
      <a:accent4>
        <a:srgbClr val="87898B"/>
      </a:accent4>
      <a:accent5>
        <a:srgbClr val="B9B8BB"/>
      </a:accent5>
      <a:accent6>
        <a:srgbClr val="E5E8E8"/>
      </a:accent6>
      <a:hlink>
        <a:srgbClr val="0096D6"/>
      </a:hlink>
      <a:folHlink>
        <a:srgbClr val="0096D6"/>
      </a:folHlink>
    </a:clrScheme>
    <a:fontScheme name="HP Simplified">
      <a:majorFont>
        <a:latin typeface="HP Simplified"/>
        <a:ea typeface=""/>
        <a:cs typeface=""/>
      </a:majorFont>
      <a:minorFont>
        <a:latin typeface="HP Simplifi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68626FE709B74C92550EB250838B69" ma:contentTypeVersion="0" ma:contentTypeDescription="Create a new document." ma:contentTypeScope="" ma:versionID="7289067953f95c51fcb1f1466c5b424a">
  <xsd:schema xmlns:xsd="http://www.w3.org/2001/XMLSchema" xmlns:p="http://schemas.microsoft.com/office/2006/metadata/properties" targetNamespace="http://schemas.microsoft.com/office/2006/metadata/properties" ma:root="true" ma:fieldsID="f4d196f5c675f743c82a55ad494504ec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DCE07A8-98D6-49DD-A65B-0EDE44EB39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E9D34C35-4536-48AC-8D2D-A5B38CB7CB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DEC938-7621-4619-8B03-4116CD79FB8B}">
  <ds:schemaRefs>
    <ds:schemaRef ds:uri="http://purl.org/dc/elements/1.1/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HP_PPT_Standard_16x9</Template>
  <TotalTime>0</TotalTime>
  <Words>614</Words>
  <Application>Microsoft Office PowerPoint</Application>
  <PresentationFormat>Bildschirmpräsentation (16:9)</PresentationFormat>
  <Paragraphs>274</Paragraphs>
  <Slides>7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7</vt:i4>
      </vt:variant>
    </vt:vector>
  </HeadingPairs>
  <TitlesOfParts>
    <vt:vector size="16" baseType="lpstr">
      <vt:lpstr>ＭＳ Ｐゴシック</vt:lpstr>
      <vt:lpstr>Arial</vt:lpstr>
      <vt:lpstr>Calibri</vt:lpstr>
      <vt:lpstr>HP Simplified</vt:lpstr>
      <vt:lpstr>HP Simplified Light</vt:lpstr>
      <vt:lpstr>Lucida Grande</vt:lpstr>
      <vt:lpstr>Wingdings</vt:lpstr>
      <vt:lpstr>HP_PPT_Standard_16x9</vt:lpstr>
      <vt:lpstr>1_HP_PPT_Standard_16x9</vt:lpstr>
      <vt:lpstr> </vt:lpstr>
      <vt:lpstr>Tektonischer Wandel der IT </vt:lpstr>
      <vt:lpstr>Signifikante Änderungen der Anforderungsprofile bei IT-Anbietern in der Schweiz</vt:lpstr>
      <vt:lpstr>Konsequenzen der Personalpolitik von IT-Anbietern</vt:lpstr>
      <vt:lpstr>HP’s Lern- und Entwicklungsmodell</vt:lpstr>
      <vt:lpstr>Praktische Beispiele bei HP</vt:lpstr>
      <vt:lpstr>PowerPoint-Präsentation</vt:lpstr>
    </vt:vector>
  </TitlesOfParts>
  <Company>HP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(46 pt. HP Simplified bold)</dc:title>
  <dc:creator>Amanda Jane Hume (Arellano)</dc:creator>
  <cp:lastModifiedBy>Rebekka</cp:lastModifiedBy>
  <cp:revision>328</cp:revision>
  <cp:lastPrinted>2014-11-01T16:28:45Z</cp:lastPrinted>
  <dcterms:created xsi:type="dcterms:W3CDTF">2012-04-25T14:04:15Z</dcterms:created>
  <dcterms:modified xsi:type="dcterms:W3CDTF">2015-05-19T21:58:40Z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0x0101007068626FE709B74C92550EB250838B69</vt:lpwstr>
  </property>
</Properties>
</file>