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320" r:id="rId3"/>
    <p:sldId id="321" r:id="rId4"/>
    <p:sldId id="340" r:id="rId5"/>
    <p:sldId id="323" r:id="rId6"/>
    <p:sldId id="344" r:id="rId7"/>
    <p:sldId id="322" r:id="rId8"/>
    <p:sldId id="331" r:id="rId9"/>
    <p:sldId id="342" r:id="rId10"/>
    <p:sldId id="324" r:id="rId11"/>
    <p:sldId id="329" r:id="rId12"/>
  </p:sldIdLst>
  <p:sldSz cx="9144000" cy="6858000" type="screen4x3"/>
  <p:notesSz cx="6888163" cy="100203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68" autoAdjust="0"/>
    <p:restoredTop sz="83516" autoAdjust="0"/>
  </p:normalViewPr>
  <p:slideViewPr>
    <p:cSldViewPr>
      <p:cViewPr varScale="1">
        <p:scale>
          <a:sx n="66" d="100"/>
          <a:sy n="66" d="100"/>
        </p:scale>
        <p:origin x="1806" y="7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fld id="{BC6F3B07-5822-422D-9A1F-89A1203A42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1559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buFontTx/>
              <a:buNone/>
              <a:defRPr sz="1300" smtClean="0"/>
            </a:lvl1pPr>
          </a:lstStyle>
          <a:p>
            <a:pPr>
              <a:defRPr/>
            </a:pPr>
            <a:fld id="{4234078C-12DA-4B76-8FB0-EF2243FE90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3616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B943FD-EEE8-41E0-8C88-6C14388B587E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sz="130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smtClean="0"/>
          </a:p>
        </p:txBody>
      </p:sp>
    </p:spTree>
    <p:extLst>
      <p:ext uri="{BB962C8B-B14F-4D97-AF65-F5344CB8AC3E}">
        <p14:creationId xmlns:p14="http://schemas.microsoft.com/office/powerpoint/2010/main" val="4135616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C3DAAE-4D9A-481E-A8FF-EC3FC3D65A77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sz="13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 dirty="0" smtClean="0"/>
              <a:t>Wechsel </a:t>
            </a:r>
          </a:p>
          <a:p>
            <a:pPr eaLnBrk="1" hangingPunct="1"/>
            <a:r>
              <a:rPr lang="de-CH" dirty="0" smtClean="0"/>
              <a:t>Wirtschaft: Restrukturierung ganzer Branchen</a:t>
            </a:r>
          </a:p>
          <a:p>
            <a:pPr eaLnBrk="1" hangingPunct="1"/>
            <a:endParaRPr lang="de-CH" dirty="0" smtClean="0"/>
          </a:p>
          <a:p>
            <a:pPr eaLnBrk="1" hangingPunct="1"/>
            <a:r>
              <a:rPr lang="de-CH" dirty="0" smtClean="0"/>
              <a:t>Arbeitswelt: Neue Arbeitsformen</a:t>
            </a:r>
          </a:p>
          <a:p>
            <a:pPr eaLnBrk="1" hangingPunct="1"/>
            <a:endParaRPr lang="de-CH" dirty="0" smtClean="0"/>
          </a:p>
          <a:p>
            <a:pPr eaLnBrk="1" hangingPunct="1"/>
            <a:r>
              <a:rPr lang="de-CH" dirty="0" smtClean="0"/>
              <a:t>Individuum:</a:t>
            </a:r>
            <a:r>
              <a:rPr lang="de-CH" baseline="0" dirty="0" smtClean="0"/>
              <a:t> Neue Lebensmodelle, neue Rollenverständnisse</a:t>
            </a:r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3167572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1623B6-444F-4088-ABBB-BA2568EF4DB8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sz="13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b="1" dirty="0" smtClean="0"/>
          </a:p>
        </p:txBody>
      </p:sp>
    </p:spTree>
    <p:extLst>
      <p:ext uri="{BB962C8B-B14F-4D97-AF65-F5344CB8AC3E}">
        <p14:creationId xmlns:p14="http://schemas.microsoft.com/office/powerpoint/2010/main" val="1107337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9D8134-D1D2-4EAC-9F0B-02906D5F02EF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sz="13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smtClean="0"/>
          </a:p>
        </p:txBody>
      </p:sp>
    </p:spTree>
    <p:extLst>
      <p:ext uri="{BB962C8B-B14F-4D97-AF65-F5344CB8AC3E}">
        <p14:creationId xmlns:p14="http://schemas.microsoft.com/office/powerpoint/2010/main" val="2394834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BB45E-3C3C-4196-A732-12F8FF786559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dirty="0" smtClean="0"/>
          </a:p>
          <a:p>
            <a:pPr eaLnBrk="1" hangingPunct="1"/>
            <a:r>
              <a:rPr lang="de-CH" dirty="0" smtClean="0"/>
              <a:t>Nationales Innovationsprojekt : </a:t>
            </a:r>
          </a:p>
          <a:p>
            <a:pPr eaLnBrk="1" hangingPunct="1"/>
            <a:endParaRPr lang="de-CH" dirty="0" smtClean="0"/>
          </a:p>
          <a:p>
            <a:pPr eaLnBrk="1" hangingPunct="1"/>
            <a:r>
              <a:rPr lang="de-CH" dirty="0" smtClean="0"/>
              <a:t>Heute:</a:t>
            </a:r>
          </a:p>
          <a:p>
            <a:pPr eaLnBrk="1" hangingPunct="1"/>
            <a:r>
              <a:rPr lang="de-CH" dirty="0" smtClean="0"/>
              <a:t>ist der Verein Modell F Träger des Labels Modell F</a:t>
            </a:r>
          </a:p>
          <a:p>
            <a:pPr eaLnBrk="1" hangingPunct="1"/>
            <a:r>
              <a:rPr lang="de-CH" dirty="0" smtClean="0"/>
              <a:t>Sein </a:t>
            </a:r>
            <a:r>
              <a:rPr lang="de-CH" dirty="0" smtClean="0"/>
              <a:t>Ziel: die Verankerung von Modell F in der ganzen Schweiz </a:t>
            </a:r>
          </a:p>
          <a:p>
            <a:pPr eaLnBrk="1" hangingPunct="1"/>
            <a:r>
              <a:rPr lang="de-CH" dirty="0" smtClean="0"/>
              <a:t>Pflege und Weiterentwicklung des Labels</a:t>
            </a:r>
          </a:p>
          <a:p>
            <a:pPr eaLnBrk="1" hangingPunct="1"/>
            <a:endParaRPr lang="de-CH" dirty="0" smtClean="0"/>
          </a:p>
          <a:p>
            <a:pPr eaLnBrk="1" hangingPunct="1"/>
            <a:endParaRPr lang="de-CH" dirty="0" smtClean="0"/>
          </a:p>
          <a:p>
            <a:pPr eaLnBrk="1" hangingPunct="1"/>
            <a:r>
              <a:rPr lang="de-CH" dirty="0" smtClean="0"/>
              <a:t> </a:t>
            </a:r>
          </a:p>
          <a:p>
            <a:pPr eaLnBrk="1" hangingPunct="1"/>
            <a:r>
              <a:rPr lang="de-CH" b="1" dirty="0" smtClean="0"/>
              <a:t>Label Modell F: </a:t>
            </a:r>
          </a:p>
          <a:p>
            <a:pPr eaLnBrk="1" hangingPunct="1"/>
            <a:r>
              <a:rPr lang="de-CH" b="1" dirty="0" smtClean="0"/>
              <a:t>neben </a:t>
            </a:r>
            <a:r>
              <a:rPr lang="de-CH" b="1" dirty="0" err="1" smtClean="0"/>
              <a:t>Eduqua</a:t>
            </a:r>
            <a:r>
              <a:rPr lang="de-CH" b="1" dirty="0" smtClean="0"/>
              <a:t> das 2. Schweizer Bildungslabel in der Schweiz</a:t>
            </a:r>
          </a:p>
        </p:txBody>
      </p:sp>
    </p:spTree>
    <p:extLst>
      <p:ext uri="{BB962C8B-B14F-4D97-AF65-F5344CB8AC3E}">
        <p14:creationId xmlns:p14="http://schemas.microsoft.com/office/powerpoint/2010/main" val="1300862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98D9CF-A783-48A9-9F16-6B888AF2FFF3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sz="13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dirty="0" smtClean="0"/>
          </a:p>
          <a:p>
            <a:pPr eaLnBrk="1" hangingPunct="1"/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2267796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5E3A1B-22C8-4727-83A6-B30A4FB6E805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 dirty="0" smtClean="0"/>
              <a:t>70</a:t>
            </a:r>
            <a:r>
              <a:rPr lang="de-CH" baseline="0" dirty="0" smtClean="0"/>
              <a:t> % der Bevölkerung machen eine Lehre, ev. mit BM</a:t>
            </a:r>
          </a:p>
          <a:p>
            <a:pPr eaLnBrk="1" hangingPunct="1"/>
            <a:r>
              <a:rPr lang="de-CH" baseline="0" dirty="0" smtClean="0"/>
              <a:t>Gesellschaftliche Relevanz!</a:t>
            </a:r>
          </a:p>
          <a:p>
            <a:pPr eaLnBrk="1" hangingPunct="1"/>
            <a:r>
              <a:rPr lang="de-CH" baseline="0" dirty="0" err="1" smtClean="0"/>
              <a:t>Ca</a:t>
            </a:r>
            <a:r>
              <a:rPr lang="de-CH" baseline="0" dirty="0" smtClean="0"/>
              <a:t> 30% sind im Bereich Gymnasium, Tertiär A </a:t>
            </a:r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1098580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6DC244-A57F-4C7B-8AA6-47DFD2B126E8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sz="13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1837436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ts val="450"/>
              </a:spcBef>
            </a:pPr>
            <a:endParaRPr lang="en-US" altLang="de-DE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985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98D9CF-A783-48A9-9F16-6B888AF2FFF3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sz="13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dirty="0" smtClean="0"/>
          </a:p>
          <a:p>
            <a:pPr eaLnBrk="1" hangingPunct="1"/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3075923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732F90-8345-42EE-99CF-37D00B462C02}" type="slidenum">
              <a:rPr lang="de-DE" sz="13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sz="13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smtClean="0"/>
          </a:p>
        </p:txBody>
      </p:sp>
    </p:spTree>
    <p:extLst>
      <p:ext uri="{BB962C8B-B14F-4D97-AF65-F5344CB8AC3E}">
        <p14:creationId xmlns:p14="http://schemas.microsoft.com/office/powerpoint/2010/main" val="61263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AA068-AAB8-4345-B56F-A512BAD99D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51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14290-9AA3-4D73-BFFB-B59E87CDE9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30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1C6B2-94AE-4399-AC4F-8541A05C3BE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998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62C33-F041-475D-BDE7-7C22DB662DE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279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CD1D7-3EBB-49DE-B4BF-326B552804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133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FCEED-A087-4065-9F5F-CA6A48D48BA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68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22210-757E-42A5-864B-2853EF38A9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899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EBCD8-2F16-450F-BDA5-0E7D86DB31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75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5DADE-9AEC-43DA-AF82-A65C13FAD9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47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3A4F1-7D50-4D48-9DAA-365073E5B7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27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392FC-A656-49DD-A121-1FCA234F3DA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67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FontTx/>
              <a:buNone/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400" smtClean="0"/>
            </a:lvl1pPr>
          </a:lstStyle>
          <a:p>
            <a:pPr>
              <a:defRPr/>
            </a:pPr>
            <a:fld id="{D78C7865-B452-42D8-AB94-7830E4929F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-9293" y="5301208"/>
            <a:ext cx="9144000" cy="1673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11" tIns="40106" rIns="80211" bIns="40106">
            <a:spAutoFit/>
          </a:bodyPr>
          <a:lstStyle>
            <a:lvl1pPr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138"/>
              </a:spcAft>
              <a:buFontTx/>
              <a:buNone/>
            </a:pPr>
            <a:r>
              <a:rPr lang="de-DE" sz="2400" b="1" smtClean="0">
                <a:solidFill>
                  <a:srgbClr val="444444"/>
                </a:solidFill>
                <a:latin typeface="Arial Narrow" panose="020B0606020202030204" pitchFamily="34" charset="0"/>
              </a:rPr>
              <a:t>Mehr </a:t>
            </a:r>
            <a:r>
              <a:rPr lang="de-DE" sz="2400" b="1" dirty="0" smtClean="0">
                <a:solidFill>
                  <a:srgbClr val="444444"/>
                </a:solidFill>
                <a:latin typeface="Arial Narrow" panose="020B0606020202030204" pitchFamily="34" charset="0"/>
              </a:rPr>
              <a:t>Fachkräfte für die Schweiz</a:t>
            </a:r>
          </a:p>
          <a:p>
            <a:pPr algn="ctr">
              <a:spcBef>
                <a:spcPct val="0"/>
              </a:spcBef>
              <a:spcAft>
                <a:spcPts val="1138"/>
              </a:spcAft>
              <a:buFontTx/>
              <a:buNone/>
            </a:pPr>
            <a:r>
              <a:rPr lang="de-DE" sz="2400" b="1" dirty="0" smtClean="0">
                <a:solidFill>
                  <a:srgbClr val="444444"/>
                </a:solidFill>
                <a:latin typeface="Arial Narrow" panose="020B0606020202030204" pitchFamily="34" charset="0"/>
              </a:rPr>
              <a:t>Bern, 20. Mai 2015</a:t>
            </a:r>
          </a:p>
          <a:p>
            <a:pPr algn="ctr">
              <a:spcBef>
                <a:spcPct val="0"/>
              </a:spcBef>
              <a:spcAft>
                <a:spcPts val="1138"/>
              </a:spcAft>
              <a:buFontTx/>
              <a:buNone/>
            </a:pPr>
            <a:endParaRPr lang="de-DE" sz="1400" b="1" dirty="0" smtClean="0">
              <a:solidFill>
                <a:srgbClr val="444444"/>
              </a:solidFill>
              <a:latin typeface="Arial Narrow" panose="020B0606020202030204" pitchFamily="34" charset="0"/>
            </a:endParaRPr>
          </a:p>
          <a:p>
            <a:pPr algn="ctr">
              <a:spcBef>
                <a:spcPct val="0"/>
              </a:spcBef>
              <a:spcAft>
                <a:spcPts val="1138"/>
              </a:spcAft>
              <a:buFontTx/>
              <a:buNone/>
            </a:pPr>
            <a:endParaRPr lang="de-DE" sz="1400" b="1" dirty="0">
              <a:solidFill>
                <a:srgbClr val="444444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593850"/>
            <a:ext cx="4103688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8001000" cy="538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CH" sz="2800" b="1">
              <a:solidFill>
                <a:schemeClr val="bg2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 dirty="0" smtClean="0">
                <a:solidFill>
                  <a:schemeClr val="bg2"/>
                </a:solidFill>
              </a:rPr>
              <a:t>Fachkräfte: Es wird eng im Land – ab 2017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sz="2800" b="1" dirty="0" smtClean="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sz="2800" b="1" dirty="0" smtClean="0">
              <a:solidFill>
                <a:schemeClr val="bg2"/>
              </a:solidFill>
            </a:endParaRP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45691" y="2276872"/>
            <a:ext cx="7705725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de-DE" sz="2800" dirty="0" smtClean="0"/>
              <a:t>Umsetzung MEI bis Februar 2017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de-DE" sz="2800" dirty="0" smtClean="0"/>
              <a:t>Fachkräfte Initiative: Lauter nichts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de-DE" sz="2800" dirty="0" smtClean="0"/>
              <a:t>Frankenschock: Auswirkungen verspätet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de-DE" sz="2800" dirty="0" smtClean="0"/>
              <a:t>Demographie: 300 000 Pensionierungen </a:t>
            </a:r>
            <a:r>
              <a:rPr lang="de-DE" sz="2800" dirty="0" err="1" smtClean="0"/>
              <a:t>p.A</a:t>
            </a:r>
            <a:endParaRPr lang="de-DE" sz="2800" dirty="0" smtClean="0"/>
          </a:p>
          <a:p>
            <a:pPr marL="0" indent="0" eaLnBrk="1" hangingPunct="1">
              <a:defRPr/>
            </a:pPr>
            <a:r>
              <a:rPr lang="de-DE" sz="2800" b="1" dirty="0" smtClean="0">
                <a:solidFill>
                  <a:srgbClr val="FF0000"/>
                </a:solidFill>
              </a:rPr>
              <a:t>Bildung</a:t>
            </a:r>
          </a:p>
          <a:p>
            <a:pPr marL="0" indent="0" eaLnBrk="1" hangingPunct="1">
              <a:defRPr/>
            </a:pPr>
            <a:r>
              <a:rPr lang="de-DE" sz="2800" dirty="0"/>
              <a:t>Gleichstellung HBB mit Tertiär 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de-DE" sz="2800" dirty="0" smtClean="0"/>
              <a:t>Nachfrageorientierte Finanzierung von WB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de-DE" sz="2800" dirty="0" smtClean="0"/>
              <a:t>Finanzierung von eidg. Prüfungen (FA, Dipl.)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endParaRPr lang="de-DE" sz="2800" dirty="0"/>
          </a:p>
          <a:p>
            <a:pPr marL="0" indent="0" eaLnBrk="1" hangingPunct="1">
              <a:spcBef>
                <a:spcPts val="600"/>
              </a:spcBef>
              <a:buFont typeface="Times" panose="02020603050405020304" pitchFamily="18" charset="0"/>
              <a:buNone/>
              <a:defRPr/>
            </a:pPr>
            <a:endParaRPr lang="de-DE" sz="2400" b="1" dirty="0" smtClean="0">
              <a:solidFill>
                <a:srgbClr val="FF3300"/>
              </a:solidFill>
            </a:endParaRPr>
          </a:p>
          <a:p>
            <a:pPr marL="0" indent="0" eaLnBrk="1" hangingPunct="1">
              <a:spcBef>
                <a:spcPct val="40000"/>
              </a:spcBef>
              <a:buFont typeface="Times" panose="02020603050405020304" pitchFamily="18" charset="0"/>
              <a:buNone/>
              <a:defRPr/>
            </a:pPr>
            <a:endParaRPr lang="de-DE" b="1" dirty="0" smtClean="0">
              <a:solidFill>
                <a:srgbClr val="FF3300"/>
              </a:solidFill>
            </a:endParaRPr>
          </a:p>
          <a:p>
            <a:pPr marL="0" indent="0" eaLnBrk="1" hangingPunct="1">
              <a:spcBef>
                <a:spcPts val="600"/>
              </a:spcBef>
              <a:buFont typeface="Times" panose="02020603050405020304" pitchFamily="18" charset="0"/>
              <a:buNone/>
              <a:defRPr/>
            </a:pPr>
            <a:endParaRPr lang="de-DE" sz="2400" b="1" dirty="0" smtClean="0">
              <a:solidFill>
                <a:srgbClr val="FF3300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7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7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7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7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 dirty="0" smtClean="0"/>
              <a:t>WO und WER sind die freien Potentiale?</a:t>
            </a:r>
            <a:endParaRPr lang="de-DE" sz="2800" b="1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260475" y="2270125"/>
            <a:ext cx="7578725" cy="552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sz="2800" dirty="0" smtClean="0">
                <a:solidFill>
                  <a:srgbClr val="FF0000"/>
                </a:solidFill>
              </a:rPr>
              <a:t>Arbeitsmarkt 2015 - 2020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de-CH" sz="2800" dirty="0" smtClean="0"/>
              <a:t> 1,5 Mio. Fachkräfte verfügen nicht mehr über die im Arbeitsmarkt nachgefragten Kompetenzen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de-CH" sz="2800" dirty="0" smtClean="0"/>
              <a:t> 750 000 Frauen arbeiten NICHT auf dem Niveau, zu dem sie in der Lage währen…</a:t>
            </a:r>
          </a:p>
          <a:p>
            <a:pPr eaLnBrk="1" hangingPunct="1"/>
            <a:r>
              <a:rPr lang="de-CH" sz="2800" dirty="0" smtClean="0">
                <a:solidFill>
                  <a:srgbClr val="FF0000"/>
                </a:solidFill>
              </a:rPr>
              <a:t>Bildung Sek II &amp; Tertiär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de-CH" sz="2800" dirty="0" smtClean="0"/>
              <a:t>Bis 2020 ca. 10 000 weniger 16- jährige Kids p.A.</a:t>
            </a:r>
            <a:endParaRPr lang="de-CH" sz="2800" dirty="0"/>
          </a:p>
          <a:p>
            <a:pPr eaLnBrk="1" hangingPunct="1">
              <a:buFontTx/>
              <a:buNone/>
            </a:pPr>
            <a:endParaRPr lang="de-CH" dirty="0"/>
          </a:p>
          <a:p>
            <a:pPr eaLnBrk="1" hangingPunct="1">
              <a:buFontTx/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820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CH" sz="2800" b="1">
              <a:solidFill>
                <a:schemeClr val="bg2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187450" y="1196975"/>
            <a:ext cx="748823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 dirty="0" smtClean="0">
                <a:solidFill>
                  <a:schemeClr val="bg2"/>
                </a:solidFill>
              </a:rPr>
              <a:t>Label Modell F: </a:t>
            </a:r>
            <a:r>
              <a:rPr lang="de-DE" sz="2800" b="1" dirty="0">
                <a:solidFill>
                  <a:schemeClr val="bg2"/>
                </a:solidFill>
              </a:rPr>
              <a:t>Flexibel lernen – Qualität sicher stellen: </a:t>
            </a:r>
            <a:endParaRPr lang="de-DE" sz="2800" b="1" dirty="0" smtClean="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 dirty="0" smtClean="0">
                <a:solidFill>
                  <a:schemeClr val="bg2"/>
                </a:solidFill>
              </a:rPr>
              <a:t>Mehr </a:t>
            </a:r>
            <a:r>
              <a:rPr lang="de-DE" sz="2800" b="1" dirty="0">
                <a:solidFill>
                  <a:schemeClr val="bg2"/>
                </a:solidFill>
              </a:rPr>
              <a:t>Bildung für mehr Menschen</a:t>
            </a: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1187450" y="2278063"/>
            <a:ext cx="7705725" cy="388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de-DE" b="1" dirty="0" smtClean="0"/>
              <a:t> </a:t>
            </a:r>
            <a:endParaRPr lang="de-DE" b="1" dirty="0"/>
          </a:p>
          <a:p>
            <a:pPr eaLnBrk="1" hangingPunct="1">
              <a:spcBef>
                <a:spcPct val="40000"/>
              </a:spcBef>
            </a:pPr>
            <a:r>
              <a:rPr lang="de-DE" b="1" dirty="0"/>
              <a:t>BBG bildet die rechtliche Grundlage für Modell F</a:t>
            </a:r>
            <a:endParaRPr lang="de-DE" dirty="0"/>
          </a:p>
          <a:p>
            <a:pPr eaLnBrk="1" hangingPunct="1"/>
            <a:r>
              <a:rPr lang="de-DE" sz="1200" b="1" dirty="0"/>
              <a:t>Art. 9 Förderung der Durchlässigkeit</a:t>
            </a:r>
          </a:p>
          <a:p>
            <a:pPr eaLnBrk="1" hangingPunct="1"/>
            <a:r>
              <a:rPr lang="de-DE" sz="1600" dirty="0"/>
              <a:t>1 	Vorschriften über die Berufsbildung gewährleisten </a:t>
            </a:r>
            <a:r>
              <a:rPr lang="de-DE" sz="1600" dirty="0" err="1"/>
              <a:t>grösstmögliche</a:t>
            </a:r>
            <a:r>
              <a:rPr lang="de-DE" sz="1600" dirty="0"/>
              <a:t> </a:t>
            </a:r>
            <a:r>
              <a:rPr lang="de-DE" sz="1600" b="1" dirty="0"/>
              <a:t>Durchlässigkeit sowohl innerhalb der</a:t>
            </a:r>
            <a:r>
              <a:rPr lang="de-DE" sz="1600" dirty="0"/>
              <a:t> </a:t>
            </a:r>
            <a:r>
              <a:rPr lang="de-DE" sz="1600" b="1" dirty="0"/>
              <a:t>Berufsbildung</a:t>
            </a:r>
            <a:r>
              <a:rPr lang="de-DE" sz="1600" dirty="0"/>
              <a:t> als auch </a:t>
            </a:r>
            <a:r>
              <a:rPr lang="de-DE" sz="1600" b="1" dirty="0"/>
              <a:t>zwischen der Berufsbildung</a:t>
            </a:r>
            <a:r>
              <a:rPr lang="de-DE" sz="1600" dirty="0"/>
              <a:t> und den </a:t>
            </a:r>
            <a:r>
              <a:rPr lang="de-DE" sz="1600" b="1" dirty="0"/>
              <a:t>übrigen Bildungsbereichen</a:t>
            </a:r>
            <a:r>
              <a:rPr lang="de-DE" sz="1600" dirty="0"/>
              <a:t>.</a:t>
            </a:r>
            <a:br>
              <a:rPr lang="de-DE" sz="1600" dirty="0"/>
            </a:br>
            <a:endParaRPr lang="de-DE" sz="1600" dirty="0"/>
          </a:p>
          <a:p>
            <a:pPr eaLnBrk="1" hangingPunct="1"/>
            <a:r>
              <a:rPr lang="de-DE" sz="1600" dirty="0"/>
              <a:t>2 	Die </a:t>
            </a:r>
            <a:r>
              <a:rPr lang="de-DE" sz="1600" b="1" dirty="0" err="1"/>
              <a:t>ausserhalb</a:t>
            </a:r>
            <a:r>
              <a:rPr lang="de-DE" sz="1600" dirty="0"/>
              <a:t> üblicher Bildungsgänge erworbene </a:t>
            </a:r>
            <a:r>
              <a:rPr lang="de-DE" sz="1600" b="1" dirty="0"/>
              <a:t>berufliche oder </a:t>
            </a:r>
            <a:r>
              <a:rPr lang="de-DE" sz="1600" b="1" dirty="0" err="1"/>
              <a:t>ausserberufliche</a:t>
            </a:r>
            <a:r>
              <a:rPr lang="de-DE" sz="1600" dirty="0"/>
              <a:t> Praxiserfahrung und fachliche oder allgemeine Bildung werden </a:t>
            </a:r>
            <a:r>
              <a:rPr lang="de-DE" sz="1600" b="1" dirty="0"/>
              <a:t>angemessen</a:t>
            </a:r>
            <a:r>
              <a:rPr lang="de-DE" sz="1600" dirty="0"/>
              <a:t> </a:t>
            </a:r>
            <a:r>
              <a:rPr lang="de-DE" sz="1600" b="1" dirty="0"/>
              <a:t>angerechnet.</a:t>
            </a:r>
            <a:endParaRPr lang="de-CH" sz="1600" b="1" dirty="0"/>
          </a:p>
          <a:p>
            <a:pPr eaLnBrk="1" hangingPunct="1">
              <a:spcBef>
                <a:spcPct val="40000"/>
              </a:spcBef>
            </a:pPr>
            <a:endParaRPr lang="de-DE" b="1" dirty="0"/>
          </a:p>
          <a:p>
            <a:pPr eaLnBrk="1" hangingPunct="1">
              <a:spcBef>
                <a:spcPct val="40000"/>
              </a:spcBef>
            </a:pPr>
            <a:r>
              <a:rPr lang="de-DE" dirty="0" smtClean="0"/>
              <a:t>EQF – NQF, </a:t>
            </a:r>
            <a:r>
              <a:rPr lang="de-DE" dirty="0" err="1" smtClean="0"/>
              <a:t>HfKG</a:t>
            </a:r>
            <a:r>
              <a:rPr lang="de-DE" dirty="0" smtClean="0"/>
              <a:t>, WBG konsistent    </a:t>
            </a:r>
            <a:endParaRPr lang="de-DE" dirty="0"/>
          </a:p>
          <a:p>
            <a:pPr eaLnBrk="1" hangingPunct="1">
              <a:spcBef>
                <a:spcPct val="40000"/>
              </a:spcBef>
            </a:pPr>
            <a:endParaRPr lang="de-DE" dirty="0"/>
          </a:p>
          <a:p>
            <a:pPr eaLnBrk="1" hangingPunct="1">
              <a:spcBef>
                <a:spcPct val="40000"/>
              </a:spcBef>
            </a:pPr>
            <a:r>
              <a:rPr lang="de-DE" dirty="0"/>
              <a:t>		</a:t>
            </a:r>
          </a:p>
          <a:p>
            <a:pPr eaLnBrk="1" hangingPunct="1">
              <a:spcBef>
                <a:spcPct val="40000"/>
              </a:spcBef>
              <a:buFontTx/>
              <a:buChar char="-"/>
            </a:pPr>
            <a:endParaRPr lang="de-DE" dirty="0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1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1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 dirty="0" smtClean="0">
                <a:solidFill>
                  <a:schemeClr val="bg2"/>
                </a:solidFill>
              </a:rPr>
              <a:t>Das Label Modell F</a:t>
            </a:r>
            <a:endParaRPr lang="de-DE" sz="2800" b="1" dirty="0">
              <a:solidFill>
                <a:schemeClr val="bg2"/>
              </a:solidFill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106487" y="1844675"/>
            <a:ext cx="757555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eaLnBrk="1" hangingPunct="1">
              <a:spcBef>
                <a:spcPct val="40000"/>
              </a:spcBef>
              <a:buFontTx/>
              <a:buChar char="•"/>
            </a:pPr>
            <a:r>
              <a:rPr lang="de-DE" b="1" dirty="0" smtClean="0">
                <a:solidFill>
                  <a:srgbClr val="FF0000"/>
                </a:solidFill>
              </a:rPr>
              <a:t>Innovationsprojekt nach BBG Art. 53  </a:t>
            </a:r>
            <a:r>
              <a:rPr lang="de-DE" dirty="0" smtClean="0"/>
              <a:t> </a:t>
            </a:r>
          </a:p>
          <a:p>
            <a:pPr marL="0" lvl="1" indent="0" eaLnBrk="1" hangingPunct="1">
              <a:spcBef>
                <a:spcPct val="40000"/>
              </a:spcBef>
            </a:pPr>
            <a:r>
              <a:rPr lang="de-DE" dirty="0"/>
              <a:t> </a:t>
            </a:r>
            <a:r>
              <a:rPr lang="de-DE" dirty="0" smtClean="0"/>
              <a:t>    Trägerschaft: </a:t>
            </a:r>
            <a:r>
              <a:rPr lang="de-DE" dirty="0" err="1" smtClean="0"/>
              <a:t>alliance</a:t>
            </a:r>
            <a:r>
              <a:rPr lang="de-DE" dirty="0" smtClean="0"/>
              <a:t> F, Bund Schweiz. Frauenorganisationen</a:t>
            </a:r>
          </a:p>
          <a:p>
            <a:pPr marL="0" lvl="1" indent="0" eaLnBrk="1" hangingPunct="1">
              <a:spcBef>
                <a:spcPct val="40000"/>
              </a:spcBef>
            </a:pPr>
            <a:r>
              <a:rPr lang="de-DE" dirty="0"/>
              <a:t> </a:t>
            </a:r>
            <a:r>
              <a:rPr lang="de-DE" dirty="0" smtClean="0"/>
              <a:t>     Dauer Projektphase 2006 – 2009, </a:t>
            </a:r>
          </a:p>
          <a:p>
            <a:pPr marL="0" lvl="1" indent="0" eaLnBrk="1" hangingPunct="1">
              <a:spcBef>
                <a:spcPct val="40000"/>
              </a:spcBef>
            </a:pPr>
            <a:r>
              <a:rPr lang="de-DE" dirty="0"/>
              <a:t> </a:t>
            </a:r>
            <a:r>
              <a:rPr lang="de-DE" dirty="0" smtClean="0"/>
              <a:t>     2009 – 2015 Trägerschaft eigenständiger, gemeinnütziger      </a:t>
            </a:r>
          </a:p>
          <a:p>
            <a:pPr marL="0" lvl="1" indent="0" eaLnBrk="1" hangingPunct="1">
              <a:spcBef>
                <a:spcPct val="40000"/>
              </a:spcBef>
            </a:pPr>
            <a:r>
              <a:rPr lang="de-DE" dirty="0"/>
              <a:t> </a:t>
            </a:r>
            <a:r>
              <a:rPr lang="de-DE" dirty="0" smtClean="0"/>
              <a:t>     Verein, Mitglieder 10 juristische Personen</a:t>
            </a:r>
            <a:endParaRPr lang="de-DE" b="1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b="1" dirty="0" smtClean="0">
                <a:solidFill>
                  <a:srgbClr val="FF0000"/>
                </a:solidFill>
              </a:rPr>
              <a:t>Label Modell F nur auf Stufe Tertiär B &amp; A</a:t>
            </a:r>
          </a:p>
          <a:p>
            <a:pPr marL="0" indent="0" eaLnBrk="1" hangingPunct="1">
              <a:spcBef>
                <a:spcPct val="40000"/>
              </a:spcBef>
            </a:pPr>
            <a:r>
              <a:rPr lang="de-DE" b="1" dirty="0" smtClean="0">
                <a:solidFill>
                  <a:srgbClr val="FF0000"/>
                </a:solidFill>
              </a:rPr>
              <a:t>     </a:t>
            </a:r>
            <a:r>
              <a:rPr lang="de-DE" dirty="0" smtClean="0"/>
              <a:t>für einzelne Bildungsgänge, die Schulleitung </a:t>
            </a:r>
            <a:r>
              <a:rPr lang="de-DE" dirty="0" smtClean="0"/>
              <a:t>entscheidet   </a:t>
            </a:r>
            <a:endParaRPr lang="de-DE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b="1" dirty="0" smtClean="0">
                <a:solidFill>
                  <a:srgbClr val="FF0000"/>
                </a:solidFill>
              </a:rPr>
              <a:t>Zertifizierung </a:t>
            </a:r>
            <a:r>
              <a:rPr lang="de-DE" dirty="0" smtClean="0"/>
              <a:t> durch SQS, Voraussetzung ein Q-System</a:t>
            </a:r>
            <a:endParaRPr lang="de-DE" b="1" dirty="0">
              <a:solidFill>
                <a:srgbClr val="FF0000"/>
              </a:solidFill>
            </a:endParaRPr>
          </a:p>
          <a:p>
            <a:pPr eaLnBrk="1" hangingPunct="1">
              <a:spcBef>
                <a:spcPct val="40000"/>
              </a:spcBef>
            </a:pPr>
            <a:endParaRPr lang="de-DE" b="1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b="1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dirty="0"/>
          </a:p>
          <a:p>
            <a:pPr eaLnBrk="1" hangingPunct="1">
              <a:spcBef>
                <a:spcPct val="40000"/>
              </a:spcBef>
            </a:pPr>
            <a:r>
              <a:rPr lang="de-DE" dirty="0"/>
              <a:t>	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15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seite-5 (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1787946"/>
            <a:ext cx="6019800" cy="504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1549400" y="1787946"/>
            <a:ext cx="4894808" cy="16764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211" tIns="40106" rIns="80211" bIns="40106" anchor="ctr"/>
          <a:lstStyle>
            <a:lvl1pPr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CH" sz="1800" b="1">
              <a:solidFill>
                <a:srgbClr val="CC0000"/>
              </a:solidFill>
              <a:latin typeface="Arial Unicode MS" panose="020B0604020202020204" pitchFamily="34" charset="-128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042988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chemeClr val="bg2"/>
                </a:solidFill>
              </a:rPr>
              <a:t>Modell F für Erwachsene: Tertiär A und B</a:t>
            </a:r>
            <a:endParaRPr lang="de-DE" sz="2800">
              <a:solidFill>
                <a:schemeClr val="bg2"/>
              </a:solidFill>
            </a:endParaRPr>
          </a:p>
        </p:txBody>
      </p:sp>
      <p:grpSp>
        <p:nvGrpSpPr>
          <p:cNvPr id="24582" name="Group 23"/>
          <p:cNvGrpSpPr>
            <a:grpSpLocks/>
          </p:cNvGrpSpPr>
          <p:nvPr/>
        </p:nvGrpSpPr>
        <p:grpSpPr bwMode="auto">
          <a:xfrm rot="-5400000">
            <a:off x="3321050" y="2241550"/>
            <a:ext cx="381000" cy="317500"/>
            <a:chOff x="4944" y="2688"/>
            <a:chExt cx="576" cy="480"/>
          </a:xfrm>
        </p:grpSpPr>
        <p:sp>
          <p:nvSpPr>
            <p:cNvPr id="24607" name="Line 24"/>
            <p:cNvSpPr>
              <a:spLocks noChangeShapeType="1"/>
            </p:cNvSpPr>
            <p:nvPr/>
          </p:nvSpPr>
          <p:spPr bwMode="auto">
            <a:xfrm>
              <a:off x="4944" y="2688"/>
              <a:ext cx="480" cy="480"/>
            </a:xfrm>
            <a:prstGeom prst="line">
              <a:avLst/>
            </a:prstGeom>
            <a:noFill/>
            <a:ln w="12700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8" name="Line 25"/>
            <p:cNvSpPr>
              <a:spLocks noChangeShapeType="1"/>
            </p:cNvSpPr>
            <p:nvPr/>
          </p:nvSpPr>
          <p:spPr bwMode="auto">
            <a:xfrm>
              <a:off x="5040" y="2688"/>
              <a:ext cx="480" cy="480"/>
            </a:xfrm>
            <a:prstGeom prst="line">
              <a:avLst/>
            </a:prstGeom>
            <a:noFill/>
            <a:ln w="12700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9" name="Line 26"/>
            <p:cNvSpPr>
              <a:spLocks noChangeShapeType="1"/>
            </p:cNvSpPr>
            <p:nvPr/>
          </p:nvSpPr>
          <p:spPr bwMode="auto">
            <a:xfrm>
              <a:off x="4992" y="2736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0" name="Line 27"/>
            <p:cNvSpPr>
              <a:spLocks noChangeShapeType="1"/>
            </p:cNvSpPr>
            <p:nvPr/>
          </p:nvSpPr>
          <p:spPr bwMode="auto">
            <a:xfrm>
              <a:off x="5040" y="2784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1" name="Line 28"/>
            <p:cNvSpPr>
              <a:spLocks noChangeShapeType="1"/>
            </p:cNvSpPr>
            <p:nvPr/>
          </p:nvSpPr>
          <p:spPr bwMode="auto">
            <a:xfrm>
              <a:off x="5088" y="2832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2" name="Line 29"/>
            <p:cNvSpPr>
              <a:spLocks noChangeShapeType="1"/>
            </p:cNvSpPr>
            <p:nvPr/>
          </p:nvSpPr>
          <p:spPr bwMode="auto">
            <a:xfrm>
              <a:off x="5136" y="2880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3" name="Line 30"/>
            <p:cNvSpPr>
              <a:spLocks noChangeShapeType="1"/>
            </p:cNvSpPr>
            <p:nvPr/>
          </p:nvSpPr>
          <p:spPr bwMode="auto">
            <a:xfrm>
              <a:off x="5184" y="2928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4" name="Line 31"/>
            <p:cNvSpPr>
              <a:spLocks noChangeShapeType="1"/>
            </p:cNvSpPr>
            <p:nvPr/>
          </p:nvSpPr>
          <p:spPr bwMode="auto">
            <a:xfrm>
              <a:off x="5232" y="2976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5" name="Line 32"/>
            <p:cNvSpPr>
              <a:spLocks noChangeShapeType="1"/>
            </p:cNvSpPr>
            <p:nvPr/>
          </p:nvSpPr>
          <p:spPr bwMode="auto">
            <a:xfrm>
              <a:off x="5280" y="3024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6" name="Line 33"/>
            <p:cNvSpPr>
              <a:spLocks noChangeShapeType="1"/>
            </p:cNvSpPr>
            <p:nvPr/>
          </p:nvSpPr>
          <p:spPr bwMode="auto">
            <a:xfrm>
              <a:off x="5328" y="3072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17" name="Line 34"/>
            <p:cNvSpPr>
              <a:spLocks noChangeShapeType="1"/>
            </p:cNvSpPr>
            <p:nvPr/>
          </p:nvSpPr>
          <p:spPr bwMode="auto">
            <a:xfrm>
              <a:off x="5376" y="3120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</p:grpSp>
      <p:grpSp>
        <p:nvGrpSpPr>
          <p:cNvPr id="24583" name="Group 47"/>
          <p:cNvGrpSpPr>
            <a:grpSpLocks/>
          </p:cNvGrpSpPr>
          <p:nvPr/>
        </p:nvGrpSpPr>
        <p:grpSpPr bwMode="auto">
          <a:xfrm rot="-5400000">
            <a:off x="2406650" y="2241550"/>
            <a:ext cx="381000" cy="317500"/>
            <a:chOff x="4944" y="2688"/>
            <a:chExt cx="576" cy="480"/>
          </a:xfrm>
        </p:grpSpPr>
        <p:sp>
          <p:nvSpPr>
            <p:cNvPr id="24596" name="Line 48"/>
            <p:cNvSpPr>
              <a:spLocks noChangeShapeType="1"/>
            </p:cNvSpPr>
            <p:nvPr/>
          </p:nvSpPr>
          <p:spPr bwMode="auto">
            <a:xfrm>
              <a:off x="4944" y="2688"/>
              <a:ext cx="480" cy="480"/>
            </a:xfrm>
            <a:prstGeom prst="line">
              <a:avLst/>
            </a:prstGeom>
            <a:noFill/>
            <a:ln w="12700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7" name="Line 49"/>
            <p:cNvSpPr>
              <a:spLocks noChangeShapeType="1"/>
            </p:cNvSpPr>
            <p:nvPr/>
          </p:nvSpPr>
          <p:spPr bwMode="auto">
            <a:xfrm>
              <a:off x="5040" y="2688"/>
              <a:ext cx="480" cy="480"/>
            </a:xfrm>
            <a:prstGeom prst="line">
              <a:avLst/>
            </a:prstGeom>
            <a:noFill/>
            <a:ln w="12700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8" name="Line 50"/>
            <p:cNvSpPr>
              <a:spLocks noChangeShapeType="1"/>
            </p:cNvSpPr>
            <p:nvPr/>
          </p:nvSpPr>
          <p:spPr bwMode="auto">
            <a:xfrm>
              <a:off x="4992" y="2736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9" name="Line 51"/>
            <p:cNvSpPr>
              <a:spLocks noChangeShapeType="1"/>
            </p:cNvSpPr>
            <p:nvPr/>
          </p:nvSpPr>
          <p:spPr bwMode="auto">
            <a:xfrm>
              <a:off x="5040" y="2784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0" name="Line 52"/>
            <p:cNvSpPr>
              <a:spLocks noChangeShapeType="1"/>
            </p:cNvSpPr>
            <p:nvPr/>
          </p:nvSpPr>
          <p:spPr bwMode="auto">
            <a:xfrm>
              <a:off x="5088" y="2832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1" name="Line 53"/>
            <p:cNvSpPr>
              <a:spLocks noChangeShapeType="1"/>
            </p:cNvSpPr>
            <p:nvPr/>
          </p:nvSpPr>
          <p:spPr bwMode="auto">
            <a:xfrm>
              <a:off x="5136" y="2880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2" name="Line 54"/>
            <p:cNvSpPr>
              <a:spLocks noChangeShapeType="1"/>
            </p:cNvSpPr>
            <p:nvPr/>
          </p:nvSpPr>
          <p:spPr bwMode="auto">
            <a:xfrm>
              <a:off x="5184" y="2928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3" name="Line 55"/>
            <p:cNvSpPr>
              <a:spLocks noChangeShapeType="1"/>
            </p:cNvSpPr>
            <p:nvPr/>
          </p:nvSpPr>
          <p:spPr bwMode="auto">
            <a:xfrm>
              <a:off x="5232" y="2976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4" name="Line 56"/>
            <p:cNvSpPr>
              <a:spLocks noChangeShapeType="1"/>
            </p:cNvSpPr>
            <p:nvPr/>
          </p:nvSpPr>
          <p:spPr bwMode="auto">
            <a:xfrm>
              <a:off x="5280" y="3024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5" name="Line 57"/>
            <p:cNvSpPr>
              <a:spLocks noChangeShapeType="1"/>
            </p:cNvSpPr>
            <p:nvPr/>
          </p:nvSpPr>
          <p:spPr bwMode="auto">
            <a:xfrm>
              <a:off x="5328" y="3072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606" name="Line 58"/>
            <p:cNvSpPr>
              <a:spLocks noChangeShapeType="1"/>
            </p:cNvSpPr>
            <p:nvPr/>
          </p:nvSpPr>
          <p:spPr bwMode="auto">
            <a:xfrm>
              <a:off x="5376" y="3120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</p:grpSp>
      <p:grpSp>
        <p:nvGrpSpPr>
          <p:cNvPr id="24584" name="Group 59"/>
          <p:cNvGrpSpPr>
            <a:grpSpLocks/>
          </p:cNvGrpSpPr>
          <p:nvPr/>
        </p:nvGrpSpPr>
        <p:grpSpPr bwMode="auto">
          <a:xfrm rot="-5400000">
            <a:off x="4305300" y="2241550"/>
            <a:ext cx="381000" cy="317500"/>
            <a:chOff x="4944" y="2688"/>
            <a:chExt cx="576" cy="480"/>
          </a:xfrm>
        </p:grpSpPr>
        <p:sp>
          <p:nvSpPr>
            <p:cNvPr id="24585" name="Line 60"/>
            <p:cNvSpPr>
              <a:spLocks noChangeShapeType="1"/>
            </p:cNvSpPr>
            <p:nvPr/>
          </p:nvSpPr>
          <p:spPr bwMode="auto">
            <a:xfrm>
              <a:off x="4944" y="2688"/>
              <a:ext cx="480" cy="480"/>
            </a:xfrm>
            <a:prstGeom prst="line">
              <a:avLst/>
            </a:prstGeom>
            <a:noFill/>
            <a:ln w="12700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86" name="Line 61"/>
            <p:cNvSpPr>
              <a:spLocks noChangeShapeType="1"/>
            </p:cNvSpPr>
            <p:nvPr/>
          </p:nvSpPr>
          <p:spPr bwMode="auto">
            <a:xfrm>
              <a:off x="5040" y="2688"/>
              <a:ext cx="480" cy="480"/>
            </a:xfrm>
            <a:prstGeom prst="line">
              <a:avLst/>
            </a:prstGeom>
            <a:noFill/>
            <a:ln w="12700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87" name="Line 62"/>
            <p:cNvSpPr>
              <a:spLocks noChangeShapeType="1"/>
            </p:cNvSpPr>
            <p:nvPr/>
          </p:nvSpPr>
          <p:spPr bwMode="auto">
            <a:xfrm>
              <a:off x="4992" y="2736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88" name="Line 63"/>
            <p:cNvSpPr>
              <a:spLocks noChangeShapeType="1"/>
            </p:cNvSpPr>
            <p:nvPr/>
          </p:nvSpPr>
          <p:spPr bwMode="auto">
            <a:xfrm>
              <a:off x="5040" y="2784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89" name="Line 64"/>
            <p:cNvSpPr>
              <a:spLocks noChangeShapeType="1"/>
            </p:cNvSpPr>
            <p:nvPr/>
          </p:nvSpPr>
          <p:spPr bwMode="auto">
            <a:xfrm>
              <a:off x="5088" y="2832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0" name="Line 65"/>
            <p:cNvSpPr>
              <a:spLocks noChangeShapeType="1"/>
            </p:cNvSpPr>
            <p:nvPr/>
          </p:nvSpPr>
          <p:spPr bwMode="auto">
            <a:xfrm>
              <a:off x="5136" y="2880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1" name="Line 66"/>
            <p:cNvSpPr>
              <a:spLocks noChangeShapeType="1"/>
            </p:cNvSpPr>
            <p:nvPr/>
          </p:nvSpPr>
          <p:spPr bwMode="auto">
            <a:xfrm>
              <a:off x="5184" y="2928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2" name="Line 67"/>
            <p:cNvSpPr>
              <a:spLocks noChangeShapeType="1"/>
            </p:cNvSpPr>
            <p:nvPr/>
          </p:nvSpPr>
          <p:spPr bwMode="auto">
            <a:xfrm>
              <a:off x="5232" y="2976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3" name="Line 68"/>
            <p:cNvSpPr>
              <a:spLocks noChangeShapeType="1"/>
            </p:cNvSpPr>
            <p:nvPr/>
          </p:nvSpPr>
          <p:spPr bwMode="auto">
            <a:xfrm>
              <a:off x="5280" y="3024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4" name="Line 69"/>
            <p:cNvSpPr>
              <a:spLocks noChangeShapeType="1"/>
            </p:cNvSpPr>
            <p:nvPr/>
          </p:nvSpPr>
          <p:spPr bwMode="auto">
            <a:xfrm>
              <a:off x="5328" y="3072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24595" name="Line 70"/>
            <p:cNvSpPr>
              <a:spLocks noChangeShapeType="1"/>
            </p:cNvSpPr>
            <p:nvPr/>
          </p:nvSpPr>
          <p:spPr bwMode="auto">
            <a:xfrm>
              <a:off x="5376" y="3120"/>
              <a:ext cx="96" cy="0"/>
            </a:xfrm>
            <a:prstGeom prst="line">
              <a:avLst/>
            </a:prstGeom>
            <a:noFill/>
            <a:ln w="9525">
              <a:solidFill>
                <a:srgbClr val="CC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chemeClr val="bg2"/>
                </a:solidFill>
              </a:rPr>
              <a:t>Erwachsene studieren nach Modell F: Einsteigen –  Umsteigen - Aufsteigen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87450" y="2243138"/>
            <a:ext cx="757555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de-DE" b="1" dirty="0"/>
              <a:t>Lebens Langes Lernen konkret:</a:t>
            </a:r>
          </a:p>
          <a:p>
            <a:pPr eaLnBrk="1" hangingPunct="1">
              <a:spcBef>
                <a:spcPct val="40000"/>
              </a:spcBef>
            </a:pPr>
            <a:r>
              <a:rPr lang="de-DE" b="1" dirty="0"/>
              <a:t>Vereinbarkeit </a:t>
            </a:r>
            <a:r>
              <a:rPr lang="de-DE" dirty="0"/>
              <a:t>der gesamten Bildungsangebote</a:t>
            </a:r>
            <a:r>
              <a:rPr lang="de-DE" b="1" dirty="0"/>
              <a:t> </a:t>
            </a:r>
          </a:p>
          <a:p>
            <a:pPr eaLnBrk="1" hangingPunct="1">
              <a:spcBef>
                <a:spcPct val="40000"/>
              </a:spcBef>
            </a:pPr>
            <a:r>
              <a:rPr lang="de-DE" b="1" dirty="0"/>
              <a:t>Tertiär A &amp; B mit allen anderen Lebensbereichen 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dirty="0"/>
              <a:t>Höhere Berufsbildung &amp; Höhere Fachschulen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dirty="0" smtClean="0"/>
              <a:t>Fachhochschulen Universität ETH</a:t>
            </a:r>
            <a:endParaRPr lang="de-DE" dirty="0"/>
          </a:p>
          <a:p>
            <a:pPr eaLnBrk="1" hangingPunct="1">
              <a:spcBef>
                <a:spcPct val="40000"/>
              </a:spcBef>
            </a:pPr>
            <a:r>
              <a:rPr lang="de-DE" b="1" dirty="0"/>
              <a:t>Lernleistungen angemessen</a:t>
            </a:r>
            <a:r>
              <a:rPr lang="de-DE" dirty="0"/>
              <a:t> anrechnen, die formal und in der</a:t>
            </a:r>
          </a:p>
          <a:p>
            <a:pPr eaLnBrk="1" hangingPunct="1">
              <a:spcBef>
                <a:spcPct val="40000"/>
              </a:spcBef>
            </a:pPr>
            <a:r>
              <a:rPr lang="de-DE" dirty="0"/>
              <a:t>beruflichen und </a:t>
            </a:r>
            <a:r>
              <a:rPr lang="de-DE" dirty="0" err="1" smtClean="0"/>
              <a:t>ausserberufliche</a:t>
            </a:r>
            <a:r>
              <a:rPr lang="de-DE" dirty="0" smtClean="0"/>
              <a:t> </a:t>
            </a:r>
            <a:r>
              <a:rPr lang="de-DE" dirty="0"/>
              <a:t>Praxis erworben werden</a:t>
            </a:r>
          </a:p>
          <a:p>
            <a:pPr eaLnBrk="1" hangingPunct="1">
              <a:spcBef>
                <a:spcPct val="40000"/>
              </a:spcBef>
            </a:pPr>
            <a:r>
              <a:rPr lang="de-DE" b="1" dirty="0"/>
              <a:t>Durchlässigkeit</a:t>
            </a:r>
            <a:r>
              <a:rPr lang="de-DE" dirty="0"/>
              <a:t> zwischen Bildungsstufen gewährleisten</a:t>
            </a:r>
          </a:p>
          <a:p>
            <a:pPr eaLnBrk="1" hangingPunct="1">
              <a:spcBef>
                <a:spcPct val="40000"/>
              </a:spcBef>
            </a:pPr>
            <a:r>
              <a:rPr lang="de-DE" b="1" dirty="0"/>
              <a:t>Unterbrüche</a:t>
            </a:r>
            <a:r>
              <a:rPr lang="de-DE" dirty="0"/>
              <a:t> jederzeit, mehrmals und ohne Angabe von</a:t>
            </a:r>
          </a:p>
          <a:p>
            <a:pPr eaLnBrk="1" hangingPunct="1">
              <a:spcBef>
                <a:spcPct val="40000"/>
              </a:spcBef>
            </a:pPr>
            <a:r>
              <a:rPr lang="de-DE" dirty="0"/>
              <a:t>Gründen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594360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14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7813"/>
            <a:ext cx="8531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187450" y="1196975"/>
            <a:ext cx="7413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chemeClr val="bg2"/>
                </a:solidFill>
              </a:rPr>
              <a:t>MF: Validierung von Bildungsleistungen &amp;</a:t>
            </a:r>
            <a:br>
              <a:rPr lang="de-DE" sz="2800" b="1">
                <a:solidFill>
                  <a:schemeClr val="bg2"/>
                </a:solidFill>
              </a:rPr>
            </a:br>
            <a:r>
              <a:rPr lang="de-DE" sz="2800" b="1">
                <a:solidFill>
                  <a:schemeClr val="bg2"/>
                </a:solidFill>
              </a:rPr>
              <a:t>Flexibilisierung der Bildungsgänge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187450" y="2243138"/>
            <a:ext cx="757555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eaLnBrk="1" hangingPunct="1">
              <a:spcBef>
                <a:spcPct val="40000"/>
              </a:spcBef>
              <a:buFontTx/>
              <a:buChar char="•"/>
            </a:pPr>
            <a:r>
              <a:rPr lang="de-DE" b="1" dirty="0">
                <a:solidFill>
                  <a:srgbClr val="FF0000"/>
                </a:solidFill>
              </a:rPr>
              <a:t>Zulassung</a:t>
            </a:r>
            <a:r>
              <a:rPr lang="de-DE" dirty="0"/>
              <a:t> zum Bildungsgang bei Nachweis von gleichwertigen Kompetenzen wie formal verlangt werden (Praxisnachweise beruflich &amp; </a:t>
            </a:r>
            <a:r>
              <a:rPr lang="de-DE" dirty="0" err="1" smtClean="0"/>
              <a:t>ausserberufliche</a:t>
            </a:r>
            <a:r>
              <a:rPr lang="de-DE" dirty="0" smtClean="0"/>
              <a:t>)</a:t>
            </a:r>
            <a:endParaRPr lang="de-DE" b="1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b="1" dirty="0" smtClean="0">
                <a:solidFill>
                  <a:srgbClr val="FF0000"/>
                </a:solidFill>
              </a:rPr>
              <a:t>Anrechnung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/>
              <a:t>von einzelnen Bildungseinheiten = Verkürzung der Studiengänge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b="1" dirty="0">
                <a:solidFill>
                  <a:srgbClr val="FF0000"/>
                </a:solidFill>
              </a:rPr>
              <a:t>Belegung</a:t>
            </a:r>
            <a:r>
              <a:rPr lang="de-DE" dirty="0"/>
              <a:t> von Bildungseinheiten um jene Kompetenzen, die nachweislich bisher NICHT erworben wurden,  im Rahmen der Bildungsgänge zu erwerben. 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b="1" dirty="0">
                <a:solidFill>
                  <a:srgbClr val="FF0000"/>
                </a:solidFill>
              </a:rPr>
              <a:t>Zeitliche Flexibilität</a:t>
            </a:r>
            <a:r>
              <a:rPr lang="de-DE" dirty="0"/>
              <a:t>, Unterbrüche, Wiedereinstieg, Abschluss gewährleisten.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de-DE" b="1" dirty="0"/>
              <a:t>Abschluss </a:t>
            </a:r>
            <a:r>
              <a:rPr lang="de-DE" dirty="0"/>
              <a:t>nach üblichen Verfahren führen bei Bestehen zu </a:t>
            </a:r>
            <a:r>
              <a:rPr lang="de-DE" b="1" dirty="0">
                <a:solidFill>
                  <a:srgbClr val="FF0000"/>
                </a:solidFill>
              </a:rPr>
              <a:t>anerkannten Diplomen</a:t>
            </a:r>
          </a:p>
          <a:p>
            <a:pPr eaLnBrk="1" hangingPunct="1">
              <a:spcBef>
                <a:spcPct val="40000"/>
              </a:spcBef>
            </a:pPr>
            <a:endParaRPr lang="de-DE" b="1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b="1" dirty="0"/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dirty="0"/>
          </a:p>
          <a:p>
            <a:pPr eaLnBrk="1" hangingPunct="1">
              <a:spcBef>
                <a:spcPct val="40000"/>
              </a:spcBef>
            </a:pPr>
            <a:r>
              <a:rPr lang="de-DE" dirty="0"/>
              <a:t>	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0" y="5264150"/>
            <a:ext cx="9144000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11" tIns="40106" rIns="80211" bIns="40106">
            <a:spAutoFit/>
          </a:bodyPr>
          <a:lstStyle>
            <a:lvl1pPr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01688">
              <a:spcBef>
                <a:spcPct val="40000"/>
              </a:spcBef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01688" eaLnBrk="0" fontAlgn="base" hangingPunct="0">
              <a:spcBef>
                <a:spcPct val="40000"/>
              </a:spcBef>
              <a:spcAft>
                <a:spcPct val="0"/>
              </a:spcAft>
              <a:buFont typeface="Times" panose="02020603050405020304" pitchFamily="18" charset="0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138"/>
              </a:spcAft>
              <a:buFontTx/>
              <a:buNone/>
            </a:pPr>
            <a:r>
              <a:rPr lang="de-DE" sz="2400" b="1">
                <a:solidFill>
                  <a:srgbClr val="444444"/>
                </a:solidFill>
                <a:latin typeface="Arial Unicode MS" panose="020B0604020202020204" pitchFamily="34" charset="-128"/>
              </a:rPr>
              <a:t>Vielen Dank für Ihre Aufmerksamkeit</a:t>
            </a:r>
          </a:p>
          <a:p>
            <a:pPr algn="ctr">
              <a:spcBef>
                <a:spcPct val="0"/>
              </a:spcBef>
              <a:spcAft>
                <a:spcPts val="1138"/>
              </a:spcAft>
              <a:buFontTx/>
              <a:buNone/>
            </a:pPr>
            <a:r>
              <a:rPr lang="de-DE" sz="2400" b="1">
                <a:solidFill>
                  <a:srgbClr val="444444"/>
                </a:solidFill>
                <a:latin typeface="Arial Unicode MS" panose="020B0604020202020204" pitchFamily="34" charset="-128"/>
              </a:rPr>
              <a:t>Weitere Informationen unter www.modellf.ch</a:t>
            </a:r>
            <a:endParaRPr lang="de-DE" sz="2400" b="1">
              <a:solidFill>
                <a:srgbClr val="444444"/>
              </a:solidFill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593850"/>
            <a:ext cx="4103688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800100" marR="0" indent="-342900" algn="l" defTabSz="914400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Tx/>
          <a:buFont typeface="Times" panose="02020603050405020304" pitchFamily="18" charset="0"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800100" marR="0" indent="-342900" algn="l" defTabSz="914400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Tx/>
          <a:buFont typeface="Times" panose="02020603050405020304" pitchFamily="18" charset="0"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PresentationFormat>Bildschirmpräsentation (4:3)</PresentationFormat>
  <Paragraphs>98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 Unicode MS</vt:lpstr>
      <vt:lpstr>Arial</vt:lpstr>
      <vt:lpstr>Arial Narrow</vt:lpstr>
      <vt:lpstr>Times</vt:lpstr>
      <vt:lpstr>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Ambit 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</dc:creator>
  <cp:lastModifiedBy>Rebekka</cp:lastModifiedBy>
  <cp:revision>149</cp:revision>
  <dcterms:created xsi:type="dcterms:W3CDTF">2006-01-11T14:30:12Z</dcterms:created>
  <dcterms:modified xsi:type="dcterms:W3CDTF">2015-05-26T14:53:42Z</dcterms:modified>
</cp:coreProperties>
</file>