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Lst>
  <p:notesMasterIdLst>
    <p:notesMasterId r:id="rId27"/>
  </p:notesMasterIdLst>
  <p:handoutMasterIdLst>
    <p:handoutMasterId r:id="rId28"/>
  </p:handoutMasterIdLst>
  <p:sldIdLst>
    <p:sldId id="377" r:id="rId3"/>
    <p:sldId id="398" r:id="rId4"/>
    <p:sldId id="396" r:id="rId5"/>
    <p:sldId id="397" r:id="rId6"/>
    <p:sldId id="404" r:id="rId7"/>
    <p:sldId id="399" r:id="rId8"/>
    <p:sldId id="400" r:id="rId9"/>
    <p:sldId id="401" r:id="rId10"/>
    <p:sldId id="405" r:id="rId11"/>
    <p:sldId id="393" r:id="rId12"/>
    <p:sldId id="414" r:id="rId13"/>
    <p:sldId id="394" r:id="rId14"/>
    <p:sldId id="406" r:id="rId15"/>
    <p:sldId id="402" r:id="rId16"/>
    <p:sldId id="381" r:id="rId17"/>
    <p:sldId id="407" r:id="rId18"/>
    <p:sldId id="403" r:id="rId19"/>
    <p:sldId id="384" r:id="rId20"/>
    <p:sldId id="408" r:id="rId21"/>
    <p:sldId id="409" r:id="rId22"/>
    <p:sldId id="410" r:id="rId23"/>
    <p:sldId id="411" r:id="rId24"/>
    <p:sldId id="412" r:id="rId25"/>
    <p:sldId id="413" r:id="rId26"/>
  </p:sldIdLst>
  <p:sldSz cx="9144000" cy="6858000" type="screen4x3"/>
  <p:notesSz cx="6810375" cy="9942513"/>
  <p:embeddedFontLst>
    <p:embeddedFont>
      <p:font typeface="Calibri" panose="020F0502020204030204" pitchFamily="34" charset="0"/>
      <p:regular r:id="rId29"/>
      <p:bold r:id="rId30"/>
      <p:italic r:id="rId31"/>
      <p:boldItalic r:id="rId32"/>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Standardabschnitt" id="{2B518365-8B37-47A6-94AE-A96B88A3F7FA}">
          <p14:sldIdLst>
            <p14:sldId id="377"/>
            <p14:sldId id="398"/>
            <p14:sldId id="396"/>
            <p14:sldId id="397"/>
            <p14:sldId id="404"/>
            <p14:sldId id="399"/>
            <p14:sldId id="400"/>
            <p14:sldId id="401"/>
            <p14:sldId id="405"/>
            <p14:sldId id="393"/>
            <p14:sldId id="414"/>
            <p14:sldId id="394"/>
            <p14:sldId id="406"/>
            <p14:sldId id="402"/>
            <p14:sldId id="381"/>
            <p14:sldId id="407"/>
            <p14:sldId id="403"/>
            <p14:sldId id="384"/>
            <p14:sldId id="408"/>
            <p14:sldId id="409"/>
            <p14:sldId id="410"/>
            <p14:sldId id="411"/>
            <p14:sldId id="412"/>
            <p14:sldId id="41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annah Schrieverhoff" initials="SH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a:srgbClr val="D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4497" autoAdjust="0"/>
  </p:normalViewPr>
  <p:slideViewPr>
    <p:cSldViewPr>
      <p:cViewPr>
        <p:scale>
          <a:sx n="101" d="100"/>
          <a:sy n="101" d="100"/>
        </p:scale>
        <p:origin x="-576" y="10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80" d="100"/>
          <a:sy n="80" d="100"/>
        </p:scale>
        <p:origin x="-3192" y="72"/>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bt-tef\AppData\Local\Temp\fsc.client\dav\Grafiken_bib.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bbt-tef\AppData\Local\Temp\fsc.client\dav\Grafiken_bi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CH"/>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2726459964656"/>
          <c:y val="3.9387515501280645E-3"/>
          <c:w val="0.66902890055085884"/>
          <c:h val="0.43276724124627702"/>
        </c:manualLayout>
      </c:layout>
      <c:barChart>
        <c:barDir val="bar"/>
        <c:grouping val="clustered"/>
        <c:varyColors val="0"/>
        <c:ser>
          <c:idx val="0"/>
          <c:order val="0"/>
          <c:spPr>
            <a:solidFill>
              <a:srgbClr val="FF0000"/>
            </a:solidFill>
          </c:spPr>
          <c:invertIfNegative val="0"/>
          <c:dLbls>
            <c:txPr>
              <a:bodyPr/>
              <a:lstStyle/>
              <a:p>
                <a:pPr>
                  <a:defRPr sz="1200" b="1">
                    <a:latin typeface="Arial" pitchFamily="34" charset="0"/>
                    <a:cs typeface="Arial" pitchFamily="34" charset="0"/>
                  </a:defRPr>
                </a:pPr>
                <a:endParaRPr lang="fr-FR"/>
              </a:p>
            </c:txPr>
            <c:showLegendKey val="0"/>
            <c:showVal val="1"/>
            <c:showCatName val="0"/>
            <c:showSerName val="0"/>
            <c:showPercent val="0"/>
            <c:showBubbleSize val="0"/>
            <c:showLeaderLines val="0"/>
          </c:dLbls>
          <c:cat>
            <c:strRef>
              <c:f>'Fachausweise Berufsprüfungen'!$A$22:$A$24</c:f>
              <c:strCache>
                <c:ptCount val="3"/>
                <c:pt idx="0">
                  <c:v>Ausbilder/-in</c:v>
                </c:pt>
                <c:pt idx="1">
                  <c:v>HR-Fachmann/-frau</c:v>
                </c:pt>
                <c:pt idx="2">
                  <c:v>Polizist/-in</c:v>
                </c:pt>
              </c:strCache>
            </c:strRef>
          </c:cat>
          <c:val>
            <c:numRef>
              <c:f>'Fachausweise Berufsprüfungen'!$B$22:$B$24</c:f>
              <c:numCache>
                <c:formatCode>General</c:formatCode>
                <c:ptCount val="3"/>
                <c:pt idx="0">
                  <c:v>729</c:v>
                </c:pt>
                <c:pt idx="1">
                  <c:v>757</c:v>
                </c:pt>
                <c:pt idx="2">
                  <c:v>811</c:v>
                </c:pt>
              </c:numCache>
            </c:numRef>
          </c:val>
        </c:ser>
        <c:dLbls>
          <c:showLegendKey val="0"/>
          <c:showVal val="0"/>
          <c:showCatName val="0"/>
          <c:showSerName val="0"/>
          <c:showPercent val="0"/>
          <c:showBubbleSize val="0"/>
        </c:dLbls>
        <c:gapWidth val="150"/>
        <c:axId val="141387648"/>
        <c:axId val="141389184"/>
      </c:barChart>
      <c:catAx>
        <c:axId val="141387648"/>
        <c:scaling>
          <c:orientation val="minMax"/>
        </c:scaling>
        <c:delete val="0"/>
        <c:axPos val="l"/>
        <c:numFmt formatCode="General" sourceLinked="1"/>
        <c:majorTickMark val="out"/>
        <c:minorTickMark val="none"/>
        <c:tickLblPos val="nextTo"/>
        <c:txPr>
          <a:bodyPr/>
          <a:lstStyle/>
          <a:p>
            <a:pPr>
              <a:defRPr sz="1600" b="1">
                <a:latin typeface="Arial" pitchFamily="34" charset="0"/>
                <a:cs typeface="Arial" pitchFamily="34" charset="0"/>
              </a:defRPr>
            </a:pPr>
            <a:endParaRPr lang="fr-FR"/>
          </a:p>
        </c:txPr>
        <c:crossAx val="141389184"/>
        <c:crosses val="autoZero"/>
        <c:auto val="1"/>
        <c:lblAlgn val="ctr"/>
        <c:lblOffset val="100"/>
        <c:noMultiLvlLbl val="0"/>
      </c:catAx>
      <c:valAx>
        <c:axId val="141389184"/>
        <c:scaling>
          <c:orientation val="minMax"/>
        </c:scaling>
        <c:delete val="0"/>
        <c:axPos val="b"/>
        <c:majorGridlines/>
        <c:numFmt formatCode="General" sourceLinked="1"/>
        <c:majorTickMark val="out"/>
        <c:minorTickMark val="none"/>
        <c:tickLblPos val="nextTo"/>
        <c:txPr>
          <a:bodyPr/>
          <a:lstStyle/>
          <a:p>
            <a:pPr>
              <a:defRPr sz="1400" b="1">
                <a:latin typeface="Arial" pitchFamily="34" charset="0"/>
                <a:cs typeface="Arial" pitchFamily="34" charset="0"/>
              </a:defRPr>
            </a:pPr>
            <a:endParaRPr lang="fr-FR"/>
          </a:p>
        </c:txPr>
        <c:crossAx val="14138764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CH"/>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730212015987855"/>
          <c:y val="0.22415580004570987"/>
          <c:w val="0.64131164566788756"/>
          <c:h val="0.37996043801145041"/>
        </c:manualLayout>
      </c:layout>
      <c:barChart>
        <c:barDir val="bar"/>
        <c:grouping val="clustered"/>
        <c:varyColors val="0"/>
        <c:ser>
          <c:idx val="0"/>
          <c:order val="0"/>
          <c:spPr>
            <a:solidFill>
              <a:srgbClr val="00B050"/>
            </a:solidFill>
          </c:spPr>
          <c:invertIfNegative val="0"/>
          <c:dLbls>
            <c:txPr>
              <a:bodyPr/>
              <a:lstStyle/>
              <a:p>
                <a:pPr>
                  <a:defRPr sz="1200" b="1">
                    <a:latin typeface="Arial" pitchFamily="34" charset="0"/>
                    <a:cs typeface="Arial" pitchFamily="34" charset="0"/>
                  </a:defRPr>
                </a:pPr>
                <a:endParaRPr lang="fr-FR"/>
              </a:p>
            </c:txPr>
            <c:showLegendKey val="0"/>
            <c:showVal val="1"/>
            <c:showCatName val="0"/>
            <c:showSerName val="0"/>
            <c:showPercent val="0"/>
            <c:showBubbleSize val="0"/>
            <c:showLeaderLines val="0"/>
          </c:dLbls>
          <c:cat>
            <c:strRef>
              <c:f>'Diplome höhere Fachprüfungen'!$A$24:$A$26</c:f>
              <c:strCache>
                <c:ptCount val="3"/>
                <c:pt idx="0">
                  <c:v>Informatiker/-in</c:v>
                </c:pt>
                <c:pt idx="1">
                  <c:v>Wirtschaftsprüfer/-in</c:v>
                </c:pt>
                <c:pt idx="2">
                  <c:v>Arbeitsagoge/-in</c:v>
                </c:pt>
              </c:strCache>
            </c:strRef>
          </c:cat>
          <c:val>
            <c:numRef>
              <c:f>'Diplome höhere Fachprüfungen'!$B$24:$B$26</c:f>
              <c:numCache>
                <c:formatCode>General</c:formatCode>
                <c:ptCount val="3"/>
                <c:pt idx="0">
                  <c:v>169</c:v>
                </c:pt>
                <c:pt idx="1">
                  <c:v>302</c:v>
                </c:pt>
                <c:pt idx="2">
                  <c:v>367</c:v>
                </c:pt>
              </c:numCache>
            </c:numRef>
          </c:val>
        </c:ser>
        <c:dLbls>
          <c:showLegendKey val="0"/>
          <c:showVal val="0"/>
          <c:showCatName val="0"/>
          <c:showSerName val="0"/>
          <c:showPercent val="0"/>
          <c:showBubbleSize val="0"/>
        </c:dLbls>
        <c:gapWidth val="150"/>
        <c:axId val="152585344"/>
        <c:axId val="152586880"/>
      </c:barChart>
      <c:catAx>
        <c:axId val="152585344"/>
        <c:scaling>
          <c:orientation val="minMax"/>
        </c:scaling>
        <c:delete val="0"/>
        <c:axPos val="l"/>
        <c:numFmt formatCode="General" sourceLinked="1"/>
        <c:majorTickMark val="out"/>
        <c:minorTickMark val="none"/>
        <c:tickLblPos val="nextTo"/>
        <c:txPr>
          <a:bodyPr/>
          <a:lstStyle/>
          <a:p>
            <a:pPr>
              <a:defRPr sz="1600" b="1">
                <a:latin typeface="Arial" pitchFamily="34" charset="0"/>
                <a:cs typeface="Arial" pitchFamily="34" charset="0"/>
              </a:defRPr>
            </a:pPr>
            <a:endParaRPr lang="fr-FR"/>
          </a:p>
        </c:txPr>
        <c:crossAx val="152586880"/>
        <c:crosses val="autoZero"/>
        <c:auto val="1"/>
        <c:lblAlgn val="ctr"/>
        <c:lblOffset val="100"/>
        <c:noMultiLvlLbl val="0"/>
      </c:catAx>
      <c:valAx>
        <c:axId val="152586880"/>
        <c:scaling>
          <c:orientation val="minMax"/>
        </c:scaling>
        <c:delete val="0"/>
        <c:axPos val="b"/>
        <c:majorGridlines/>
        <c:numFmt formatCode="General" sourceLinked="1"/>
        <c:majorTickMark val="out"/>
        <c:minorTickMark val="none"/>
        <c:tickLblPos val="nextTo"/>
        <c:txPr>
          <a:bodyPr/>
          <a:lstStyle/>
          <a:p>
            <a:pPr>
              <a:defRPr sz="1400" b="1">
                <a:latin typeface="Arial" pitchFamily="34" charset="0"/>
                <a:cs typeface="Arial" pitchFamily="34" charset="0"/>
              </a:defRPr>
            </a:pPr>
            <a:endParaRPr lang="fr-FR"/>
          </a:p>
        </c:txPr>
        <c:crossAx val="152585344"/>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CH"/>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225518386772935"/>
          <c:y val="2.6156243736938397E-3"/>
          <c:w val="0.70557780360883382"/>
          <c:h val="0.46443062816177699"/>
        </c:manualLayout>
      </c:layout>
      <c:barChart>
        <c:barDir val="bar"/>
        <c:grouping val="clustered"/>
        <c:varyColors val="0"/>
        <c:ser>
          <c:idx val="0"/>
          <c:order val="0"/>
          <c:spPr>
            <a:solidFill>
              <a:srgbClr val="0033CC"/>
            </a:solidFill>
          </c:spPr>
          <c:invertIfNegative val="0"/>
          <c:dLbls>
            <c:showLegendKey val="0"/>
            <c:showVal val="1"/>
            <c:showCatName val="0"/>
            <c:showSerName val="0"/>
            <c:showPercent val="0"/>
            <c:showBubbleSize val="0"/>
            <c:showLeaderLines val="0"/>
          </c:dLbls>
          <c:cat>
            <c:strRef>
              <c:f>'Diplome HF'!$A$22:$A$24</c:f>
              <c:strCache>
                <c:ptCount val="3"/>
                <c:pt idx="0">
                  <c:v>Sozialpädogogik</c:v>
                </c:pt>
                <c:pt idx="1">
                  <c:v>Betriebswirtschaft</c:v>
                </c:pt>
                <c:pt idx="2">
                  <c:v>Pflege</c:v>
                </c:pt>
              </c:strCache>
            </c:strRef>
          </c:cat>
          <c:val>
            <c:numRef>
              <c:f>'Diplome HF'!$B$22:$B$24</c:f>
              <c:numCache>
                <c:formatCode>General</c:formatCode>
                <c:ptCount val="3"/>
                <c:pt idx="0">
                  <c:v>420</c:v>
                </c:pt>
                <c:pt idx="1">
                  <c:v>840</c:v>
                </c:pt>
                <c:pt idx="2">
                  <c:v>1676</c:v>
                </c:pt>
              </c:numCache>
            </c:numRef>
          </c:val>
        </c:ser>
        <c:dLbls>
          <c:showLegendKey val="0"/>
          <c:showVal val="0"/>
          <c:showCatName val="0"/>
          <c:showSerName val="0"/>
          <c:showPercent val="0"/>
          <c:showBubbleSize val="0"/>
        </c:dLbls>
        <c:gapWidth val="150"/>
        <c:axId val="196380160"/>
        <c:axId val="196392064"/>
      </c:barChart>
      <c:catAx>
        <c:axId val="196380160"/>
        <c:scaling>
          <c:orientation val="minMax"/>
        </c:scaling>
        <c:delete val="0"/>
        <c:axPos val="l"/>
        <c:numFmt formatCode="General" sourceLinked="1"/>
        <c:majorTickMark val="out"/>
        <c:minorTickMark val="none"/>
        <c:tickLblPos val="nextTo"/>
        <c:txPr>
          <a:bodyPr/>
          <a:lstStyle/>
          <a:p>
            <a:pPr>
              <a:defRPr sz="1600" b="1">
                <a:latin typeface="Arial" pitchFamily="34" charset="0"/>
                <a:cs typeface="Arial" pitchFamily="34" charset="0"/>
              </a:defRPr>
            </a:pPr>
            <a:endParaRPr lang="fr-FR"/>
          </a:p>
        </c:txPr>
        <c:crossAx val="196392064"/>
        <c:crosses val="autoZero"/>
        <c:auto val="1"/>
        <c:lblAlgn val="ctr"/>
        <c:lblOffset val="100"/>
        <c:noMultiLvlLbl val="0"/>
      </c:catAx>
      <c:valAx>
        <c:axId val="196392064"/>
        <c:scaling>
          <c:orientation val="minMax"/>
        </c:scaling>
        <c:delete val="0"/>
        <c:axPos val="b"/>
        <c:majorGridlines/>
        <c:numFmt formatCode="General" sourceLinked="1"/>
        <c:majorTickMark val="out"/>
        <c:minorTickMark val="none"/>
        <c:tickLblPos val="nextTo"/>
        <c:txPr>
          <a:bodyPr/>
          <a:lstStyle/>
          <a:p>
            <a:pPr>
              <a:defRPr sz="1400" b="1">
                <a:latin typeface="Arial" pitchFamily="34" charset="0"/>
                <a:cs typeface="Arial" pitchFamily="34" charset="0"/>
              </a:defRPr>
            </a:pPr>
            <a:endParaRPr lang="fr-FR"/>
          </a:p>
        </c:txPr>
        <c:crossAx val="196380160"/>
        <c:crosses val="autoZero"/>
        <c:crossBetween val="between"/>
      </c:valAx>
    </c:plotArea>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3-10-21T08:33:39.041" idx="1">
    <p:pos x="4727" y="1710"/>
    <p:text>soll Überschrift angepasst werden?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858D24-66DF-40D2-BCD9-E162CE536EAC}"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de-CH"/>
        </a:p>
      </dgm:t>
    </dgm:pt>
    <dgm:pt modelId="{E60D60E7-7758-4079-AD76-0E4C9EE1C070}" type="pres">
      <dgm:prSet presAssocID="{59858D24-66DF-40D2-BCD9-E162CE536EAC}" presName="diagram" presStyleCnt="0">
        <dgm:presLayoutVars>
          <dgm:dir/>
          <dgm:resizeHandles val="exact"/>
        </dgm:presLayoutVars>
      </dgm:prSet>
      <dgm:spPr/>
      <dgm:t>
        <a:bodyPr/>
        <a:lstStyle/>
        <a:p>
          <a:endParaRPr lang="de-CH"/>
        </a:p>
      </dgm:t>
    </dgm:pt>
  </dgm:ptLst>
  <dgm:cxnLst>
    <dgm:cxn modelId="{C9915DD0-590D-4553-9451-B6A15839CF80}" type="presOf" srcId="{59858D24-66DF-40D2-BCD9-E162CE536EAC}" destId="{E60D60E7-7758-4079-AD76-0E4C9EE1C070}" srcOrd="0"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sz="quarter" idx="1"/>
          </p:nvPr>
        </p:nvSpPr>
        <p:spPr>
          <a:xfrm>
            <a:off x="3857625" y="0"/>
            <a:ext cx="2951163" cy="496888"/>
          </a:xfrm>
          <a:prstGeom prst="rect">
            <a:avLst/>
          </a:prstGeom>
        </p:spPr>
        <p:txBody>
          <a:bodyPr vert="horz" lIns="91440" tIns="45720" rIns="91440" bIns="45720" rtlCol="0"/>
          <a:lstStyle>
            <a:lvl1pPr algn="r">
              <a:defRPr sz="1200"/>
            </a:lvl1pPr>
          </a:lstStyle>
          <a:p>
            <a:fld id="{8CE6602D-7312-47C8-8F26-FAC5079C00CB}" type="datetimeFigureOut">
              <a:rPr lang="de-CH" smtClean="0"/>
              <a:t>26.11.2013</a:t>
            </a:fld>
            <a:endParaRPr lang="de-CH"/>
          </a:p>
        </p:txBody>
      </p:sp>
      <p:sp>
        <p:nvSpPr>
          <p:cNvPr id="4" name="Fußzeilenplatzhalter 3"/>
          <p:cNvSpPr>
            <a:spLocks noGrp="1"/>
          </p:cNvSpPr>
          <p:nvPr>
            <p:ph type="ftr" sz="quarter" idx="2"/>
          </p:nvPr>
        </p:nvSpPr>
        <p:spPr>
          <a:xfrm>
            <a:off x="0" y="9444038"/>
            <a:ext cx="2951163" cy="49688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857625" y="9444038"/>
            <a:ext cx="2951163" cy="496887"/>
          </a:xfrm>
          <a:prstGeom prst="rect">
            <a:avLst/>
          </a:prstGeom>
        </p:spPr>
        <p:txBody>
          <a:bodyPr vert="horz" lIns="91440" tIns="45720" rIns="91440" bIns="45720" rtlCol="0" anchor="b"/>
          <a:lstStyle>
            <a:lvl1pPr algn="r">
              <a:defRPr sz="1200"/>
            </a:lvl1pPr>
          </a:lstStyle>
          <a:p>
            <a:fld id="{420193AB-62CF-4B91-9EBB-C7DFE9B7942E}" type="slidenum">
              <a:rPr lang="de-CH" smtClean="0"/>
              <a:t>‹N°›</a:t>
            </a:fld>
            <a:endParaRPr lang="de-CH"/>
          </a:p>
        </p:txBody>
      </p:sp>
    </p:spTree>
    <p:extLst>
      <p:ext uri="{BB962C8B-B14F-4D97-AF65-F5344CB8AC3E}">
        <p14:creationId xmlns:p14="http://schemas.microsoft.com/office/powerpoint/2010/main" val="223703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pPr>
              <a:defRPr/>
            </a:pPr>
            <a:endParaRPr lang="de-CH"/>
          </a:p>
        </p:txBody>
      </p:sp>
      <p:sp>
        <p:nvSpPr>
          <p:cNvPr id="3" name="Datumsplatzhalter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pPr>
              <a:defRPr/>
            </a:pPr>
            <a:fld id="{3DD63A5C-B2D5-40F2-B7FD-C3744FA87155}" type="datetimeFigureOut">
              <a:rPr lang="de-DE"/>
              <a:pPr>
                <a:defRPr/>
              </a:pPr>
              <a:t>26.11.2013</a:t>
            </a:fld>
            <a:endParaRPr lang="de-CH"/>
          </a:p>
        </p:txBody>
      </p:sp>
      <p:sp>
        <p:nvSpPr>
          <p:cNvPr id="4" name="Folienbildplatzhalter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pPr lvl="0"/>
            <a:endParaRPr lang="de-CH" noProof="0" smtClean="0"/>
          </a:p>
        </p:txBody>
      </p:sp>
      <p:sp>
        <p:nvSpPr>
          <p:cNvPr id="5" name="Notizenplatzhalter 4"/>
          <p:cNvSpPr>
            <a:spLocks noGrp="1"/>
          </p:cNvSpPr>
          <p:nvPr>
            <p:ph type="body" sz="quarter" idx="3"/>
          </p:nvPr>
        </p:nvSpPr>
        <p:spPr>
          <a:xfrm>
            <a:off x="681038" y="4722694"/>
            <a:ext cx="5448300" cy="4474131"/>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CH" noProof="0" smtClean="0"/>
          </a:p>
        </p:txBody>
      </p:sp>
      <p:sp>
        <p:nvSpPr>
          <p:cNvPr id="6" name="Fußzeilenplatzhalter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pPr>
              <a:defRPr/>
            </a:pPr>
            <a:endParaRPr lang="de-CH"/>
          </a:p>
        </p:txBody>
      </p:sp>
      <p:sp>
        <p:nvSpPr>
          <p:cNvPr id="7" name="Foliennummernplatzhalt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pPr>
              <a:defRPr/>
            </a:pPr>
            <a:fld id="{E13E2C55-1F96-45E6-8A44-1D33EBAF336E}" type="slidenum">
              <a:rPr lang="de-CH"/>
              <a:pPr>
                <a:defRPr/>
              </a:pPr>
              <a:t>‹N°›</a:t>
            </a:fld>
            <a:endParaRPr lang="de-CH"/>
          </a:p>
        </p:txBody>
      </p:sp>
    </p:spTree>
    <p:extLst>
      <p:ext uri="{BB962C8B-B14F-4D97-AF65-F5344CB8AC3E}">
        <p14:creationId xmlns:p14="http://schemas.microsoft.com/office/powerpoint/2010/main" val="3231689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a:t>
            </a:fld>
            <a:endParaRPr lang="de-CH"/>
          </a:p>
        </p:txBody>
      </p:sp>
    </p:spTree>
    <p:extLst>
      <p:ext uri="{BB962C8B-B14F-4D97-AF65-F5344CB8AC3E}">
        <p14:creationId xmlns:p14="http://schemas.microsoft.com/office/powerpoint/2010/main" val="2189691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2</a:t>
            </a:fld>
            <a:endParaRPr lang="de-CH"/>
          </a:p>
        </p:txBody>
      </p:sp>
    </p:spTree>
    <p:extLst>
      <p:ext uri="{BB962C8B-B14F-4D97-AF65-F5344CB8AC3E}">
        <p14:creationId xmlns:p14="http://schemas.microsoft.com/office/powerpoint/2010/main" val="612677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ct val="0"/>
              </a:spcBef>
              <a:spcAft>
                <a:spcPts val="100"/>
              </a:spcAft>
              <a:buClr>
                <a:srgbClr val="DA1F28"/>
              </a:buClr>
              <a:buFont typeface="Wingdings" pitchFamily="2" charset="2"/>
              <a:buChar char="Ø"/>
            </a:pPr>
            <a:r>
              <a:rPr lang="fr-CH" altLang="de-DE" dirty="0" smtClean="0">
                <a:solidFill>
                  <a:srgbClr val="000000"/>
                </a:solidFill>
                <a:latin typeface="Arial" charset="0"/>
                <a:cs typeface="Arial" charset="0"/>
                <a:sym typeface="Arial" charset="0"/>
              </a:rPr>
              <a:t>Nombre d’élèves ayant achevé leur scolarité obligatoire </a:t>
            </a:r>
            <a:br>
              <a:rPr lang="fr-CH" altLang="de-DE" dirty="0" smtClean="0">
                <a:solidFill>
                  <a:srgbClr val="000000"/>
                </a:solidFill>
                <a:latin typeface="Arial" charset="0"/>
                <a:cs typeface="Arial" charset="0"/>
                <a:sym typeface="Arial" charset="0"/>
              </a:rPr>
            </a:br>
            <a:r>
              <a:rPr lang="fr-CH" altLang="de-DE" dirty="0" smtClean="0">
                <a:solidFill>
                  <a:srgbClr val="000000"/>
                </a:solidFill>
                <a:latin typeface="Arial" charset="0"/>
                <a:cs typeface="Arial" charset="0"/>
                <a:sym typeface="Arial" charset="0"/>
              </a:rPr>
              <a:t>en baisse depuis 2009</a:t>
            </a:r>
          </a:p>
          <a:p>
            <a:pPr>
              <a:lnSpc>
                <a:spcPct val="100000"/>
              </a:lnSpc>
              <a:spcBef>
                <a:spcPct val="0"/>
              </a:spcBef>
              <a:spcAft>
                <a:spcPts val="100"/>
              </a:spcAft>
              <a:buClr>
                <a:srgbClr val="DA1F28"/>
              </a:buClr>
              <a:buFont typeface="Wingdings" pitchFamily="2" charset="2"/>
              <a:buChar char="Ø"/>
            </a:pPr>
            <a:r>
              <a:rPr lang="fr-CH" altLang="de-DE" dirty="0" smtClean="0">
                <a:solidFill>
                  <a:srgbClr val="000000"/>
                </a:solidFill>
                <a:latin typeface="Arial" charset="0"/>
                <a:cs typeface="Arial" charset="0"/>
                <a:sym typeface="Arial" charset="0"/>
              </a:rPr>
              <a:t>Recul prévu selon l’</a:t>
            </a:r>
            <a:r>
              <a:rPr lang="fr-CH" altLang="de-DE" dirty="0" err="1" smtClean="0">
                <a:solidFill>
                  <a:srgbClr val="000000"/>
                </a:solidFill>
                <a:latin typeface="Arial" charset="0"/>
                <a:cs typeface="Arial" charset="0"/>
                <a:sym typeface="Arial" charset="0"/>
              </a:rPr>
              <a:t>OFS</a:t>
            </a:r>
            <a:r>
              <a:rPr lang="fr-CH" altLang="de-DE" dirty="0" smtClean="0">
                <a:solidFill>
                  <a:srgbClr val="000000"/>
                </a:solidFill>
                <a:latin typeface="Arial" charset="0"/>
                <a:cs typeface="Arial" charset="0"/>
                <a:sym typeface="Arial" charset="0"/>
              </a:rPr>
              <a:t>: - 7 % jusqu’en 2018</a:t>
            </a:r>
          </a:p>
          <a:p>
            <a:pPr>
              <a:lnSpc>
                <a:spcPct val="100000"/>
              </a:lnSpc>
              <a:spcBef>
                <a:spcPct val="0"/>
              </a:spcBef>
              <a:spcAft>
                <a:spcPts val="100"/>
              </a:spcAft>
              <a:buClr>
                <a:srgbClr val="DA1F28"/>
              </a:buClr>
              <a:buFont typeface="Wingdings" pitchFamily="2" charset="2"/>
              <a:buChar char="Ø"/>
            </a:pPr>
            <a:r>
              <a:rPr lang="fr-CH" altLang="de-DE" dirty="0" smtClean="0">
                <a:solidFill>
                  <a:srgbClr val="000000"/>
                </a:solidFill>
                <a:latin typeface="Arial" charset="0"/>
                <a:cs typeface="Arial" charset="0"/>
                <a:sym typeface="Arial" charset="0"/>
              </a:rPr>
              <a:t>Concurrence pour s’assurer les talents</a:t>
            </a:r>
            <a:endParaRPr lang="fr-CH" altLang="de-DE" dirty="0" smtClean="0">
              <a:solidFill>
                <a:srgbClr val="000000"/>
              </a:solidFill>
              <a:latin typeface="Arial" charset="0"/>
              <a:cs typeface="Arial" charset="0"/>
              <a:sym typeface="Arial" charset="0"/>
            </a:endParaRPr>
          </a:p>
        </p:txBody>
      </p:sp>
      <p:sp>
        <p:nvSpPr>
          <p:cNvPr id="3174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D89ED4C-E126-4F74-B4B3-C196E09FB5BC}" type="slidenum">
              <a:rPr lang="de-CH" altLang="fr-FR" smtClean="0"/>
              <a:pPr eaLnBrk="1" hangingPunct="1"/>
              <a:t>3</a:t>
            </a:fld>
            <a:endParaRPr lang="de-CH" alt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izenplatzhalter 2"/>
          <p:cNvSpPr>
            <a:spLocks noGrp="1"/>
          </p:cNvSpPr>
          <p:nvPr>
            <p:ph type="body" idx="1"/>
          </p:nvPr>
        </p:nvSpPr>
        <p:spPr/>
        <p:txBody>
          <a:bodyPr/>
          <a:lstStyle/>
          <a:p>
            <a:pPr defTabSz="923922">
              <a:defRPr/>
            </a:pPr>
            <a:r>
              <a:rPr lang="de-CH" dirty="0" smtClean="0"/>
              <a:t>Die demografische Entwicklung verschärft den bereits bestehenden </a:t>
            </a:r>
            <a:r>
              <a:rPr lang="de-CH" b="1" dirty="0" smtClean="0"/>
              <a:t>internationalen Wettstreit um Fachkräfte</a:t>
            </a:r>
            <a:r>
              <a:rPr lang="de-CH" dirty="0" smtClean="0"/>
              <a:t>. </a:t>
            </a:r>
          </a:p>
          <a:p>
            <a:pPr>
              <a:defRPr/>
            </a:pPr>
            <a:r>
              <a:rPr lang="de-CH" dirty="0" smtClean="0"/>
              <a:t>Die </a:t>
            </a:r>
            <a:r>
              <a:rPr lang="de-CH" b="1" dirty="0" smtClean="0"/>
              <a:t>technologische Entwicklung </a:t>
            </a:r>
            <a:r>
              <a:rPr lang="de-CH" dirty="0" smtClean="0"/>
              <a:t>führt zu </a:t>
            </a:r>
            <a:r>
              <a:rPr lang="de-CH" b="1" dirty="0" smtClean="0"/>
              <a:t>höheren Anforderungen </a:t>
            </a:r>
            <a:r>
              <a:rPr lang="de-CH" dirty="0" smtClean="0"/>
              <a:t>in allen Bereichen der Wirtschaft, nicht nur im Dienstleistungssektor. </a:t>
            </a:r>
          </a:p>
          <a:p>
            <a:pPr>
              <a:defRPr/>
            </a:pPr>
            <a:r>
              <a:rPr lang="de-CH" dirty="0" smtClean="0"/>
              <a:t>Wie die Grafik zeigt, rechnet das Bundesamt für Statistik mit einem weiterhin </a:t>
            </a:r>
            <a:r>
              <a:rPr lang="de-CH" b="1" dirty="0" smtClean="0"/>
              <a:t>steigenden Qualifikationsniveau </a:t>
            </a:r>
            <a:r>
              <a:rPr lang="de-CH" dirty="0" smtClean="0"/>
              <a:t>bei der 25- bis 64-jährigen Wohnbevölkerung der Schweiz: Der Anteil der tertiär Gebildeten dürfte von heute 36 % bis 2030 auf 54 % zunehmen. Vor 1980 hatte sich der Anteil der Personen im erwerbsfähigen Alter ohne Abschluss auf Sekundarstufe II noch auf fast 40 Prozent belaufen. Und der Anteil jener mit Tertiärabschluss lag damals nicht viel über 10 Prozent (13%).</a:t>
            </a:r>
          </a:p>
          <a:p>
            <a:pPr>
              <a:defRPr/>
            </a:pPr>
            <a:endParaRPr lang="de-CH" dirty="0" smtClean="0"/>
          </a:p>
          <a:p>
            <a:pPr>
              <a:defRPr/>
            </a:pPr>
            <a:r>
              <a:rPr lang="de-CH" dirty="0" smtClean="0"/>
              <a:t>Zur Linderung des Fachkräftemangels hat der Bund 2011 die Fachkräfteinitiative lanciert. Im Mai dieses Jahres fand unter der Leitung von Bundesrat Johann Schneider-Ammann ein runder Tisch mit Spitzenvertretern der Kantone (Volkswirtschaftsdirektorenkonferenz, Erziehungsdirektorenkonferenz) und der Sozialpartner (SAV, SGB, SGV, </a:t>
            </a:r>
            <a:r>
              <a:rPr lang="de-CH" dirty="0" err="1" smtClean="0"/>
              <a:t>Travail.Suisse</a:t>
            </a:r>
            <a:r>
              <a:rPr lang="de-CH" dirty="0" smtClean="0"/>
              <a:t>) statt. Es wurden vier Handlungsfelder definiert, das erste betrifft die Bildung:</a:t>
            </a:r>
          </a:p>
          <a:p>
            <a:pPr marL="228920" indent="-228920">
              <a:buFontTx/>
              <a:buAutoNum type="arabicPeriod"/>
              <a:defRPr/>
            </a:pPr>
            <a:r>
              <a:rPr lang="de-CH" dirty="0" smtClean="0"/>
              <a:t>Höherqualifizierung entsprechend dem Bedarf der Arbeitswelt</a:t>
            </a:r>
          </a:p>
          <a:p>
            <a:pPr marL="228920" indent="-228920">
              <a:buFontTx/>
              <a:buAutoNum type="arabicPeriod"/>
              <a:defRPr/>
            </a:pPr>
            <a:r>
              <a:rPr lang="de-CH" dirty="0" smtClean="0"/>
              <a:t>Verbesserung der Vereinbarkeit von Beruf und Familie</a:t>
            </a:r>
          </a:p>
          <a:p>
            <a:pPr marL="228920" indent="-228920">
              <a:buFontTx/>
              <a:buAutoNum type="arabicPeriod"/>
              <a:defRPr/>
            </a:pPr>
            <a:r>
              <a:rPr lang="de-CH" dirty="0" smtClean="0"/>
              <a:t>Schaffung guter Voraussetzungen zur Erwerbstätigkeit bis zur Pensionierung und darüber hinaus</a:t>
            </a:r>
          </a:p>
          <a:p>
            <a:pPr marL="228920" indent="-228920">
              <a:buFontTx/>
              <a:buAutoNum type="arabicPeriod"/>
              <a:defRPr/>
            </a:pPr>
            <a:r>
              <a:rPr lang="de-CH" dirty="0" smtClean="0"/>
              <a:t>Förderung von Innovationen zur Entschärfung der Fachkräfteknappheit.</a:t>
            </a:r>
          </a:p>
          <a:p>
            <a:pPr>
              <a:defRPr/>
            </a:pPr>
            <a:r>
              <a:rPr lang="de-CH" dirty="0" smtClean="0"/>
              <a:t>Die Teilnehmenden verständigten sich darauf, dass alle das in ihrem Kompetenzbereich Mögliche zur Erreichung dieser Ziele beitragen. Daran arbeiten wir!</a:t>
            </a:r>
            <a:endParaRPr lang="de-CH" b="1" dirty="0"/>
          </a:p>
        </p:txBody>
      </p:sp>
      <p:sp>
        <p:nvSpPr>
          <p:cNvPr id="3379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9915000-5B20-4F38-8695-D8415E342EBA}" type="slidenum">
              <a:rPr lang="de-CH" altLang="fr-FR" smtClean="0"/>
              <a:pPr eaLnBrk="1" hangingPunct="1"/>
              <a:t>4</a:t>
            </a:fld>
            <a:endParaRPr lang="de-CH" alt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5</a:t>
            </a:fld>
            <a:endParaRPr lang="de-CH"/>
          </a:p>
        </p:txBody>
      </p:sp>
    </p:spTree>
    <p:extLst>
      <p:ext uri="{BB962C8B-B14F-4D97-AF65-F5344CB8AC3E}">
        <p14:creationId xmlns:p14="http://schemas.microsoft.com/office/powerpoint/2010/main" val="612677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smtClean="0">
              <a:cs typeface="Arial" pitchFamily="34" charset="0"/>
            </a:endParaRPr>
          </a:p>
          <a:p>
            <a:endParaRPr lang="de-CH" dirty="0" smtClean="0">
              <a:cs typeface="Arial" pitchFamily="34" charset="0"/>
            </a:endParaRPr>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6</a:t>
            </a:fld>
            <a:endParaRPr lang="de-CH"/>
          </a:p>
        </p:txBody>
      </p:sp>
    </p:spTree>
    <p:extLst>
      <p:ext uri="{BB962C8B-B14F-4D97-AF65-F5344CB8AC3E}">
        <p14:creationId xmlns:p14="http://schemas.microsoft.com/office/powerpoint/2010/main" val="971639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91F1A0F4-8E48-48CF-84F1-BE0458789D80}" type="slidenum">
              <a:rPr lang="de-CH" smtClean="0"/>
              <a:pPr/>
              <a:t>7</a:t>
            </a:fld>
            <a:endParaRPr lang="de-CH"/>
          </a:p>
        </p:txBody>
      </p:sp>
    </p:spTree>
    <p:extLst>
      <p:ext uri="{BB962C8B-B14F-4D97-AF65-F5344CB8AC3E}">
        <p14:creationId xmlns:p14="http://schemas.microsoft.com/office/powerpoint/2010/main" val="2957121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9</a:t>
            </a:fld>
            <a:endParaRPr lang="de-CH"/>
          </a:p>
        </p:txBody>
      </p:sp>
    </p:spTree>
    <p:extLst>
      <p:ext uri="{BB962C8B-B14F-4D97-AF65-F5344CB8AC3E}">
        <p14:creationId xmlns:p14="http://schemas.microsoft.com/office/powerpoint/2010/main" val="61267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13</a:t>
            </a:fld>
            <a:endParaRPr lang="de-CH"/>
          </a:p>
        </p:txBody>
      </p:sp>
    </p:spTree>
    <p:extLst>
      <p:ext uri="{BB962C8B-B14F-4D97-AF65-F5344CB8AC3E}">
        <p14:creationId xmlns:p14="http://schemas.microsoft.com/office/powerpoint/2010/main" val="612677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14</a:t>
            </a:fld>
            <a:endParaRPr lang="de-CH" dirty="0"/>
          </a:p>
        </p:txBody>
      </p:sp>
      <p:sp>
        <p:nvSpPr>
          <p:cNvPr id="5" name="Datumsplatzhalter 4"/>
          <p:cNvSpPr>
            <a:spLocks noGrp="1"/>
          </p:cNvSpPr>
          <p:nvPr>
            <p:ph type="dt" idx="11"/>
          </p:nvPr>
        </p:nvSpPr>
        <p:spPr/>
        <p:txBody>
          <a:bodyPr/>
          <a:lstStyle/>
          <a:p>
            <a:pPr>
              <a:defRPr/>
            </a:pPr>
            <a:r>
              <a:rPr lang="de-DE" dirty="0" smtClean="0"/>
              <a:t>19.02.2013</a:t>
            </a:r>
            <a:endParaRPr lang="de-CH" dirty="0"/>
          </a:p>
        </p:txBody>
      </p:sp>
    </p:spTree>
    <p:extLst>
      <p:ext uri="{BB962C8B-B14F-4D97-AF65-F5344CB8AC3E}">
        <p14:creationId xmlns:p14="http://schemas.microsoft.com/office/powerpoint/2010/main" val="117884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Februar:</a:t>
            </a:r>
            <a:r>
              <a:rPr lang="de-CH" baseline="0" dirty="0" smtClean="0"/>
              <a:t> Auftrag BR JSA</a:t>
            </a:r>
            <a:br>
              <a:rPr lang="de-CH" baseline="0" dirty="0" smtClean="0"/>
            </a:br>
            <a:r>
              <a:rPr lang="de-CH" baseline="0" dirty="0" smtClean="0"/>
              <a:t>Operativ seit März. </a:t>
            </a:r>
          </a:p>
          <a:p>
            <a:r>
              <a:rPr lang="de-CH" baseline="0" dirty="0" smtClean="0"/>
              <a:t>Jetzt liegen Zwischenergebnisse vor</a:t>
            </a:r>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15</a:t>
            </a:fld>
            <a:endParaRPr lang="de-CH"/>
          </a:p>
        </p:txBody>
      </p:sp>
    </p:spTree>
    <p:extLst>
      <p:ext uri="{BB962C8B-B14F-4D97-AF65-F5344CB8AC3E}">
        <p14:creationId xmlns:p14="http://schemas.microsoft.com/office/powerpoint/2010/main" val="3895242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16</a:t>
            </a:fld>
            <a:endParaRPr lang="de-CH"/>
          </a:p>
        </p:txBody>
      </p:sp>
    </p:spTree>
    <p:extLst>
      <p:ext uri="{BB962C8B-B14F-4D97-AF65-F5344CB8AC3E}">
        <p14:creationId xmlns:p14="http://schemas.microsoft.com/office/powerpoint/2010/main" val="612677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aseline="0" dirty="0" smtClean="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17</a:t>
            </a:fld>
            <a:endParaRPr lang="de-CH"/>
          </a:p>
        </p:txBody>
      </p:sp>
    </p:spTree>
    <p:extLst>
      <p:ext uri="{BB962C8B-B14F-4D97-AF65-F5344CB8AC3E}">
        <p14:creationId xmlns:p14="http://schemas.microsoft.com/office/powerpoint/2010/main" val="791872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BFI-Rhythmus</a:t>
            </a:r>
            <a:r>
              <a:rPr lang="de-CH" baseline="0" dirty="0" smtClean="0"/>
              <a:t> -&gt; für Rechtsanpassungen und Kredite ist die Botschaft 2017-2020 massgebend</a:t>
            </a:r>
          </a:p>
          <a:p>
            <a:endParaRPr lang="de-CH" baseline="0" dirty="0" smtClean="0"/>
          </a:p>
          <a:p>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18</a:t>
            </a:fld>
            <a:endParaRPr lang="de-CH"/>
          </a:p>
        </p:txBody>
      </p:sp>
    </p:spTree>
    <p:extLst>
      <p:ext uri="{BB962C8B-B14F-4D97-AF65-F5344CB8AC3E}">
        <p14:creationId xmlns:p14="http://schemas.microsoft.com/office/powerpoint/2010/main" val="3260636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21</a:t>
            </a:fld>
            <a:endParaRPr lang="de-CH"/>
          </a:p>
        </p:txBody>
      </p:sp>
    </p:spTree>
    <p:extLst>
      <p:ext uri="{BB962C8B-B14F-4D97-AF65-F5344CB8AC3E}">
        <p14:creationId xmlns:p14="http://schemas.microsoft.com/office/powerpoint/2010/main" val="612677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itchFamily="34" charset="0"/>
              <a:buNone/>
            </a:pPr>
            <a:endParaRPr lang="de-CH" dirty="0"/>
          </a:p>
        </p:txBody>
      </p:sp>
      <p:sp>
        <p:nvSpPr>
          <p:cNvPr id="4" name="Foliennummernplatzhalter 3"/>
          <p:cNvSpPr>
            <a:spLocks noGrp="1"/>
          </p:cNvSpPr>
          <p:nvPr>
            <p:ph type="sldNum" sz="quarter" idx="10"/>
          </p:nvPr>
        </p:nvSpPr>
        <p:spPr/>
        <p:txBody>
          <a:bodyPr/>
          <a:lstStyle/>
          <a:p>
            <a:pPr>
              <a:defRPr/>
            </a:pPr>
            <a:fld id="{E13E2C55-1F96-45E6-8A44-1D33EBAF336E}" type="slidenum">
              <a:rPr lang="de-CH" smtClean="0"/>
              <a:pPr>
                <a:defRPr/>
              </a:pPr>
              <a:t>24</a:t>
            </a:fld>
            <a:endParaRPr lang="de-CH" dirty="0"/>
          </a:p>
        </p:txBody>
      </p:sp>
      <p:sp>
        <p:nvSpPr>
          <p:cNvPr id="5" name="Datumsplatzhalter 4"/>
          <p:cNvSpPr>
            <a:spLocks noGrp="1"/>
          </p:cNvSpPr>
          <p:nvPr>
            <p:ph type="dt" idx="11"/>
          </p:nvPr>
        </p:nvSpPr>
        <p:spPr/>
        <p:txBody>
          <a:bodyPr/>
          <a:lstStyle/>
          <a:p>
            <a:pPr>
              <a:defRPr/>
            </a:pPr>
            <a:r>
              <a:rPr lang="de-DE" dirty="0" smtClean="0"/>
              <a:t>19.02.2013</a:t>
            </a:r>
            <a:endParaRPr lang="de-CH" dirty="0"/>
          </a:p>
        </p:txBody>
      </p:sp>
    </p:spTree>
    <p:extLst>
      <p:ext uri="{BB962C8B-B14F-4D97-AF65-F5344CB8AC3E}">
        <p14:creationId xmlns:p14="http://schemas.microsoft.com/office/powerpoint/2010/main" val="3509947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_Deutsch">
    <p:spTree>
      <p:nvGrpSpPr>
        <p:cNvPr id="1" name=""/>
        <p:cNvGrpSpPr/>
        <p:nvPr/>
      </p:nvGrpSpPr>
      <p:grpSpPr>
        <a:xfrm>
          <a:off x="0" y="0"/>
          <a:ext cx="0" cy="0"/>
          <a:chOff x="0" y="0"/>
          <a:chExt cx="0" cy="0"/>
        </a:xfrm>
      </p:grpSpPr>
      <p:sp>
        <p:nvSpPr>
          <p:cNvPr id="6" name="Titel 1"/>
          <p:cNvSpPr>
            <a:spLocks noGrp="1"/>
          </p:cNvSpPr>
          <p:nvPr>
            <p:ph type="ctrTitle"/>
          </p:nvPr>
        </p:nvSpPr>
        <p:spPr>
          <a:xfrm>
            <a:off x="1214414" y="2500307"/>
            <a:ext cx="6286544" cy="1214445"/>
          </a:xfrm>
          <a:prstGeom prst="rect">
            <a:avLst/>
          </a:prstGeom>
        </p:spPr>
        <p:txBody>
          <a:bodyPr/>
          <a:lstStyle>
            <a:lvl1pPr algn="l">
              <a:defRPr sz="5200"/>
            </a:lvl1pPr>
          </a:lstStyle>
          <a:p>
            <a:r>
              <a:rPr lang="de-DE" smtClean="0"/>
              <a:t>Titelmasterformat durch Klicken bearbeiten</a:t>
            </a:r>
            <a:endParaRPr lang="de-CH" dirty="0"/>
          </a:p>
        </p:txBody>
      </p:sp>
      <p:sp>
        <p:nvSpPr>
          <p:cNvPr id="10" name="Textplatzhalter 8"/>
          <p:cNvSpPr>
            <a:spLocks noGrp="1"/>
          </p:cNvSpPr>
          <p:nvPr>
            <p:ph type="body" sz="quarter" idx="10"/>
          </p:nvPr>
        </p:nvSpPr>
        <p:spPr>
          <a:xfrm>
            <a:off x="1214414" y="5143512"/>
            <a:ext cx="6286500" cy="785812"/>
          </a:xfrm>
          <a:prstGeom prst="rect">
            <a:avLst/>
          </a:prstGeom>
        </p:spPr>
        <p:txBody>
          <a:bodyPr/>
          <a:lstStyle>
            <a:lvl1pPr marL="0" indent="0" algn="l">
              <a:buNone/>
              <a:defRPr/>
            </a:lvl1pPr>
            <a:lvl2pPr algn="l">
              <a:buNone/>
              <a:defRPr/>
            </a:lvl2pPr>
            <a:lvl3pPr algn="l">
              <a:buNone/>
              <a:defRPr/>
            </a:lvl3pPr>
            <a:lvl4pPr algn="l">
              <a:buNone/>
              <a:defRPr/>
            </a:lvl4pPr>
            <a:lvl5pPr algn="l">
              <a:buNone/>
              <a:defRPr/>
            </a:lvl5pPr>
          </a:lstStyle>
          <a:p>
            <a:pPr lvl="0"/>
            <a:r>
              <a:rPr lang="de-DE" smtClean="0"/>
              <a:t>Textmasterformate durch Klicken bearbeiten</a:t>
            </a:r>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3060" y="357188"/>
            <a:ext cx="4126992" cy="505968"/>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lgeseite_Text">
    <p:spTree>
      <p:nvGrpSpPr>
        <p:cNvPr id="1" name=""/>
        <p:cNvGrpSpPr/>
        <p:nvPr/>
      </p:nvGrpSpPr>
      <p:grpSpPr>
        <a:xfrm>
          <a:off x="0" y="0"/>
          <a:ext cx="0" cy="0"/>
          <a:chOff x="0" y="0"/>
          <a:chExt cx="0" cy="0"/>
        </a:xfrm>
      </p:grpSpPr>
      <p:pic>
        <p:nvPicPr>
          <p:cNvPr id="4" name="Grafik 1" descr="EVD_BBT_D_RGB_POS_QUER_wappen.jpg"/>
          <p:cNvPicPr>
            <a:picLocks noChangeAspect="1"/>
          </p:cNvPicPr>
          <p:nvPr userDrawn="1"/>
        </p:nvPicPr>
        <p:blipFill>
          <a:blip r:embed="rId2" cstate="print"/>
          <a:srcRect/>
          <a:stretch>
            <a:fillRect/>
          </a:stretch>
        </p:blipFill>
        <p:spPr bwMode="auto">
          <a:xfrm>
            <a:off x="428625" y="642938"/>
            <a:ext cx="292100" cy="347662"/>
          </a:xfrm>
          <a:prstGeom prst="rect">
            <a:avLst/>
          </a:prstGeom>
          <a:noFill/>
          <a:ln w="9525">
            <a:noFill/>
            <a:miter lim="800000"/>
            <a:headEnd/>
            <a:tailEnd/>
          </a:ln>
        </p:spPr>
      </p:pic>
      <p:sp>
        <p:nvSpPr>
          <p:cNvPr id="8" name="Titel 1"/>
          <p:cNvSpPr>
            <a:spLocks noGrp="1"/>
          </p:cNvSpPr>
          <p:nvPr>
            <p:ph type="ctrTitle"/>
          </p:nvPr>
        </p:nvSpPr>
        <p:spPr>
          <a:xfrm>
            <a:off x="1214414" y="500042"/>
            <a:ext cx="6286544" cy="714379"/>
          </a:xfrm>
          <a:prstGeom prst="rect">
            <a:avLst/>
          </a:prstGeom>
        </p:spPr>
        <p:txBody>
          <a:bodyPr/>
          <a:lstStyle>
            <a:lvl1pPr algn="l">
              <a:defRPr sz="3000"/>
            </a:lvl1pPr>
          </a:lstStyle>
          <a:p>
            <a:r>
              <a:rPr lang="de-DE" dirty="0" smtClean="0"/>
              <a:t>Titelmasterformat durch Klicken bearbeiten</a:t>
            </a:r>
            <a:endParaRPr lang="de-CH" dirty="0"/>
          </a:p>
        </p:txBody>
      </p:sp>
      <p:sp>
        <p:nvSpPr>
          <p:cNvPr id="11" name="Inhaltsplatzhalter 9"/>
          <p:cNvSpPr>
            <a:spLocks noGrp="1"/>
          </p:cNvSpPr>
          <p:nvPr>
            <p:ph sz="quarter" idx="12"/>
          </p:nvPr>
        </p:nvSpPr>
        <p:spPr>
          <a:xfrm>
            <a:off x="1214414" y="1571613"/>
            <a:ext cx="7215187" cy="1857388"/>
          </a:xfrm>
          <a:prstGeom prst="rect">
            <a:avLst/>
          </a:prstGeom>
        </p:spPr>
        <p:txBody>
          <a:bodyPr/>
          <a:lstStyle>
            <a:lvl1pPr>
              <a:lnSpc>
                <a:spcPts val="2600"/>
              </a:lnSpc>
              <a:buFont typeface="Arial" pitchFamily="34" charset="0"/>
              <a:buNone/>
              <a:defRPr sz="2100"/>
            </a:lvl1pPr>
            <a:lvl2pPr marL="742950" indent="-742950">
              <a:buNone/>
              <a:defRPr sz="2100"/>
            </a:lvl2pPr>
            <a:lvl3pPr marL="742950" indent="-742950">
              <a:buNone/>
              <a:defRPr sz="2100"/>
            </a:lvl3pPr>
            <a:lvl4pPr>
              <a:buNone/>
              <a:defRPr sz="2100"/>
            </a:lvl4pPr>
            <a:lvl5pPr>
              <a:buNone/>
              <a:defRPr sz="2100"/>
            </a:lvl5pPr>
          </a:lstStyle>
          <a:p>
            <a:pPr lvl="0"/>
            <a:r>
              <a:rPr lang="de-DE" smtClean="0"/>
              <a:t>Textmasterformate durch Klicken bearbeiten</a:t>
            </a:r>
          </a:p>
          <a:p>
            <a:pPr lvl="1"/>
            <a:r>
              <a:rPr lang="de-DE" smtClean="0"/>
              <a:t>Zweite Ebene</a:t>
            </a:r>
          </a:p>
          <a:p>
            <a:pPr lvl="2"/>
            <a:r>
              <a:rPr lang="de-DE" smtClean="0"/>
              <a:t>Dritte Ebene</a:t>
            </a:r>
          </a:p>
        </p:txBody>
      </p:sp>
      <p:sp>
        <p:nvSpPr>
          <p:cNvPr id="5" name="Foliennummernplatzhalter 5"/>
          <p:cNvSpPr>
            <a:spLocks noGrp="1"/>
          </p:cNvSpPr>
          <p:nvPr>
            <p:ph type="sldNum" sz="quarter" idx="13"/>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DBE2A496-4B5D-485F-BE34-FC891CEAD7EF}" type="slidenum">
              <a:rPr lang="de-CH"/>
              <a:pPr>
                <a:defRPr/>
              </a:pPr>
              <a:t>‹N°›</a:t>
            </a:fld>
            <a:endParaRPr lang="de-CH"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lgeseite_Text mit Fussnote">
    <p:spTree>
      <p:nvGrpSpPr>
        <p:cNvPr id="1" name=""/>
        <p:cNvGrpSpPr/>
        <p:nvPr/>
      </p:nvGrpSpPr>
      <p:grpSpPr>
        <a:xfrm>
          <a:off x="0" y="0"/>
          <a:ext cx="0" cy="0"/>
          <a:chOff x="0" y="0"/>
          <a:chExt cx="0" cy="0"/>
        </a:xfrm>
      </p:grpSpPr>
      <p:pic>
        <p:nvPicPr>
          <p:cNvPr id="8" name="Grafik 1" descr="EVD_BBT_D_RGB_POS_QUER_wappen.jpg"/>
          <p:cNvPicPr>
            <a:picLocks noChangeAspect="1"/>
          </p:cNvPicPr>
          <p:nvPr userDrawn="1"/>
        </p:nvPicPr>
        <p:blipFill>
          <a:blip r:embed="rId2" cstate="print"/>
          <a:srcRect/>
          <a:stretch>
            <a:fillRect/>
          </a:stretch>
        </p:blipFill>
        <p:spPr bwMode="auto">
          <a:xfrm>
            <a:off x="428625" y="642938"/>
            <a:ext cx="292100" cy="347662"/>
          </a:xfrm>
          <a:prstGeom prst="rect">
            <a:avLst/>
          </a:prstGeom>
          <a:noFill/>
          <a:ln w="9525">
            <a:noFill/>
            <a:miter lim="800000"/>
            <a:headEnd/>
            <a:tailEnd/>
          </a:ln>
        </p:spPr>
      </p:pic>
      <p:cxnSp>
        <p:nvCxnSpPr>
          <p:cNvPr id="9" name="Gerade Verbindung 8"/>
          <p:cNvCxnSpPr/>
          <p:nvPr userDrawn="1"/>
        </p:nvCxnSpPr>
        <p:spPr>
          <a:xfrm>
            <a:off x="1214438" y="6143625"/>
            <a:ext cx="7572375"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6" name="Inhaltsplatzhalter 9"/>
          <p:cNvSpPr>
            <a:spLocks noGrp="1"/>
          </p:cNvSpPr>
          <p:nvPr>
            <p:ph sz="quarter" idx="12"/>
          </p:nvPr>
        </p:nvSpPr>
        <p:spPr>
          <a:xfrm>
            <a:off x="1214414" y="1571613"/>
            <a:ext cx="7215187" cy="1857388"/>
          </a:xfrm>
          <a:prstGeom prst="rect">
            <a:avLst/>
          </a:prstGeom>
        </p:spPr>
        <p:txBody>
          <a:bodyPr/>
          <a:lstStyle>
            <a:lvl1pPr>
              <a:lnSpc>
                <a:spcPts val="2600"/>
              </a:lnSpc>
              <a:buFont typeface="Arial" pitchFamily="34" charset="0"/>
              <a:buNone/>
              <a:defRPr sz="2100"/>
            </a:lvl1pPr>
            <a:lvl2pPr marL="0" indent="0">
              <a:buNone/>
              <a:defRPr sz="2100"/>
            </a:lvl2pPr>
            <a:lvl3pPr marL="0" indent="0">
              <a:buNone/>
              <a:defRPr sz="2100"/>
            </a:lvl3pPr>
            <a:lvl4pPr>
              <a:buNone/>
              <a:defRPr sz="2100"/>
            </a:lvl4pPr>
            <a:lvl5pPr>
              <a:buNone/>
              <a:defRPr sz="2100"/>
            </a:lvl5pPr>
          </a:lstStyle>
          <a:p>
            <a:pPr lvl="0"/>
            <a:r>
              <a:rPr lang="de-DE" smtClean="0"/>
              <a:t>Textmasterformate durch Klicken bearbeiten</a:t>
            </a:r>
          </a:p>
          <a:p>
            <a:pPr lvl="1"/>
            <a:r>
              <a:rPr lang="de-DE" smtClean="0"/>
              <a:t>Zweite Ebene</a:t>
            </a:r>
          </a:p>
          <a:p>
            <a:pPr lvl="2"/>
            <a:r>
              <a:rPr lang="de-DE" smtClean="0"/>
              <a:t>Dritte Ebene</a:t>
            </a:r>
          </a:p>
        </p:txBody>
      </p:sp>
      <p:sp>
        <p:nvSpPr>
          <p:cNvPr id="7" name="Textplatzhalter 12"/>
          <p:cNvSpPr>
            <a:spLocks noGrp="1"/>
          </p:cNvSpPr>
          <p:nvPr>
            <p:ph type="body" sz="quarter" idx="13"/>
          </p:nvPr>
        </p:nvSpPr>
        <p:spPr>
          <a:xfrm>
            <a:off x="1142976" y="6215082"/>
            <a:ext cx="2643206" cy="357218"/>
          </a:xfrm>
          <a:prstGeom prst="rect">
            <a:avLst/>
          </a:prstGeom>
        </p:spPr>
        <p:txBody>
          <a:bodyPr/>
          <a:lstStyle>
            <a:lvl1pPr algn="l">
              <a:buFont typeface="Arial" pitchFamily="34" charset="0"/>
              <a:buNone/>
              <a:defRPr sz="900" b="0"/>
            </a:lvl1pPr>
          </a:lstStyle>
          <a:p>
            <a:pPr lvl="0"/>
            <a:r>
              <a:rPr lang="de-DE" smtClean="0"/>
              <a:t>Textmasterformate durch Klicken bearbeiten</a:t>
            </a:r>
          </a:p>
        </p:txBody>
      </p:sp>
      <p:sp>
        <p:nvSpPr>
          <p:cNvPr id="10"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7C77B234-E6DE-45F7-BE49-E3D028D7DF22}" type="slidenum">
              <a:rPr lang="de-CH"/>
              <a:pPr>
                <a:defRPr/>
              </a:pPr>
              <a:t>‹N°›</a:t>
            </a:fld>
            <a:endParaRPr lang="de-CH"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lgeseite_Diagramm">
    <p:spTree>
      <p:nvGrpSpPr>
        <p:cNvPr id="1" name=""/>
        <p:cNvGrpSpPr/>
        <p:nvPr/>
      </p:nvGrpSpPr>
      <p:grpSpPr>
        <a:xfrm>
          <a:off x="0" y="0"/>
          <a:ext cx="0" cy="0"/>
          <a:chOff x="0" y="0"/>
          <a:chExt cx="0" cy="0"/>
        </a:xfrm>
      </p:grpSpPr>
      <p:pic>
        <p:nvPicPr>
          <p:cNvPr id="5" name="Grafik 1" descr="EVD_BBT_D_RGB_POS_QUER_wappen.jpg"/>
          <p:cNvPicPr>
            <a:picLocks noChangeAspect="1"/>
          </p:cNvPicPr>
          <p:nvPr userDrawn="1"/>
        </p:nvPicPr>
        <p:blipFill>
          <a:blip r:embed="rId2" cstate="print"/>
          <a:srcRect/>
          <a:stretch>
            <a:fillRect/>
          </a:stretch>
        </p:blipFill>
        <p:spPr bwMode="auto">
          <a:xfrm>
            <a:off x="428625" y="642938"/>
            <a:ext cx="292100" cy="347662"/>
          </a:xfrm>
          <a:prstGeom prst="rect">
            <a:avLst/>
          </a:prstGeom>
          <a:noFill/>
          <a:ln w="9525">
            <a:noFill/>
            <a:miter lim="800000"/>
            <a:headEnd/>
            <a:tailEnd/>
          </a:ln>
        </p:spPr>
      </p:pic>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9" name="Inhaltsplatzhalter 9"/>
          <p:cNvSpPr>
            <a:spLocks noGrp="1"/>
          </p:cNvSpPr>
          <p:nvPr>
            <p:ph sz="quarter" idx="12"/>
          </p:nvPr>
        </p:nvSpPr>
        <p:spPr>
          <a:xfrm>
            <a:off x="1214415" y="1571613"/>
            <a:ext cx="6286544" cy="428627"/>
          </a:xfrm>
          <a:prstGeom prst="rect">
            <a:avLst/>
          </a:prstGeom>
        </p:spPr>
        <p:txBody>
          <a:bodyPr/>
          <a:lstStyle>
            <a:lvl1pPr>
              <a:lnSpc>
                <a:spcPts val="2600"/>
              </a:lnSpc>
              <a:buFont typeface="Arial" pitchFamily="34" charset="0"/>
              <a:buNone/>
              <a:defRPr sz="2100"/>
            </a:lvl1pPr>
            <a:lvl2pPr>
              <a:buNone/>
              <a:defRPr sz="2100"/>
            </a:lvl2pPr>
            <a:lvl3pPr>
              <a:buNone/>
              <a:defRPr sz="2100"/>
            </a:lvl3pPr>
            <a:lvl4pPr>
              <a:buNone/>
              <a:defRPr sz="2100"/>
            </a:lvl4pPr>
            <a:lvl5pPr>
              <a:buNone/>
              <a:defRPr sz="2100"/>
            </a:lvl5pPr>
          </a:lstStyle>
          <a:p>
            <a:pPr lvl="0"/>
            <a:r>
              <a:rPr lang="de-DE" smtClean="0"/>
              <a:t>Textmasterformate durch Klicken bearbeiten</a:t>
            </a:r>
          </a:p>
        </p:txBody>
      </p:sp>
      <p:sp>
        <p:nvSpPr>
          <p:cNvPr id="11" name="Diagrammplatzhalter 10"/>
          <p:cNvSpPr>
            <a:spLocks noGrp="1"/>
          </p:cNvSpPr>
          <p:nvPr>
            <p:ph type="chart" sz="quarter" idx="13"/>
          </p:nvPr>
        </p:nvSpPr>
        <p:spPr>
          <a:xfrm>
            <a:off x="1214438" y="2357438"/>
            <a:ext cx="6286500" cy="3571875"/>
          </a:xfrm>
          <a:prstGeom prst="rect">
            <a:avLst/>
          </a:prstGeom>
        </p:spPr>
        <p:txBody>
          <a:bodyPr/>
          <a:lstStyle/>
          <a:p>
            <a:pPr lvl="0"/>
            <a:r>
              <a:rPr lang="de-DE" noProof="0" smtClean="0"/>
              <a:t>Diagramm durch Klicken auf Symbol hinzufügen</a:t>
            </a:r>
            <a:endParaRPr lang="de-CH" noProof="0" dirty="0"/>
          </a:p>
        </p:txBody>
      </p:sp>
      <p:sp>
        <p:nvSpPr>
          <p:cNvPr id="6"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7DF51812-7814-434A-AC1D-E63B895C7CC9}" type="slidenum">
              <a:rPr lang="de-CH"/>
              <a:pPr>
                <a:defRPr/>
              </a:pPr>
              <a:t>‹N°›</a:t>
            </a:fld>
            <a:endParaRPr lang="de-CH"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lgeseite_Tabelle">
    <p:spTree>
      <p:nvGrpSpPr>
        <p:cNvPr id="1" name=""/>
        <p:cNvGrpSpPr/>
        <p:nvPr/>
      </p:nvGrpSpPr>
      <p:grpSpPr>
        <a:xfrm>
          <a:off x="0" y="0"/>
          <a:ext cx="0" cy="0"/>
          <a:chOff x="0" y="0"/>
          <a:chExt cx="0" cy="0"/>
        </a:xfrm>
      </p:grpSpPr>
      <p:pic>
        <p:nvPicPr>
          <p:cNvPr id="5" name="Grafik 1" descr="EVD_BBT_D_RGB_POS_QUER_wappen.jpg"/>
          <p:cNvPicPr>
            <a:picLocks noChangeAspect="1"/>
          </p:cNvPicPr>
          <p:nvPr userDrawn="1"/>
        </p:nvPicPr>
        <p:blipFill>
          <a:blip r:embed="rId2" cstate="print"/>
          <a:srcRect/>
          <a:stretch>
            <a:fillRect/>
          </a:stretch>
        </p:blipFill>
        <p:spPr bwMode="auto">
          <a:xfrm>
            <a:off x="428625" y="642938"/>
            <a:ext cx="292100" cy="347662"/>
          </a:xfrm>
          <a:prstGeom prst="rect">
            <a:avLst/>
          </a:prstGeom>
          <a:noFill/>
          <a:ln w="9525">
            <a:noFill/>
            <a:miter lim="800000"/>
            <a:headEnd/>
            <a:tailEnd/>
          </a:ln>
        </p:spPr>
      </p:pic>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9" name="Inhaltsplatzhalter 9"/>
          <p:cNvSpPr>
            <a:spLocks noGrp="1"/>
          </p:cNvSpPr>
          <p:nvPr>
            <p:ph sz="quarter" idx="12"/>
          </p:nvPr>
        </p:nvSpPr>
        <p:spPr>
          <a:xfrm>
            <a:off x="1214414" y="1571613"/>
            <a:ext cx="7215187" cy="500065"/>
          </a:xfrm>
          <a:prstGeom prst="rect">
            <a:avLst/>
          </a:prstGeom>
        </p:spPr>
        <p:txBody>
          <a:bodyPr/>
          <a:lstStyle>
            <a:lvl1pPr>
              <a:lnSpc>
                <a:spcPts val="2600"/>
              </a:lnSpc>
              <a:buFont typeface="Arial" pitchFamily="34" charset="0"/>
              <a:buNone/>
              <a:defRPr sz="2100"/>
            </a:lvl1pPr>
            <a:lvl2pPr>
              <a:buNone/>
              <a:defRPr sz="2100"/>
            </a:lvl2pPr>
            <a:lvl3pPr>
              <a:buNone/>
              <a:defRPr sz="2100"/>
            </a:lvl3pPr>
            <a:lvl4pPr>
              <a:buNone/>
              <a:defRPr sz="2100"/>
            </a:lvl4pPr>
            <a:lvl5pPr>
              <a:buNone/>
              <a:defRPr sz="2100"/>
            </a:lvl5pPr>
          </a:lstStyle>
          <a:p>
            <a:pPr lvl="0"/>
            <a:r>
              <a:rPr lang="de-DE" smtClean="0"/>
              <a:t>Textmasterformate durch Klicken bearbeiten</a:t>
            </a:r>
          </a:p>
        </p:txBody>
      </p:sp>
      <p:sp>
        <p:nvSpPr>
          <p:cNvPr id="11" name="Tabellenplatzhalter 10"/>
          <p:cNvSpPr>
            <a:spLocks noGrp="1"/>
          </p:cNvSpPr>
          <p:nvPr>
            <p:ph type="tbl" sz="quarter" idx="13"/>
          </p:nvPr>
        </p:nvSpPr>
        <p:spPr>
          <a:xfrm>
            <a:off x="1214438" y="2428875"/>
            <a:ext cx="7215187" cy="3143250"/>
          </a:xfrm>
          <a:prstGeom prst="rect">
            <a:avLst/>
          </a:prstGeom>
        </p:spPr>
        <p:txBody>
          <a:bodyPr/>
          <a:lstStyle/>
          <a:p>
            <a:pPr lvl="0"/>
            <a:r>
              <a:rPr lang="de-DE" noProof="0" smtClean="0"/>
              <a:t>Tabelle durch Klicken auf Symbol hinzufügen</a:t>
            </a:r>
            <a:endParaRPr lang="de-CH" noProof="0"/>
          </a:p>
        </p:txBody>
      </p:sp>
      <p:sp>
        <p:nvSpPr>
          <p:cNvPr id="6"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B0C22F11-6C59-4713-95F9-E9CD923A0982}" type="slidenum">
              <a:rPr lang="de-CH"/>
              <a:pPr>
                <a:defRPr/>
              </a:pPr>
              <a:t>‹N°›</a:t>
            </a:fld>
            <a:endParaRPr lang="de-CH"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lgeseite_SmartArt">
    <p:spTree>
      <p:nvGrpSpPr>
        <p:cNvPr id="1" name=""/>
        <p:cNvGrpSpPr/>
        <p:nvPr/>
      </p:nvGrpSpPr>
      <p:grpSpPr>
        <a:xfrm>
          <a:off x="0" y="0"/>
          <a:ext cx="0" cy="0"/>
          <a:chOff x="0" y="0"/>
          <a:chExt cx="0" cy="0"/>
        </a:xfrm>
      </p:grpSpPr>
      <p:pic>
        <p:nvPicPr>
          <p:cNvPr id="4" name="Grafik 1" descr="EVD_BBT_D_RGB_POS_QUER_wappen.jpg"/>
          <p:cNvPicPr>
            <a:picLocks noChangeAspect="1"/>
          </p:cNvPicPr>
          <p:nvPr userDrawn="1"/>
        </p:nvPicPr>
        <p:blipFill>
          <a:blip r:embed="rId2" cstate="print"/>
          <a:srcRect/>
          <a:stretch>
            <a:fillRect/>
          </a:stretch>
        </p:blipFill>
        <p:spPr bwMode="auto">
          <a:xfrm>
            <a:off x="428625" y="642938"/>
            <a:ext cx="292100" cy="347662"/>
          </a:xfrm>
          <a:prstGeom prst="rect">
            <a:avLst/>
          </a:prstGeom>
          <a:noFill/>
          <a:ln w="9525">
            <a:noFill/>
            <a:miter lim="800000"/>
            <a:headEnd/>
            <a:tailEnd/>
          </a:ln>
        </p:spPr>
      </p:pic>
      <p:graphicFrame>
        <p:nvGraphicFramePr>
          <p:cNvPr id="5" name="Diagramm 4"/>
          <p:cNvGraphicFramePr/>
          <p:nvPr userDrawn="1"/>
        </p:nvGraphicFramePr>
        <p:xfrm>
          <a:off x="1214414" y="2428868"/>
          <a:ext cx="6096000" cy="3357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9" name="Inhaltsplatzhalter 9"/>
          <p:cNvSpPr>
            <a:spLocks noGrp="1"/>
          </p:cNvSpPr>
          <p:nvPr>
            <p:ph sz="quarter" idx="12"/>
          </p:nvPr>
        </p:nvSpPr>
        <p:spPr>
          <a:xfrm>
            <a:off x="1214415" y="1571613"/>
            <a:ext cx="6286544" cy="500065"/>
          </a:xfrm>
          <a:prstGeom prst="rect">
            <a:avLst/>
          </a:prstGeom>
        </p:spPr>
        <p:txBody>
          <a:bodyPr/>
          <a:lstStyle>
            <a:lvl1pPr>
              <a:lnSpc>
                <a:spcPts val="2600"/>
              </a:lnSpc>
              <a:buFont typeface="Arial" pitchFamily="34" charset="0"/>
              <a:buNone/>
              <a:defRPr sz="2100" baseline="0"/>
            </a:lvl1pPr>
            <a:lvl2pPr>
              <a:buNone/>
              <a:defRPr sz="2100"/>
            </a:lvl2pPr>
            <a:lvl3pPr>
              <a:buNone/>
              <a:defRPr sz="2100"/>
            </a:lvl3pPr>
            <a:lvl4pPr>
              <a:buNone/>
              <a:defRPr sz="2100"/>
            </a:lvl4pPr>
            <a:lvl5pPr>
              <a:buNone/>
              <a:defRPr sz="2100"/>
            </a:lvl5pPr>
          </a:lstStyle>
          <a:p>
            <a:pPr lvl="0"/>
            <a:r>
              <a:rPr lang="de-DE" smtClean="0"/>
              <a:t>Textmasterformate durch Klicken bearbeiten</a:t>
            </a:r>
          </a:p>
        </p:txBody>
      </p:sp>
      <p:sp>
        <p:nvSpPr>
          <p:cNvPr id="6" name="Foliennummernplatzhalter 5"/>
          <p:cNvSpPr>
            <a:spLocks noGrp="1"/>
          </p:cNvSpPr>
          <p:nvPr>
            <p:ph type="sldNum" sz="quarter" idx="13"/>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0B0200DE-74F8-4172-B7D9-3DDFCFCD8D9F}" type="slidenum">
              <a:rPr lang="de-CH"/>
              <a:pPr>
                <a:defRPr/>
              </a:pPr>
              <a:t>‹N°›</a:t>
            </a:fld>
            <a:endParaRPr lang="de-CH"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1114425" y="6607175"/>
            <a:ext cx="1905000" cy="457200"/>
          </a:xfrm>
          <a:prstGeom prst="rect">
            <a:avLst/>
          </a:prstGeom>
        </p:spPr>
        <p:txBody>
          <a:bodyPr/>
          <a:lstStyle>
            <a:lvl1pPr>
              <a:defRPr/>
            </a:lvl1pPr>
          </a:lstStyle>
          <a:p>
            <a:endParaRPr lang="de-CH" dirty="0"/>
          </a:p>
        </p:txBody>
      </p:sp>
      <p:sp>
        <p:nvSpPr>
          <p:cNvPr id="4" name="Fußzeilenplatzhalter 3"/>
          <p:cNvSpPr>
            <a:spLocks noGrp="1"/>
          </p:cNvSpPr>
          <p:nvPr>
            <p:ph type="ftr" sz="quarter" idx="11"/>
          </p:nvPr>
        </p:nvSpPr>
        <p:spPr>
          <a:xfrm>
            <a:off x="685800" y="152400"/>
            <a:ext cx="7696200" cy="457200"/>
          </a:xfrm>
          <a:prstGeom prst="rect">
            <a:avLst/>
          </a:prstGeom>
        </p:spPr>
        <p:txBody>
          <a:bodyPr/>
          <a:lstStyle>
            <a:lvl1pPr>
              <a:spcBef>
                <a:spcPct val="0"/>
              </a:spcBef>
              <a:defRPr/>
            </a:lvl1pPr>
          </a:lstStyle>
          <a:p>
            <a:r>
              <a:rPr lang="de-CH" smtClean="0"/>
              <a:t>aen, 8.12.2011</a:t>
            </a:r>
            <a:endParaRPr lang="de-CH"/>
          </a:p>
        </p:txBody>
      </p:sp>
      <p:sp>
        <p:nvSpPr>
          <p:cNvPr id="5" name="Foliennummernplatzhalter 4"/>
          <p:cNvSpPr>
            <a:spLocks noGrp="1"/>
          </p:cNvSpPr>
          <p:nvPr>
            <p:ph type="sldNum" sz="quarter" idx="12"/>
          </p:nvPr>
        </p:nvSpPr>
        <p:spPr>
          <a:xfrm>
            <a:off x="6781800" y="6607175"/>
            <a:ext cx="1905000" cy="457200"/>
          </a:xfrm>
          <a:prstGeom prst="rect">
            <a:avLst/>
          </a:prstGeom>
        </p:spPr>
        <p:txBody>
          <a:bodyPr/>
          <a:lstStyle>
            <a:lvl1pPr>
              <a:defRPr/>
            </a:lvl1pPr>
          </a:lstStyle>
          <a:p>
            <a:fld id="{024D173B-0669-404E-ACAF-019E718AC923}" type="slidenum">
              <a:rPr lang="de-CH"/>
              <a:pPr/>
              <a:t>‹N°›</a:t>
            </a:fld>
            <a:endParaRPr lang="de-CH"/>
          </a:p>
        </p:txBody>
      </p:sp>
    </p:spTree>
    <p:extLst>
      <p:ext uri="{BB962C8B-B14F-4D97-AF65-F5344CB8AC3E}">
        <p14:creationId xmlns:p14="http://schemas.microsoft.com/office/powerpoint/2010/main" val="116872105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Folgeseite_Text mit Fussnote">
    <p:spTree>
      <p:nvGrpSpPr>
        <p:cNvPr id="1" name=""/>
        <p:cNvGrpSpPr/>
        <p:nvPr/>
      </p:nvGrpSpPr>
      <p:grpSpPr>
        <a:xfrm>
          <a:off x="0" y="0"/>
          <a:ext cx="0" cy="0"/>
          <a:chOff x="0" y="0"/>
          <a:chExt cx="0" cy="0"/>
        </a:xfrm>
      </p:grpSpPr>
      <p:pic>
        <p:nvPicPr>
          <p:cNvPr id="8" name="Grafik 1" descr="EVD_BBT_D_RGB_POS_QUER_wappen.jpg"/>
          <p:cNvPicPr>
            <a:picLocks noChangeAspect="1"/>
          </p:cNvPicPr>
          <p:nvPr userDrawn="1"/>
        </p:nvPicPr>
        <p:blipFill>
          <a:blip r:embed="rId2" cstate="print"/>
          <a:srcRect/>
          <a:stretch>
            <a:fillRect/>
          </a:stretch>
        </p:blipFill>
        <p:spPr bwMode="auto">
          <a:xfrm>
            <a:off x="428625" y="642938"/>
            <a:ext cx="292100" cy="347662"/>
          </a:xfrm>
          <a:prstGeom prst="rect">
            <a:avLst/>
          </a:prstGeom>
          <a:noFill/>
          <a:ln w="9525">
            <a:noFill/>
            <a:miter lim="800000"/>
            <a:headEnd/>
            <a:tailEnd/>
          </a:ln>
        </p:spPr>
      </p:pic>
      <p:sp>
        <p:nvSpPr>
          <p:cNvPr id="5" name="Titel 1"/>
          <p:cNvSpPr>
            <a:spLocks noGrp="1"/>
          </p:cNvSpPr>
          <p:nvPr>
            <p:ph type="ctrTitle"/>
          </p:nvPr>
        </p:nvSpPr>
        <p:spPr>
          <a:xfrm>
            <a:off x="1214414" y="500042"/>
            <a:ext cx="6286544" cy="714379"/>
          </a:xfrm>
          <a:prstGeom prst="rect">
            <a:avLst/>
          </a:prstGeom>
        </p:spPr>
        <p:txBody>
          <a:bodyPr/>
          <a:lstStyle>
            <a:lvl1pPr algn="l">
              <a:defRPr sz="3200"/>
            </a:lvl1pPr>
          </a:lstStyle>
          <a:p>
            <a:r>
              <a:rPr lang="de-DE" smtClean="0"/>
              <a:t>Titelmasterformat durch Klicken bearbeiten</a:t>
            </a:r>
            <a:endParaRPr lang="de-CH" dirty="0"/>
          </a:p>
        </p:txBody>
      </p:sp>
      <p:sp>
        <p:nvSpPr>
          <p:cNvPr id="6" name="Inhaltsplatzhalter 9"/>
          <p:cNvSpPr>
            <a:spLocks noGrp="1"/>
          </p:cNvSpPr>
          <p:nvPr>
            <p:ph sz="quarter" idx="12"/>
          </p:nvPr>
        </p:nvSpPr>
        <p:spPr>
          <a:xfrm>
            <a:off x="1214414" y="1571612"/>
            <a:ext cx="7215187" cy="4881723"/>
          </a:xfrm>
          <a:prstGeom prst="rect">
            <a:avLst/>
          </a:prstGeom>
        </p:spPr>
        <p:txBody>
          <a:bodyPr/>
          <a:lstStyle>
            <a:lvl1pPr>
              <a:lnSpc>
                <a:spcPts val="2600"/>
              </a:lnSpc>
              <a:buFont typeface="Arial" pitchFamily="34" charset="0"/>
              <a:buNone/>
              <a:defRPr sz="2100"/>
            </a:lvl1pPr>
            <a:lvl2pPr marL="0" indent="0">
              <a:buNone/>
              <a:defRPr sz="2100"/>
            </a:lvl2pPr>
            <a:lvl3pPr marL="0" indent="0">
              <a:buNone/>
              <a:defRPr sz="2100"/>
            </a:lvl3pPr>
            <a:lvl4pPr>
              <a:buNone/>
              <a:defRPr sz="2100"/>
            </a:lvl4pPr>
            <a:lvl5pPr>
              <a:buNone/>
              <a:defRPr sz="2100"/>
            </a:lvl5pPr>
          </a:lstStyle>
          <a:p>
            <a:pPr lvl="0"/>
            <a:r>
              <a:rPr lang="de-DE" smtClean="0"/>
              <a:t>Textmasterformate durch Klicken bearbeiten</a:t>
            </a:r>
          </a:p>
          <a:p>
            <a:pPr lvl="1"/>
            <a:r>
              <a:rPr lang="de-DE" smtClean="0"/>
              <a:t>Zweite Ebene</a:t>
            </a:r>
          </a:p>
          <a:p>
            <a:pPr lvl="2"/>
            <a:r>
              <a:rPr lang="de-DE" smtClean="0"/>
              <a:t>Dritte Ebene</a:t>
            </a:r>
          </a:p>
        </p:txBody>
      </p:sp>
      <p:sp>
        <p:nvSpPr>
          <p:cNvPr id="10" name="Foliennummernplatzhalter 5"/>
          <p:cNvSpPr>
            <a:spLocks noGrp="1"/>
          </p:cNvSpPr>
          <p:nvPr>
            <p:ph type="sldNum" sz="quarter" idx="14"/>
          </p:nvPr>
        </p:nvSpPr>
        <p:spPr>
          <a:xfrm>
            <a:off x="6624638" y="6215063"/>
            <a:ext cx="2233612" cy="365125"/>
          </a:xfrm>
          <a:prstGeom prst="rect">
            <a:avLst/>
          </a:prstGeom>
        </p:spPr>
        <p:txBody>
          <a:bodyPr/>
          <a:lstStyle>
            <a:lvl1pPr algn="r" fontAlgn="auto">
              <a:lnSpc>
                <a:spcPts val="1200"/>
              </a:lnSpc>
              <a:spcBef>
                <a:spcPts val="0"/>
              </a:spcBef>
              <a:spcAft>
                <a:spcPts val="0"/>
              </a:spcAft>
              <a:defRPr sz="900">
                <a:latin typeface="Arial" pitchFamily="34" charset="0"/>
                <a:cs typeface="Arial" pitchFamily="34" charset="0"/>
              </a:defRPr>
            </a:lvl1pPr>
          </a:lstStyle>
          <a:p>
            <a:pPr>
              <a:defRPr/>
            </a:pPr>
            <a:fld id="{7C77B234-E6DE-45F7-BE49-E3D028D7DF22}" type="slidenum">
              <a:rPr lang="de-CH"/>
              <a:pPr>
                <a:defRPr/>
              </a:pPr>
              <a:t>‹N°›</a:t>
            </a:fld>
            <a:endParaRPr lang="de-CH" dirty="0"/>
          </a:p>
        </p:txBody>
      </p:sp>
    </p:spTree>
    <p:extLst>
      <p:ext uri="{BB962C8B-B14F-4D97-AF65-F5344CB8AC3E}">
        <p14:creationId xmlns:p14="http://schemas.microsoft.com/office/powerpoint/2010/main" val="7476850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6" r:id="rId7"/>
    <p:sldLayoutId id="2147483967" r:id="rId8"/>
  </p:sldLayoutIdLst>
  <p:hf hdr="0" ftr="0" dt="0"/>
  <p:txStyles>
    <p:titleStyle>
      <a:lvl1pPr algn="ctr" rtl="0" eaLnBrk="0" fontAlgn="base" hangingPunct="0">
        <a:spcBef>
          <a:spcPct val="0"/>
        </a:spcBef>
        <a:spcAft>
          <a:spcPct val="0"/>
        </a:spcAft>
        <a:defRPr sz="44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b="1">
          <a:solidFill>
            <a:schemeClr val="tx1"/>
          </a:solidFill>
          <a:latin typeface="Arial" charset="0"/>
          <a:cs typeface="Arial" charset="0"/>
        </a:defRPr>
      </a:lvl2pPr>
      <a:lvl3pPr algn="ctr" rtl="0" eaLnBrk="0" fontAlgn="base" hangingPunct="0">
        <a:spcBef>
          <a:spcPct val="0"/>
        </a:spcBef>
        <a:spcAft>
          <a:spcPct val="0"/>
        </a:spcAft>
        <a:defRPr sz="4400" b="1">
          <a:solidFill>
            <a:schemeClr val="tx1"/>
          </a:solidFill>
          <a:latin typeface="Arial" charset="0"/>
          <a:cs typeface="Arial" charset="0"/>
        </a:defRPr>
      </a:lvl3pPr>
      <a:lvl4pPr algn="ctr" rtl="0" eaLnBrk="0" fontAlgn="base" hangingPunct="0">
        <a:spcBef>
          <a:spcPct val="0"/>
        </a:spcBef>
        <a:spcAft>
          <a:spcPct val="0"/>
        </a:spcAft>
        <a:defRPr sz="4400" b="1">
          <a:solidFill>
            <a:schemeClr val="tx1"/>
          </a:solidFill>
          <a:latin typeface="Arial" charset="0"/>
          <a:cs typeface="Arial" charset="0"/>
        </a:defRPr>
      </a:lvl4pPr>
      <a:lvl5pPr algn="ctr" rtl="0" eaLnBrk="0" fontAlgn="base" hangingPunct="0">
        <a:spcBef>
          <a:spcPct val="0"/>
        </a:spcBef>
        <a:spcAft>
          <a:spcPct val="0"/>
        </a:spcAft>
        <a:defRPr sz="4400" b="1">
          <a:solidFill>
            <a:schemeClr val="tx1"/>
          </a:solidFill>
          <a:latin typeface="Arial" charset="0"/>
          <a:cs typeface="Arial" charset="0"/>
        </a:defRPr>
      </a:lvl5pPr>
      <a:lvl6pPr marL="457200" algn="ctr" rtl="0" eaLnBrk="1" fontAlgn="base" hangingPunct="1">
        <a:spcBef>
          <a:spcPct val="0"/>
        </a:spcBef>
        <a:spcAft>
          <a:spcPct val="0"/>
        </a:spcAft>
        <a:defRPr sz="4400" b="1">
          <a:solidFill>
            <a:schemeClr val="tx1"/>
          </a:solidFill>
          <a:latin typeface="Arial" charset="0"/>
          <a:cs typeface="Arial" charset="0"/>
        </a:defRPr>
      </a:lvl6pPr>
      <a:lvl7pPr marL="914400" algn="ctr" rtl="0" eaLnBrk="1" fontAlgn="base" hangingPunct="1">
        <a:spcBef>
          <a:spcPct val="0"/>
        </a:spcBef>
        <a:spcAft>
          <a:spcPct val="0"/>
        </a:spcAft>
        <a:defRPr sz="4400" b="1">
          <a:solidFill>
            <a:schemeClr val="tx1"/>
          </a:solidFill>
          <a:latin typeface="Arial" charset="0"/>
          <a:cs typeface="Arial" charset="0"/>
        </a:defRPr>
      </a:lvl7pPr>
      <a:lvl8pPr marL="1371600" algn="ctr" rtl="0" eaLnBrk="1" fontAlgn="base" hangingPunct="1">
        <a:spcBef>
          <a:spcPct val="0"/>
        </a:spcBef>
        <a:spcAft>
          <a:spcPct val="0"/>
        </a:spcAft>
        <a:defRPr sz="4400" b="1">
          <a:solidFill>
            <a:schemeClr val="tx1"/>
          </a:solidFill>
          <a:latin typeface="Arial" charset="0"/>
          <a:cs typeface="Arial" charset="0"/>
        </a:defRPr>
      </a:lvl8pPr>
      <a:lvl9pPr marL="1828800" algn="ctr" rtl="0" eaLnBrk="1" fontAlgn="base" hangingPunct="1">
        <a:spcBef>
          <a:spcPct val="0"/>
        </a:spcBef>
        <a:spcAft>
          <a:spcPct val="0"/>
        </a:spcAft>
        <a:defRPr sz="44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sbfi.admin.ch/"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bwMode="auto">
          <a:xfrm>
            <a:off x="3059592" y="1844824"/>
            <a:ext cx="5518042" cy="1080120"/>
          </a:xfrm>
          <a:no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eaLnBrk="1" hangingPunct="1">
              <a:lnSpc>
                <a:spcPct val="150000"/>
              </a:lnSpc>
              <a:spcBef>
                <a:spcPts val="3000"/>
              </a:spcBef>
            </a:pPr>
            <a:r>
              <a:rPr lang="de-CH" sz="3600" dirty="0"/>
              <a:t>Mehr Fachkräfte für die Schweiz</a:t>
            </a:r>
            <a:r>
              <a:rPr lang="fr-CH" sz="3600" dirty="0" smtClean="0">
                <a:solidFill>
                  <a:srgbClr val="000000"/>
                </a:solidFill>
                <a:latin typeface="Arial" charset="0"/>
                <a:cs typeface="Arial" charset="0"/>
                <a:sym typeface="Arial" charset="0"/>
              </a:rPr>
              <a:t/>
            </a:r>
            <a:br>
              <a:rPr lang="fr-CH" sz="3600" dirty="0" smtClean="0">
                <a:solidFill>
                  <a:srgbClr val="000000"/>
                </a:solidFill>
                <a:latin typeface="Arial" charset="0"/>
                <a:cs typeface="Arial" charset="0"/>
                <a:sym typeface="Arial" charset="0"/>
              </a:rPr>
            </a:br>
            <a:r>
              <a:rPr lang="fr-CH" sz="2800" dirty="0" smtClean="0">
                <a:solidFill>
                  <a:srgbClr val="000000"/>
                </a:solidFill>
                <a:latin typeface="Arial" charset="0"/>
                <a:cs typeface="Arial" charset="0"/>
                <a:sym typeface="Arial" charset="0"/>
              </a:rPr>
              <a:t>Die </a:t>
            </a:r>
            <a:r>
              <a:rPr lang="fr-CH" sz="2800" dirty="0" err="1" smtClean="0">
                <a:solidFill>
                  <a:srgbClr val="000000"/>
                </a:solidFill>
                <a:latin typeface="Arial" charset="0"/>
                <a:cs typeface="Arial" charset="0"/>
                <a:sym typeface="Arial" charset="0"/>
              </a:rPr>
              <a:t>höhere</a:t>
            </a:r>
            <a:r>
              <a:rPr lang="fr-CH" sz="2800" dirty="0" smtClean="0">
                <a:solidFill>
                  <a:srgbClr val="000000"/>
                </a:solidFill>
                <a:latin typeface="Arial" charset="0"/>
                <a:cs typeface="Arial" charset="0"/>
                <a:sym typeface="Arial" charset="0"/>
              </a:rPr>
              <a:t> </a:t>
            </a:r>
            <a:r>
              <a:rPr lang="fr-CH" sz="2800" dirty="0" err="1" smtClean="0">
                <a:solidFill>
                  <a:srgbClr val="000000"/>
                </a:solidFill>
                <a:latin typeface="Arial" charset="0"/>
                <a:cs typeface="Arial" charset="0"/>
                <a:sym typeface="Arial" charset="0"/>
              </a:rPr>
              <a:t>Berufsbildung</a:t>
            </a:r>
            <a:r>
              <a:rPr lang="fr-CH" sz="3600" dirty="0" smtClean="0">
                <a:solidFill>
                  <a:srgbClr val="000000"/>
                </a:solidFill>
                <a:latin typeface="Arial" charset="0"/>
                <a:cs typeface="Arial" charset="0"/>
                <a:sym typeface="Arial" charset="0"/>
              </a:rPr>
              <a:t/>
            </a:r>
            <a:br>
              <a:rPr lang="fr-CH" sz="3600" dirty="0" smtClean="0">
                <a:solidFill>
                  <a:srgbClr val="000000"/>
                </a:solidFill>
                <a:latin typeface="Arial" charset="0"/>
                <a:cs typeface="Arial" charset="0"/>
                <a:sym typeface="Arial" charset="0"/>
              </a:rPr>
            </a:br>
            <a:r>
              <a:rPr lang="fr-CH" sz="3600" dirty="0" smtClean="0">
                <a:solidFill>
                  <a:srgbClr val="000000"/>
                </a:solidFill>
                <a:latin typeface="Arial" charset="0"/>
                <a:cs typeface="Arial" charset="0"/>
                <a:sym typeface="Arial" charset="0"/>
              </a:rPr>
              <a:t/>
            </a:r>
            <a:br>
              <a:rPr lang="fr-CH" sz="3600" dirty="0" smtClean="0">
                <a:solidFill>
                  <a:srgbClr val="000000"/>
                </a:solidFill>
                <a:latin typeface="Arial" charset="0"/>
                <a:cs typeface="Arial" charset="0"/>
                <a:sym typeface="Arial" charset="0"/>
              </a:rPr>
            </a:br>
            <a:r>
              <a:rPr lang="fr-CH" sz="2000" dirty="0" smtClean="0">
                <a:solidFill>
                  <a:srgbClr val="000000"/>
                </a:solidFill>
                <a:latin typeface="Arial" charset="0"/>
                <a:cs typeface="Arial" charset="0"/>
                <a:sym typeface="Arial" charset="0"/>
              </a:rPr>
              <a:t/>
            </a:r>
            <a:br>
              <a:rPr lang="fr-CH" sz="2000" dirty="0" smtClean="0">
                <a:solidFill>
                  <a:srgbClr val="000000"/>
                </a:solidFill>
                <a:latin typeface="Arial" charset="0"/>
                <a:cs typeface="Arial" charset="0"/>
                <a:sym typeface="Arial" charset="0"/>
              </a:rPr>
            </a:br>
            <a:r>
              <a:rPr lang="fr-CH" sz="2000" dirty="0" smtClean="0">
                <a:solidFill>
                  <a:srgbClr val="000000"/>
                </a:solidFill>
                <a:latin typeface="Arial" charset="0"/>
                <a:cs typeface="Arial" charset="0"/>
                <a:sym typeface="Arial" charset="0"/>
              </a:rPr>
              <a:t/>
            </a:r>
            <a:br>
              <a:rPr lang="fr-CH" sz="2000" dirty="0" smtClean="0">
                <a:solidFill>
                  <a:srgbClr val="000000"/>
                </a:solidFill>
                <a:latin typeface="Arial" charset="0"/>
                <a:cs typeface="Arial" charset="0"/>
                <a:sym typeface="Arial" charset="0"/>
              </a:rPr>
            </a:br>
            <a:r>
              <a:rPr lang="fr-CH" sz="2000" dirty="0" smtClean="0">
                <a:solidFill>
                  <a:srgbClr val="000000"/>
                </a:solidFill>
                <a:latin typeface="Arial" charset="0"/>
                <a:cs typeface="Arial" charset="0"/>
                <a:sym typeface="Arial" charset="0"/>
              </a:rPr>
              <a:t>Nicole Aeby-Egger 27. </a:t>
            </a:r>
            <a:r>
              <a:rPr lang="fr-CH" sz="2000" dirty="0" err="1" smtClean="0">
                <a:solidFill>
                  <a:srgbClr val="000000"/>
                </a:solidFill>
                <a:latin typeface="Arial" charset="0"/>
                <a:cs typeface="Arial" charset="0"/>
                <a:sym typeface="Arial" charset="0"/>
              </a:rPr>
              <a:t>November</a:t>
            </a:r>
            <a:r>
              <a:rPr lang="fr-CH" sz="2000" dirty="0" smtClean="0">
                <a:solidFill>
                  <a:srgbClr val="000000"/>
                </a:solidFill>
                <a:latin typeface="Arial" charset="0"/>
                <a:cs typeface="Arial" charset="0"/>
                <a:sym typeface="Arial" charset="0"/>
              </a:rPr>
              <a:t> 2013</a:t>
            </a:r>
            <a:r>
              <a:rPr lang="fr-CH" sz="3600" dirty="0" smtClean="0">
                <a:solidFill>
                  <a:srgbClr val="000000"/>
                </a:solidFill>
                <a:latin typeface="Arial" charset="0"/>
                <a:cs typeface="Arial" charset="0"/>
                <a:sym typeface="Arial" charset="0"/>
              </a:rPr>
              <a:t/>
            </a:r>
            <a:br>
              <a:rPr lang="fr-CH" sz="3600" dirty="0" smtClean="0">
                <a:solidFill>
                  <a:srgbClr val="000000"/>
                </a:solidFill>
                <a:latin typeface="Arial" charset="0"/>
                <a:cs typeface="Arial" charset="0"/>
                <a:sym typeface="Arial" charset="0"/>
              </a:rPr>
            </a:br>
            <a:r>
              <a:rPr lang="fr-CH" sz="1000" dirty="0" smtClean="0">
                <a:solidFill>
                  <a:srgbClr val="000000"/>
                </a:solidFill>
                <a:latin typeface="Arial" charset="0"/>
                <a:cs typeface="Arial" charset="0"/>
                <a:sym typeface="Arial" charset="0"/>
              </a:rPr>
              <a:t/>
            </a:r>
            <a:br>
              <a:rPr lang="fr-CH" sz="1000" dirty="0" smtClean="0">
                <a:solidFill>
                  <a:srgbClr val="000000"/>
                </a:solidFill>
                <a:latin typeface="Arial" charset="0"/>
                <a:cs typeface="Arial" charset="0"/>
                <a:sym typeface="Arial" charset="0"/>
              </a:rPr>
            </a:br>
            <a:endParaRPr lang="fr-CH" sz="1400" dirty="0" smtClean="0">
              <a:latin typeface="Arial" charset="0"/>
              <a:cs typeface="Arial" charset="0"/>
            </a:endParaRPr>
          </a:p>
        </p:txBody>
      </p:sp>
      <p:pic>
        <p:nvPicPr>
          <p:cNvPr id="3" name="Picture 4" descr="http://www.berufsbildungplus.ch/files/a3_hbb_laufbaehnler_d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700808"/>
            <a:ext cx="2160000" cy="3056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253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7174010" cy="714379"/>
          </a:xfrm>
        </p:spPr>
        <p:txBody>
          <a:bodyPr/>
          <a:lstStyle/>
          <a:p>
            <a:r>
              <a:rPr lang="de-CH" dirty="0" smtClean="0">
                <a:solidFill>
                  <a:srgbClr val="FF0000"/>
                </a:solidFill>
              </a:rPr>
              <a:t>Übersicht der Themen</a:t>
            </a:r>
            <a:endParaRPr lang="de-CH" dirty="0">
              <a:solidFill>
                <a:srgbClr val="FF0000"/>
              </a:solidFill>
            </a:endParaRPr>
          </a:p>
        </p:txBody>
      </p:sp>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2</a:t>
            </a:fld>
            <a:endParaRPr lang="de-CH" dirty="0"/>
          </a:p>
        </p:txBody>
      </p:sp>
      <p:pic>
        <p:nvPicPr>
          <p:cNvPr id="7" name="Picture 2" descr="http://www.berufsbildungplus.ch/files/a3_hbb_a_gran_carriera_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740751"/>
            <a:ext cx="2160000" cy="3056401"/>
          </a:xfrm>
          <a:prstGeom prst="rect">
            <a:avLst/>
          </a:prstGeom>
          <a:noFill/>
          <a:extLst>
            <a:ext uri="{909E8E84-426E-40DD-AFC4-6F175D3DCCD1}">
              <a14:hiddenFill xmlns:a14="http://schemas.microsoft.com/office/drawing/2010/main">
                <a:solidFill>
                  <a:srgbClr val="FFFFFF"/>
                </a:solidFill>
              </a14:hiddenFill>
            </a:ext>
          </a:extLst>
        </p:spPr>
      </p:pic>
      <p:sp>
        <p:nvSpPr>
          <p:cNvPr id="8" name="Inhaltsplatzhalter 2"/>
          <p:cNvSpPr>
            <a:spLocks noGrp="1"/>
          </p:cNvSpPr>
          <p:nvPr>
            <p:ph sz="quarter" idx="12"/>
          </p:nvPr>
        </p:nvSpPr>
        <p:spPr>
          <a:xfrm>
            <a:off x="3059832" y="1812759"/>
            <a:ext cx="5544616" cy="2696361"/>
          </a:xfrm>
        </p:spPr>
        <p:txBody>
          <a:bodyPr/>
          <a:lstStyle/>
          <a:p>
            <a:pPr marL="457200" indent="-457200">
              <a:lnSpc>
                <a:spcPct val="100000"/>
              </a:lnSpc>
              <a:spcBef>
                <a:spcPts val="1200"/>
              </a:spcBef>
              <a:buAutoNum type="arabicPeriod"/>
            </a:pPr>
            <a:r>
              <a:rPr lang="de-CH" altLang="fr-FR" sz="2800" dirty="0" smtClean="0">
                <a:solidFill>
                  <a:srgbClr val="FF0000"/>
                </a:solidFill>
                <a:latin typeface="Arial" charset="0"/>
                <a:cs typeface="Arial" charset="0"/>
              </a:rPr>
              <a:t>Herausforderungen</a:t>
            </a:r>
            <a:r>
              <a:rPr lang="de-CH" altLang="fr-FR" sz="2800" dirty="0" smtClean="0">
                <a:latin typeface="Arial" charset="0"/>
                <a:cs typeface="Arial" charset="0"/>
              </a:rPr>
              <a:t> </a:t>
            </a:r>
          </a:p>
          <a:p>
            <a:pPr marL="457200" indent="-457200">
              <a:lnSpc>
                <a:spcPct val="100000"/>
              </a:lnSpc>
              <a:spcBef>
                <a:spcPts val="1200"/>
              </a:spcBef>
              <a:buAutoNum type="arabicPeriod"/>
            </a:pPr>
            <a:r>
              <a:rPr lang="de-CH" sz="2800" dirty="0" smtClean="0"/>
              <a:t>Die höhere Berufsbildung</a:t>
            </a:r>
          </a:p>
          <a:p>
            <a:pPr marL="457200" indent="-457200">
              <a:lnSpc>
                <a:spcPct val="100000"/>
              </a:lnSpc>
              <a:spcBef>
                <a:spcPts val="1200"/>
              </a:spcBef>
              <a:buAutoNum type="arabicPeriod"/>
            </a:pPr>
            <a:r>
              <a:rPr lang="de-CH" sz="2800" dirty="0"/>
              <a:t>Validierung von Bildungsleistungen</a:t>
            </a:r>
            <a:endParaRPr lang="de-CH" sz="2500" dirty="0" smtClean="0"/>
          </a:p>
          <a:p>
            <a:pPr marL="457200" indent="-457200">
              <a:lnSpc>
                <a:spcPct val="100000"/>
              </a:lnSpc>
              <a:spcBef>
                <a:spcPts val="1200"/>
              </a:spcBef>
              <a:buFont typeface="Arial" pitchFamily="34" charset="0"/>
              <a:buAutoNum type="arabicPeriod"/>
            </a:pPr>
            <a:r>
              <a:rPr lang="de-CH" sz="2800" dirty="0"/>
              <a:t>Höhere Berufsbildung: </a:t>
            </a:r>
            <a:r>
              <a:rPr lang="de-CH" sz="2800" dirty="0" smtClean="0"/>
              <a:t>Strategieprojekt</a:t>
            </a:r>
          </a:p>
          <a:p>
            <a:pPr marL="457200" indent="-457200">
              <a:lnSpc>
                <a:spcPct val="100000"/>
              </a:lnSpc>
              <a:spcBef>
                <a:spcPts val="1200"/>
              </a:spcBef>
              <a:buFont typeface="Arial" pitchFamily="34" charset="0"/>
              <a:buAutoNum type="arabicPeriod"/>
            </a:pPr>
            <a:r>
              <a:rPr lang="de-CH" sz="2800" dirty="0" smtClean="0"/>
              <a:t>Stärkung </a:t>
            </a:r>
            <a:r>
              <a:rPr lang="de-CH" sz="2800" dirty="0"/>
              <a:t>Höhere Berufsbildung</a:t>
            </a:r>
            <a:endParaRPr lang="de-CH" sz="2500" dirty="0"/>
          </a:p>
        </p:txBody>
      </p:sp>
    </p:spTree>
    <p:extLst>
      <p:ext uri="{BB962C8B-B14F-4D97-AF65-F5344CB8AC3E}">
        <p14:creationId xmlns:p14="http://schemas.microsoft.com/office/powerpoint/2010/main" val="1019602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ctrTitle"/>
          </p:nvPr>
        </p:nvSpPr>
        <p:spPr bwMode="auto">
          <a:xfrm>
            <a:off x="1205725" y="548680"/>
            <a:ext cx="7534026"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CH" altLang="fr-FR" dirty="0" smtClean="0">
                <a:latin typeface="Arial" charset="0"/>
                <a:cs typeface="Arial" charset="0"/>
              </a:rPr>
              <a:t>Herausforderung 1 </a:t>
            </a:r>
            <a:r>
              <a:rPr lang="de-CH" altLang="fr-FR" dirty="0">
                <a:latin typeface="Arial" charset="0"/>
                <a:cs typeface="Arial" charset="0"/>
              </a:rPr>
              <a:t>Fachkräftebedarf</a:t>
            </a:r>
            <a:endParaRPr lang="de-CH" altLang="fr-FR" dirty="0" smtClean="0">
              <a:latin typeface="Arial" charset="0"/>
              <a:cs typeface="Arial" charset="0"/>
            </a:endParaRPr>
          </a:p>
        </p:txBody>
      </p:sp>
      <p:sp>
        <p:nvSpPr>
          <p:cNvPr id="10243" name="Foliennummernplatzhalter 3"/>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2B0B5EBB-7FDA-444B-A215-19CE7C0BCC62}" type="slidenum">
              <a:rPr lang="de-CH" altLang="fr-FR" smtClean="0"/>
              <a:pPr eaLnBrk="1" fontAlgn="base" hangingPunct="1">
                <a:spcBef>
                  <a:spcPct val="0"/>
                </a:spcBef>
                <a:spcAft>
                  <a:spcPct val="0"/>
                </a:spcAft>
              </a:pPr>
              <a:t>3</a:t>
            </a:fld>
            <a:endParaRPr lang="de-CH" altLang="fr-FR" smtClean="0"/>
          </a:p>
        </p:txBody>
      </p:sp>
      <p:pic>
        <p:nvPicPr>
          <p:cNvPr id="102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163" y="1412875"/>
            <a:ext cx="7286625" cy="481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259632" y="997377"/>
            <a:ext cx="2157963" cy="415498"/>
          </a:xfrm>
          <a:prstGeom prst="rect">
            <a:avLst/>
          </a:prstGeom>
          <a:noFill/>
        </p:spPr>
        <p:txBody>
          <a:bodyPr wrap="none" rtlCol="0">
            <a:spAutoFit/>
          </a:bodyPr>
          <a:lstStyle/>
          <a:p>
            <a:r>
              <a:rPr lang="fr-CH" sz="2100" b="1" dirty="0" smtClean="0">
                <a:solidFill>
                  <a:srgbClr val="FF0000"/>
                </a:solidFill>
              </a:rPr>
              <a:t>Die </a:t>
            </a:r>
            <a:r>
              <a:rPr lang="fr-CH" sz="2100" b="1" dirty="0" err="1" smtClean="0">
                <a:solidFill>
                  <a:srgbClr val="FF0000"/>
                </a:solidFill>
              </a:rPr>
              <a:t>Demografie</a:t>
            </a:r>
            <a:endParaRPr lang="fr-CH" sz="2100" b="1" dirty="0">
              <a:solidFill>
                <a:srgbClr val="FF0000"/>
              </a:solidFill>
            </a:endParaRPr>
          </a:p>
        </p:txBody>
      </p:sp>
    </p:spTree>
    <p:extLst>
      <p:ext uri="{BB962C8B-B14F-4D97-AF65-F5344CB8AC3E}">
        <p14:creationId xmlns:p14="http://schemas.microsoft.com/office/powerpoint/2010/main" val="2752720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ctrTitle"/>
          </p:nvPr>
        </p:nvSpPr>
        <p:spPr bwMode="auto">
          <a:xfrm>
            <a:off x="1214438" y="500063"/>
            <a:ext cx="7534275"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de-CH" altLang="fr-FR" dirty="0" smtClean="0">
                <a:latin typeface="Arial" charset="0"/>
                <a:cs typeface="Arial" charset="0"/>
              </a:rPr>
              <a:t>Herausforderung 2 </a:t>
            </a:r>
            <a:r>
              <a:rPr lang="de-CH" altLang="fr-FR" dirty="0" smtClean="0">
                <a:latin typeface="Arial" charset="0"/>
                <a:cs typeface="Arial" charset="0"/>
              </a:rPr>
              <a:t>Fachkräftebedarf</a:t>
            </a:r>
          </a:p>
        </p:txBody>
      </p:sp>
      <p:sp>
        <p:nvSpPr>
          <p:cNvPr id="12291" name="Foliennummernplatzhalter 3"/>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BCB78ACD-10FF-40AD-941C-022E4E17D34F}" type="slidenum">
              <a:rPr lang="de-CH" altLang="fr-FR" smtClean="0"/>
              <a:pPr eaLnBrk="1" fontAlgn="base" hangingPunct="1">
                <a:spcBef>
                  <a:spcPct val="0"/>
                </a:spcBef>
                <a:spcAft>
                  <a:spcPct val="0"/>
                </a:spcAft>
              </a:pPr>
              <a:t>4</a:t>
            </a:fld>
            <a:endParaRPr lang="de-CH" altLang="fr-FR" smtClean="0"/>
          </a:p>
        </p:txBody>
      </p:sp>
      <p:sp>
        <p:nvSpPr>
          <p:cNvPr id="12292" name="Inhaltsplatzhalter 5"/>
          <p:cNvSpPr>
            <a:spLocks noGrp="1"/>
          </p:cNvSpPr>
          <p:nvPr>
            <p:ph sz="quarter" idx="12"/>
          </p:nvPr>
        </p:nvSpPr>
        <p:spPr bwMode="auto">
          <a:xfrm>
            <a:off x="1214438" y="1268413"/>
            <a:ext cx="7215187" cy="2160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de-CH" altLang="fr-FR" b="1" dirty="0" smtClean="0">
                <a:solidFill>
                  <a:srgbClr val="FF0000"/>
                </a:solidFill>
                <a:latin typeface="Arial" charset="0"/>
                <a:cs typeface="Arial" charset="0"/>
              </a:rPr>
              <a:t>Das Qualifikationsniveau der Bevölkerung steigt</a:t>
            </a:r>
            <a:r>
              <a:rPr lang="de-CH" altLang="fr-FR" dirty="0" smtClean="0">
                <a:solidFill>
                  <a:srgbClr val="FF0000"/>
                </a:solidFill>
                <a:latin typeface="Arial" charset="0"/>
                <a:cs typeface="Arial" charset="0"/>
              </a:rPr>
              <a:t/>
            </a:r>
            <a:br>
              <a:rPr lang="de-CH" altLang="fr-FR" dirty="0" smtClean="0">
                <a:solidFill>
                  <a:srgbClr val="FF0000"/>
                </a:solidFill>
                <a:latin typeface="Arial" charset="0"/>
                <a:cs typeface="Arial" charset="0"/>
              </a:rPr>
            </a:br>
            <a:r>
              <a:rPr lang="de-CH" altLang="fr-FR" dirty="0" smtClean="0">
                <a:latin typeface="Arial" charset="0"/>
                <a:cs typeface="Arial" charset="0"/>
              </a:rPr>
              <a:t>(Anteil Tertiärgebildeter an 25- bis 64-Jährigen)</a:t>
            </a:r>
          </a:p>
        </p:txBody>
      </p:sp>
      <p:sp>
        <p:nvSpPr>
          <p:cNvPr id="12293" name="Textfeld 4"/>
          <p:cNvSpPr txBox="1">
            <a:spLocks noChangeArrowheads="1"/>
          </p:cNvSpPr>
          <p:nvPr/>
        </p:nvSpPr>
        <p:spPr bwMode="auto">
          <a:xfrm>
            <a:off x="1187450" y="6092825"/>
            <a:ext cx="6913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de-CH" altLang="fr-FR" sz="1400"/>
              <a:t>Anteile der Bevölkerung nach höchstem Bildungsabschluss	Quelle: BFS</a:t>
            </a:r>
          </a:p>
        </p:txBody>
      </p:sp>
      <p:pic>
        <p:nvPicPr>
          <p:cNvPr id="122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205038"/>
            <a:ext cx="7218363" cy="388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7437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7174010" cy="714379"/>
          </a:xfrm>
        </p:spPr>
        <p:txBody>
          <a:bodyPr/>
          <a:lstStyle/>
          <a:p>
            <a:r>
              <a:rPr lang="de-CH" dirty="0" smtClean="0">
                <a:solidFill>
                  <a:srgbClr val="FF0000"/>
                </a:solidFill>
              </a:rPr>
              <a:t>Übersicht der Themen</a:t>
            </a:r>
            <a:endParaRPr lang="de-CH" dirty="0">
              <a:solidFill>
                <a:srgbClr val="FF0000"/>
              </a:solidFill>
            </a:endParaRPr>
          </a:p>
        </p:txBody>
      </p:sp>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5</a:t>
            </a:fld>
            <a:endParaRPr lang="de-CH" dirty="0"/>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322" y="1665144"/>
            <a:ext cx="1584000" cy="302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Inhaltsplatzhalter 2"/>
          <p:cNvSpPr txBox="1">
            <a:spLocks/>
          </p:cNvSpPr>
          <p:nvPr/>
        </p:nvSpPr>
        <p:spPr>
          <a:xfrm>
            <a:off x="3059832" y="1812759"/>
            <a:ext cx="5544616" cy="2696361"/>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00000"/>
              </a:lnSpc>
              <a:spcBef>
                <a:spcPts val="1200"/>
              </a:spcBef>
              <a:buFont typeface="Arial" pitchFamily="34" charset="0"/>
              <a:buAutoNum type="arabicPeriod"/>
            </a:pPr>
            <a:r>
              <a:rPr lang="de-CH" altLang="fr-FR" sz="2800" dirty="0" smtClean="0">
                <a:latin typeface="Arial" charset="0"/>
                <a:cs typeface="Arial" charset="0"/>
              </a:rPr>
              <a:t>Herausforderungen </a:t>
            </a:r>
          </a:p>
          <a:p>
            <a:pPr marL="457200" indent="-457200">
              <a:lnSpc>
                <a:spcPct val="100000"/>
              </a:lnSpc>
              <a:spcBef>
                <a:spcPts val="1200"/>
              </a:spcBef>
              <a:buFont typeface="Arial" pitchFamily="34" charset="0"/>
              <a:buAutoNum type="arabicPeriod"/>
            </a:pPr>
            <a:r>
              <a:rPr lang="de-CH" sz="2800" dirty="0" smtClean="0">
                <a:solidFill>
                  <a:srgbClr val="FF0000"/>
                </a:solidFill>
              </a:rPr>
              <a:t>Die höhere Berufsbildung</a:t>
            </a:r>
          </a:p>
          <a:p>
            <a:pPr marL="457200" indent="-457200">
              <a:lnSpc>
                <a:spcPct val="100000"/>
              </a:lnSpc>
              <a:spcBef>
                <a:spcPts val="1200"/>
              </a:spcBef>
              <a:buFont typeface="Arial" pitchFamily="34" charset="0"/>
              <a:buAutoNum type="arabicPeriod"/>
            </a:pPr>
            <a:r>
              <a:rPr lang="de-CH" sz="2800" dirty="0" smtClean="0"/>
              <a:t>Validierung von Bildungsleistungen</a:t>
            </a:r>
            <a:endParaRPr lang="de-CH" sz="2500" dirty="0" smtClean="0"/>
          </a:p>
          <a:p>
            <a:pPr marL="457200" indent="-457200">
              <a:lnSpc>
                <a:spcPct val="100000"/>
              </a:lnSpc>
              <a:spcBef>
                <a:spcPts val="1200"/>
              </a:spcBef>
              <a:buFont typeface="Arial" pitchFamily="34" charset="0"/>
              <a:buAutoNum type="arabicPeriod"/>
            </a:pPr>
            <a:r>
              <a:rPr lang="de-CH" sz="2800" dirty="0" smtClean="0"/>
              <a:t>Höhere Berufsbildung: Strategieprojekt</a:t>
            </a:r>
          </a:p>
          <a:p>
            <a:pPr marL="457200" indent="-457200">
              <a:lnSpc>
                <a:spcPct val="100000"/>
              </a:lnSpc>
              <a:spcBef>
                <a:spcPts val="1200"/>
              </a:spcBef>
              <a:buFont typeface="Arial" pitchFamily="34" charset="0"/>
              <a:buAutoNum type="arabicPeriod"/>
            </a:pPr>
            <a:r>
              <a:rPr lang="de-CH" sz="2800" dirty="0" smtClean="0"/>
              <a:t>Stärkung Höhere Berufsbildung</a:t>
            </a:r>
            <a:endParaRPr lang="de-CH" sz="2500" dirty="0"/>
          </a:p>
        </p:txBody>
      </p:sp>
    </p:spTree>
    <p:extLst>
      <p:ext uri="{BB962C8B-B14F-4D97-AF65-F5344CB8AC3E}">
        <p14:creationId xmlns:p14="http://schemas.microsoft.com/office/powerpoint/2010/main" val="962442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4"/>
          </p:nvPr>
        </p:nvSpPr>
        <p:spPr/>
        <p:txBody>
          <a:bodyPr/>
          <a:lstStyle/>
          <a:p>
            <a:pPr>
              <a:defRPr/>
            </a:pPr>
            <a:fld id="{B0C22F11-6C59-4713-95F9-E9CD923A0982}" type="slidenum">
              <a:rPr lang="de-CH" smtClean="0"/>
              <a:pPr>
                <a:defRPr/>
              </a:pPr>
              <a:t>6</a:t>
            </a:fld>
            <a:endParaRPr lang="de-CH" dirty="0"/>
          </a:p>
        </p:txBody>
      </p:sp>
      <p:sp>
        <p:nvSpPr>
          <p:cNvPr id="6" name="Titel 1"/>
          <p:cNvSpPr txBox="1">
            <a:spLocks/>
          </p:cNvSpPr>
          <p:nvPr/>
        </p:nvSpPr>
        <p:spPr>
          <a:xfrm>
            <a:off x="1366814" y="548680"/>
            <a:ext cx="6286544" cy="818141"/>
          </a:xfrm>
          <a:prstGeom prst="rect">
            <a:avLst/>
          </a:prstGeom>
        </p:spPr>
        <p:txBody>
          <a:bodyPr/>
          <a:lstStyle>
            <a:lvl1pPr algn="l" rtl="0" eaLnBrk="0" fontAlgn="base" hangingPunct="0">
              <a:spcBef>
                <a:spcPct val="0"/>
              </a:spcBef>
              <a:spcAft>
                <a:spcPct val="0"/>
              </a:spcAft>
              <a:defRPr sz="32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b="1">
                <a:solidFill>
                  <a:schemeClr val="tx1"/>
                </a:solidFill>
                <a:latin typeface="Arial" charset="0"/>
                <a:cs typeface="Arial" charset="0"/>
              </a:defRPr>
            </a:lvl2pPr>
            <a:lvl3pPr algn="ctr" rtl="0" eaLnBrk="0" fontAlgn="base" hangingPunct="0">
              <a:spcBef>
                <a:spcPct val="0"/>
              </a:spcBef>
              <a:spcAft>
                <a:spcPct val="0"/>
              </a:spcAft>
              <a:defRPr sz="4400" b="1">
                <a:solidFill>
                  <a:schemeClr val="tx1"/>
                </a:solidFill>
                <a:latin typeface="Arial" charset="0"/>
                <a:cs typeface="Arial" charset="0"/>
              </a:defRPr>
            </a:lvl3pPr>
            <a:lvl4pPr algn="ctr" rtl="0" eaLnBrk="0" fontAlgn="base" hangingPunct="0">
              <a:spcBef>
                <a:spcPct val="0"/>
              </a:spcBef>
              <a:spcAft>
                <a:spcPct val="0"/>
              </a:spcAft>
              <a:defRPr sz="4400" b="1">
                <a:solidFill>
                  <a:schemeClr val="tx1"/>
                </a:solidFill>
                <a:latin typeface="Arial" charset="0"/>
                <a:cs typeface="Arial" charset="0"/>
              </a:defRPr>
            </a:lvl4pPr>
            <a:lvl5pPr algn="ctr" rtl="0" eaLnBrk="0" fontAlgn="base" hangingPunct="0">
              <a:spcBef>
                <a:spcPct val="0"/>
              </a:spcBef>
              <a:spcAft>
                <a:spcPct val="0"/>
              </a:spcAft>
              <a:defRPr sz="4400" b="1">
                <a:solidFill>
                  <a:schemeClr val="tx1"/>
                </a:solidFill>
                <a:latin typeface="Arial" charset="0"/>
                <a:cs typeface="Arial" charset="0"/>
              </a:defRPr>
            </a:lvl5pPr>
            <a:lvl6pPr marL="457200" algn="ctr" rtl="0" eaLnBrk="1" fontAlgn="base" hangingPunct="1">
              <a:spcBef>
                <a:spcPct val="0"/>
              </a:spcBef>
              <a:spcAft>
                <a:spcPct val="0"/>
              </a:spcAft>
              <a:defRPr sz="4400" b="1">
                <a:solidFill>
                  <a:schemeClr val="tx1"/>
                </a:solidFill>
                <a:latin typeface="Arial" charset="0"/>
                <a:cs typeface="Arial" charset="0"/>
              </a:defRPr>
            </a:lvl6pPr>
            <a:lvl7pPr marL="914400" algn="ctr" rtl="0" eaLnBrk="1" fontAlgn="base" hangingPunct="1">
              <a:spcBef>
                <a:spcPct val="0"/>
              </a:spcBef>
              <a:spcAft>
                <a:spcPct val="0"/>
              </a:spcAft>
              <a:defRPr sz="4400" b="1">
                <a:solidFill>
                  <a:schemeClr val="tx1"/>
                </a:solidFill>
                <a:latin typeface="Arial" charset="0"/>
                <a:cs typeface="Arial" charset="0"/>
              </a:defRPr>
            </a:lvl7pPr>
            <a:lvl8pPr marL="1371600" algn="ctr" rtl="0" eaLnBrk="1" fontAlgn="base" hangingPunct="1">
              <a:spcBef>
                <a:spcPct val="0"/>
              </a:spcBef>
              <a:spcAft>
                <a:spcPct val="0"/>
              </a:spcAft>
              <a:defRPr sz="4400" b="1">
                <a:solidFill>
                  <a:schemeClr val="tx1"/>
                </a:solidFill>
                <a:latin typeface="Arial" charset="0"/>
                <a:cs typeface="Arial" charset="0"/>
              </a:defRPr>
            </a:lvl8pPr>
            <a:lvl9pPr marL="1828800" algn="ctr" rtl="0" eaLnBrk="1" fontAlgn="base" hangingPunct="1">
              <a:spcBef>
                <a:spcPct val="0"/>
              </a:spcBef>
              <a:spcAft>
                <a:spcPct val="0"/>
              </a:spcAft>
              <a:defRPr sz="4400" b="1">
                <a:solidFill>
                  <a:schemeClr val="tx1"/>
                </a:solidFill>
                <a:latin typeface="Arial" charset="0"/>
                <a:cs typeface="Arial" charset="0"/>
              </a:defRPr>
            </a:lvl9pPr>
          </a:lstStyle>
          <a:p>
            <a:r>
              <a:rPr lang="de-CH" dirty="0" smtClean="0">
                <a:solidFill>
                  <a:srgbClr val="FF0000"/>
                </a:solidFill>
              </a:rPr>
              <a:t>2. Die höhere </a:t>
            </a:r>
            <a:r>
              <a:rPr lang="de-CH" dirty="0" smtClean="0">
                <a:solidFill>
                  <a:srgbClr val="FF0000"/>
                </a:solidFill>
              </a:rPr>
              <a:t>Berufsbildung</a:t>
            </a:r>
            <a:endParaRPr lang="de-CH" dirty="0">
              <a:solidFill>
                <a:srgbClr val="FF0000"/>
              </a:solidFill>
            </a:endParaRPr>
          </a:p>
        </p:txBody>
      </p:sp>
      <p:sp>
        <p:nvSpPr>
          <p:cNvPr id="7" name="Inhaltsplatzhalter 2"/>
          <p:cNvSpPr>
            <a:spLocks noGrp="1"/>
          </p:cNvSpPr>
          <p:nvPr>
            <p:ph sz="quarter" idx="12"/>
          </p:nvPr>
        </p:nvSpPr>
        <p:spPr bwMode="auto">
          <a:xfrm>
            <a:off x="1366814" y="1412776"/>
            <a:ext cx="7309642" cy="4464496"/>
          </a:xfrm>
          <a:noFill/>
          <a:ln>
            <a:miter lim="800000"/>
            <a:headEnd/>
            <a:tailEnd/>
          </a:ln>
        </p:spPr>
        <p:txBody>
          <a:bodyPr vert="horz" wrap="square" lIns="91440" tIns="45720" rIns="91440" bIns="45720" numCol="1" anchor="t" anchorCtr="0" compatLnSpc="1">
            <a:prstTxWarp prst="textNoShape">
              <a:avLst/>
            </a:prstTxWarp>
          </a:bodyPr>
          <a:lstStyle/>
          <a:p>
            <a:pPr marL="0" indent="0" eaLnBrk="1" hangingPunct="1"/>
            <a:r>
              <a:rPr lang="de-CH" sz="2200" b="1" dirty="0" smtClean="0">
                <a:solidFill>
                  <a:srgbClr val="FF0000"/>
                </a:solidFill>
                <a:latin typeface="Arial" charset="0"/>
                <a:cs typeface="Arial" charset="0"/>
              </a:rPr>
              <a:t>Zahlen und Fakten </a:t>
            </a:r>
          </a:p>
          <a:p>
            <a:pPr marL="285750" indent="-285750" eaLnBrk="1" hangingPunct="1">
              <a:lnSpc>
                <a:spcPct val="100000"/>
              </a:lnSpc>
              <a:spcBef>
                <a:spcPts val="300"/>
              </a:spcBef>
              <a:buClr>
                <a:schemeClr val="accent2"/>
              </a:buClr>
              <a:buFont typeface="Arial" pitchFamily="34" charset="0"/>
              <a:buChar char="•"/>
            </a:pPr>
            <a:r>
              <a:rPr lang="de-CH" sz="2000" b="1" dirty="0" smtClean="0">
                <a:latin typeface="Arial" charset="0"/>
                <a:cs typeface="Arial" charset="0"/>
              </a:rPr>
              <a:t>Abschlüsse</a:t>
            </a:r>
            <a:r>
              <a:rPr lang="de-CH" sz="2000" dirty="0" smtClean="0">
                <a:latin typeface="Arial" charset="0"/>
                <a:cs typeface="Arial" charset="0"/>
              </a:rPr>
              <a:t> der höheren Berufsbildung:  27’000 (2011) </a:t>
            </a:r>
            <a:br>
              <a:rPr lang="de-CH" sz="2000" dirty="0" smtClean="0">
                <a:latin typeface="Arial" charset="0"/>
                <a:cs typeface="Arial" charset="0"/>
              </a:rPr>
            </a:br>
            <a:r>
              <a:rPr lang="de-CH" sz="2000" i="1" dirty="0" smtClean="0">
                <a:latin typeface="Arial" charset="0"/>
                <a:cs typeface="Arial" charset="0"/>
                <a:sym typeface="Wingdings" pitchFamily="2" charset="2"/>
              </a:rPr>
              <a:t>Vergleich akademische Abschlüsse: </a:t>
            </a:r>
            <a:r>
              <a:rPr lang="de-CH" sz="2000" i="1" dirty="0" smtClean="0">
                <a:latin typeface="Arial" charset="0"/>
                <a:cs typeface="Arial" charset="0"/>
              </a:rPr>
              <a:t> 40’390 (2011) </a:t>
            </a:r>
          </a:p>
          <a:p>
            <a:pPr marL="285750" indent="-285750" eaLnBrk="1" hangingPunct="1">
              <a:lnSpc>
                <a:spcPct val="100000"/>
              </a:lnSpc>
              <a:spcBef>
                <a:spcPts val="300"/>
              </a:spcBef>
              <a:buClr>
                <a:schemeClr val="accent2"/>
              </a:buClr>
              <a:buFont typeface="Arial" pitchFamily="34" charset="0"/>
              <a:buChar char="•"/>
            </a:pPr>
            <a:r>
              <a:rPr lang="de-CH" sz="2000" b="1" dirty="0" smtClean="0">
                <a:latin typeface="Arial" charset="0"/>
                <a:cs typeface="Arial" charset="0"/>
              </a:rPr>
              <a:t>Eidgenössische Prüfungen: </a:t>
            </a:r>
            <a:r>
              <a:rPr lang="de-CH" sz="2000" dirty="0" smtClean="0">
                <a:latin typeface="Arial" charset="0"/>
                <a:cs typeface="Arial" charset="0"/>
              </a:rPr>
              <a:t>240 Berufsprüfungen und</a:t>
            </a:r>
            <a:br>
              <a:rPr lang="de-CH" sz="2000" dirty="0" smtClean="0">
                <a:latin typeface="Arial" charset="0"/>
                <a:cs typeface="Arial" charset="0"/>
              </a:rPr>
            </a:br>
            <a:r>
              <a:rPr lang="de-CH" sz="2000" dirty="0" smtClean="0">
                <a:latin typeface="Arial" charset="0"/>
                <a:cs typeface="Arial" charset="0"/>
              </a:rPr>
              <a:t>170 höhere Fachprüfungen </a:t>
            </a:r>
          </a:p>
          <a:p>
            <a:pPr marL="285750" indent="-285750" eaLnBrk="1" hangingPunct="1">
              <a:lnSpc>
                <a:spcPct val="100000"/>
              </a:lnSpc>
              <a:spcBef>
                <a:spcPts val="300"/>
              </a:spcBef>
              <a:buClr>
                <a:schemeClr val="accent2"/>
              </a:buClr>
              <a:buFont typeface="Arial" pitchFamily="34" charset="0"/>
              <a:buChar char="•"/>
            </a:pPr>
            <a:r>
              <a:rPr lang="de-CH" sz="2000" b="1" dirty="0" smtClean="0">
                <a:latin typeface="Arial" charset="0"/>
                <a:cs typeface="Arial" charset="0"/>
              </a:rPr>
              <a:t>Höhere Fachschulen (HF): </a:t>
            </a:r>
            <a:r>
              <a:rPr lang="de-CH" sz="2000" dirty="0" smtClean="0">
                <a:latin typeface="Arial" charset="0"/>
                <a:cs typeface="Arial" charset="0"/>
              </a:rPr>
              <a:t>33 Rahmenlehrpläne mit insgesamt 52 Fachrichtungen und über 400 Bildungsgängen</a:t>
            </a:r>
          </a:p>
          <a:p>
            <a:pPr marL="285750" indent="-285750" eaLnBrk="1" hangingPunct="1">
              <a:lnSpc>
                <a:spcPct val="100000"/>
              </a:lnSpc>
              <a:spcBef>
                <a:spcPts val="300"/>
              </a:spcBef>
              <a:buClr>
                <a:schemeClr val="accent2"/>
              </a:buClr>
              <a:buFont typeface="Arial" pitchFamily="34" charset="0"/>
              <a:buChar char="•"/>
            </a:pPr>
            <a:r>
              <a:rPr lang="de-CH" sz="2000" dirty="0" smtClean="0">
                <a:latin typeface="Arial" charset="0"/>
                <a:cs typeface="Arial" charset="0"/>
              </a:rPr>
              <a:t>Hoher </a:t>
            </a:r>
            <a:r>
              <a:rPr lang="de-CH" sz="2000" b="1" dirty="0" smtClean="0">
                <a:latin typeface="Arial" charset="0"/>
                <a:cs typeface="Arial" charset="0"/>
              </a:rPr>
              <a:t>Praxisbezug</a:t>
            </a:r>
            <a:r>
              <a:rPr lang="de-CH" sz="2000" dirty="0" smtClean="0">
                <a:latin typeface="Arial" charset="0"/>
                <a:cs typeface="Arial" charset="0"/>
              </a:rPr>
              <a:t> / Massgeschneiderte Angebote</a:t>
            </a:r>
          </a:p>
          <a:p>
            <a:pPr marL="285750" indent="-285750" eaLnBrk="1" hangingPunct="1">
              <a:lnSpc>
                <a:spcPct val="100000"/>
              </a:lnSpc>
              <a:spcBef>
                <a:spcPts val="300"/>
              </a:spcBef>
              <a:buClr>
                <a:schemeClr val="accent2"/>
              </a:buClr>
              <a:buFont typeface="Arial" pitchFamily="34" charset="0"/>
              <a:buChar char="•"/>
            </a:pPr>
            <a:r>
              <a:rPr lang="de-CH" sz="2000" dirty="0" smtClean="0">
                <a:latin typeface="Arial" charset="0"/>
                <a:cs typeface="Arial" charset="0"/>
              </a:rPr>
              <a:t>Verschiedene Zugänge / </a:t>
            </a:r>
            <a:r>
              <a:rPr lang="de-CH" sz="2000" b="1" dirty="0" smtClean="0">
                <a:latin typeface="Arial" charset="0"/>
                <a:cs typeface="Arial" charset="0"/>
              </a:rPr>
              <a:t>Durchlässigkeit </a:t>
            </a:r>
          </a:p>
          <a:p>
            <a:pPr marL="285750" indent="-285750" eaLnBrk="1" hangingPunct="1">
              <a:lnSpc>
                <a:spcPct val="100000"/>
              </a:lnSpc>
              <a:spcBef>
                <a:spcPts val="300"/>
              </a:spcBef>
              <a:buClr>
                <a:schemeClr val="accent2"/>
              </a:buClr>
              <a:buFont typeface="Arial" pitchFamily="34" charset="0"/>
              <a:buChar char="•"/>
            </a:pPr>
            <a:r>
              <a:rPr lang="de-CH" sz="2000" dirty="0" smtClean="0">
                <a:latin typeface="Arial" charset="0"/>
                <a:cs typeface="Arial" charset="0"/>
              </a:rPr>
              <a:t>Auf dem </a:t>
            </a:r>
            <a:r>
              <a:rPr lang="de-CH" sz="2000" b="1" dirty="0" smtClean="0">
                <a:latin typeface="Arial" charset="0"/>
                <a:cs typeface="Arial" charset="0"/>
              </a:rPr>
              <a:t>Arbeitsmarkt</a:t>
            </a:r>
            <a:r>
              <a:rPr lang="de-CH" sz="2000" dirty="0" smtClean="0">
                <a:latin typeface="Arial" charset="0"/>
                <a:cs typeface="Arial" charset="0"/>
              </a:rPr>
              <a:t> gefragt </a:t>
            </a:r>
          </a:p>
          <a:p>
            <a:pPr marL="285750" indent="-285750" eaLnBrk="1" hangingPunct="1">
              <a:lnSpc>
                <a:spcPct val="100000"/>
              </a:lnSpc>
              <a:spcBef>
                <a:spcPts val="300"/>
              </a:spcBef>
              <a:buClr>
                <a:schemeClr val="accent2"/>
              </a:buClr>
              <a:buFont typeface="Arial" pitchFamily="34" charset="0"/>
              <a:buChar char="•"/>
            </a:pPr>
            <a:r>
              <a:rPr lang="de-CH" sz="2000" dirty="0" smtClean="0">
                <a:latin typeface="Arial" charset="0"/>
                <a:cs typeface="Arial" charset="0"/>
              </a:rPr>
              <a:t>Hohe </a:t>
            </a:r>
            <a:r>
              <a:rPr lang="de-CH" sz="2000" b="1" dirty="0" smtClean="0">
                <a:latin typeface="Arial" charset="0"/>
                <a:cs typeface="Arial" charset="0"/>
              </a:rPr>
              <a:t>Bildungsrendite</a:t>
            </a:r>
            <a:r>
              <a:rPr lang="de-CH" sz="2000" dirty="0" smtClean="0">
                <a:latin typeface="Arial" charset="0"/>
                <a:cs typeface="Arial" charset="0"/>
              </a:rPr>
              <a:t> sowohl privat, sozial wie fiskalisch</a:t>
            </a:r>
          </a:p>
          <a:p>
            <a:pPr marL="285750" indent="-285750" eaLnBrk="1" hangingPunct="1">
              <a:lnSpc>
                <a:spcPct val="100000"/>
              </a:lnSpc>
              <a:spcBef>
                <a:spcPts val="300"/>
              </a:spcBef>
              <a:buClr>
                <a:schemeClr val="accent2"/>
              </a:buClr>
              <a:buFont typeface="Arial" pitchFamily="34" charset="0"/>
              <a:buChar char="•"/>
            </a:pPr>
            <a:r>
              <a:rPr lang="de-CH" sz="2000" dirty="0" smtClean="0">
                <a:latin typeface="Arial" charset="0"/>
                <a:cs typeface="Arial" charset="0"/>
              </a:rPr>
              <a:t>Tiefste Erwerbslosenquote auf Tertiärstufe</a:t>
            </a:r>
          </a:p>
        </p:txBody>
      </p:sp>
    </p:spTree>
    <p:extLst>
      <p:ext uri="{BB962C8B-B14F-4D97-AF65-F5344CB8AC3E}">
        <p14:creationId xmlns:p14="http://schemas.microsoft.com/office/powerpoint/2010/main" val="1443312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4414" y="500042"/>
            <a:ext cx="7318026" cy="552694"/>
          </a:xfrm>
        </p:spPr>
        <p:txBody>
          <a:bodyPr>
            <a:normAutofit/>
          </a:bodyPr>
          <a:lstStyle/>
          <a:p>
            <a:r>
              <a:rPr lang="de-CH" sz="2700" dirty="0" smtClean="0">
                <a:solidFill>
                  <a:srgbClr val="FF0000"/>
                </a:solidFill>
                <a:latin typeface="Arial" pitchFamily="34" charset="0"/>
                <a:cs typeface="Arial" pitchFamily="34" charset="0"/>
              </a:rPr>
              <a:t>HBB – arbeitsmarktorientiert und praxisnah</a:t>
            </a:r>
            <a:endParaRPr lang="de-CH" sz="2700" dirty="0">
              <a:solidFill>
                <a:srgbClr val="FF0000"/>
              </a:solidFill>
              <a:latin typeface="Arial" pitchFamily="34" charset="0"/>
              <a:cs typeface="Arial" pitchFamily="34" charset="0"/>
            </a:endParaRPr>
          </a:p>
        </p:txBody>
      </p:sp>
      <p:sp>
        <p:nvSpPr>
          <p:cNvPr id="3" name="Content Placeholder 2"/>
          <p:cNvSpPr>
            <a:spLocks noGrp="1"/>
          </p:cNvSpPr>
          <p:nvPr>
            <p:ph sz="quarter" idx="12"/>
          </p:nvPr>
        </p:nvSpPr>
        <p:spPr>
          <a:xfrm>
            <a:off x="971600" y="1340769"/>
            <a:ext cx="7458001" cy="4608512"/>
          </a:xfrm>
        </p:spPr>
        <p:txBody>
          <a:bodyPr>
            <a:normAutofit/>
          </a:bodyPr>
          <a:lstStyle/>
          <a:p>
            <a:pPr lvl="0"/>
            <a:r>
              <a:rPr lang="fr-CH" sz="2000" b="1" dirty="0" err="1" smtClean="0">
                <a:solidFill>
                  <a:srgbClr val="FF0000"/>
                </a:solidFill>
                <a:latin typeface="Arial" pitchFamily="34" charset="0"/>
                <a:cs typeface="Arial" pitchFamily="34" charset="0"/>
              </a:rPr>
              <a:t>Arbeitsmarktorientiert</a:t>
            </a:r>
            <a:r>
              <a:rPr lang="fr-CH" sz="2000" b="1" dirty="0" smtClean="0">
                <a:solidFill>
                  <a:srgbClr val="FF0000"/>
                </a:solidFill>
              </a:rPr>
              <a:t>…</a:t>
            </a:r>
            <a:endParaRPr lang="fr-CH" sz="2000" b="1" dirty="0">
              <a:solidFill>
                <a:srgbClr val="FF0000"/>
              </a:solidFill>
            </a:endParaRPr>
          </a:p>
          <a:p>
            <a:pPr lvl="0">
              <a:buFont typeface="Symbol" pitchFamily="18" charset="2"/>
              <a:buChar char="-"/>
            </a:pPr>
            <a:r>
              <a:rPr lang="fr-CH" sz="2000" dirty="0" err="1" smtClean="0">
                <a:latin typeface="Arial" pitchFamily="34" charset="0"/>
                <a:cs typeface="Arial" pitchFamily="34" charset="0"/>
              </a:rPr>
              <a:t>weil</a:t>
            </a:r>
            <a:r>
              <a:rPr lang="fr-CH" sz="2000" dirty="0" smtClean="0">
                <a:latin typeface="Arial" pitchFamily="34" charset="0"/>
                <a:cs typeface="Arial" pitchFamily="34" charset="0"/>
              </a:rPr>
              <a:t> </a:t>
            </a:r>
            <a:r>
              <a:rPr lang="fr-CH" sz="2000" dirty="0">
                <a:latin typeface="Arial" pitchFamily="34" charset="0"/>
                <a:cs typeface="Arial" pitchFamily="34" charset="0"/>
              </a:rPr>
              <a:t>die </a:t>
            </a:r>
            <a:r>
              <a:rPr lang="fr-CH" sz="2000" dirty="0" smtClean="0">
                <a:latin typeface="Arial" pitchFamily="34" charset="0"/>
                <a:cs typeface="Arial" pitchFamily="34" charset="0"/>
              </a:rPr>
              <a:t>Organisationen der Arbeitswelt (OdA) das Bedürfnis </a:t>
            </a:r>
            <a:r>
              <a:rPr lang="fr-CH" sz="2000" dirty="0" err="1" smtClean="0">
                <a:latin typeface="Arial" pitchFamily="34" charset="0"/>
                <a:cs typeface="Arial" pitchFamily="34" charset="0"/>
              </a:rPr>
              <a:t>einer</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eidgenössischen</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Anerkennung</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anmelden</a:t>
            </a:r>
            <a:endParaRPr lang="fr-CH" sz="2000" dirty="0" smtClean="0">
              <a:latin typeface="Arial" pitchFamily="34" charset="0"/>
              <a:cs typeface="Arial" pitchFamily="34" charset="0"/>
            </a:endParaRPr>
          </a:p>
          <a:p>
            <a:pPr lvl="0">
              <a:buFont typeface="Symbol" pitchFamily="18" charset="2"/>
              <a:buChar char="-"/>
            </a:pPr>
            <a:r>
              <a:rPr lang="fr-CH" sz="2000" dirty="0" err="1" smtClean="0">
                <a:latin typeface="Arial" pitchFamily="34" charset="0"/>
                <a:cs typeface="Arial" pitchFamily="34" charset="0"/>
              </a:rPr>
              <a:t>weil</a:t>
            </a:r>
            <a:r>
              <a:rPr lang="fr-CH" sz="2000" dirty="0" smtClean="0">
                <a:latin typeface="Arial" pitchFamily="34" charset="0"/>
                <a:cs typeface="Arial" pitchFamily="34" charset="0"/>
              </a:rPr>
              <a:t> die OdA (re)agieren</a:t>
            </a:r>
            <a:r>
              <a:rPr lang="fr-CH" sz="2000" dirty="0">
                <a:latin typeface="Arial" pitchFamily="34" charset="0"/>
                <a:cs typeface="Arial" pitchFamily="34" charset="0"/>
              </a:rPr>
              <a:t>, wenn die </a:t>
            </a:r>
            <a:r>
              <a:rPr lang="fr-CH" sz="2000" dirty="0" smtClean="0">
                <a:latin typeface="Arial" pitchFamily="34" charset="0"/>
                <a:cs typeface="Arial" pitchFamily="34" charset="0"/>
              </a:rPr>
              <a:t>Inhalte der </a:t>
            </a:r>
            <a:r>
              <a:rPr lang="fr-CH" sz="2000" dirty="0" err="1" smtClean="0">
                <a:latin typeface="Arial" pitchFamily="34" charset="0"/>
                <a:cs typeface="Arial" pitchFamily="34" charset="0"/>
              </a:rPr>
              <a:t>Prüfungsordnungen</a:t>
            </a:r>
            <a:r>
              <a:rPr lang="fr-CH" sz="2000" dirty="0" smtClean="0">
                <a:latin typeface="Arial" pitchFamily="34" charset="0"/>
                <a:cs typeface="Arial" pitchFamily="34" charset="0"/>
              </a:rPr>
              <a:t> (PO) oder der Rahmenlehrpläne (RLP) </a:t>
            </a:r>
            <a:r>
              <a:rPr lang="fr-CH" sz="2000" dirty="0" err="1" smtClean="0">
                <a:latin typeface="Arial" pitchFamily="34" charset="0"/>
                <a:cs typeface="Arial" pitchFamily="34" charset="0"/>
              </a:rPr>
              <a:t>bzw</a:t>
            </a:r>
            <a:r>
              <a:rPr lang="fr-CH" sz="2000" dirty="0" smtClean="0">
                <a:latin typeface="Arial" pitchFamily="34" charset="0"/>
                <a:cs typeface="Arial" pitchFamily="34" charset="0"/>
              </a:rPr>
              <a:t>. die Titel </a:t>
            </a:r>
            <a:r>
              <a:rPr lang="fr-CH" sz="2000" dirty="0" err="1" smtClean="0">
                <a:latin typeface="Arial" pitchFamily="34" charset="0"/>
                <a:cs typeface="Arial" pitchFamily="34" charset="0"/>
              </a:rPr>
              <a:t>oder</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Prüfungsformen</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nicht</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mehr</a:t>
            </a:r>
            <a:r>
              <a:rPr lang="fr-CH" sz="2000" dirty="0" smtClean="0">
                <a:latin typeface="Arial" pitchFamily="34" charset="0"/>
                <a:cs typeface="Arial" pitchFamily="34" charset="0"/>
              </a:rPr>
              <a:t> </a:t>
            </a:r>
            <a:r>
              <a:rPr lang="fr-CH" sz="2000" dirty="0" err="1" smtClean="0">
                <a:latin typeface="Arial" pitchFamily="34" charset="0"/>
                <a:cs typeface="Arial" pitchFamily="34" charset="0"/>
              </a:rPr>
              <a:t>dem</a:t>
            </a:r>
            <a:r>
              <a:rPr lang="fr-CH" sz="2000" dirty="0" smtClean="0">
                <a:latin typeface="Arial" pitchFamily="34" charset="0"/>
                <a:cs typeface="Arial" pitchFamily="34" charset="0"/>
              </a:rPr>
              <a:t> </a:t>
            </a:r>
            <a:r>
              <a:rPr lang="fr-CH" sz="2000" dirty="0">
                <a:latin typeface="Arial" pitchFamily="34" charset="0"/>
                <a:cs typeface="Arial" pitchFamily="34" charset="0"/>
              </a:rPr>
              <a:t>Bedarf der </a:t>
            </a:r>
            <a:r>
              <a:rPr lang="fr-CH" sz="2000" dirty="0" err="1">
                <a:latin typeface="Arial" pitchFamily="34" charset="0"/>
                <a:cs typeface="Arial" pitchFamily="34" charset="0"/>
              </a:rPr>
              <a:t>Arbeitswelt</a:t>
            </a:r>
            <a:r>
              <a:rPr lang="fr-CH" sz="2000" dirty="0">
                <a:latin typeface="Arial" pitchFamily="34" charset="0"/>
                <a:cs typeface="Arial" pitchFamily="34" charset="0"/>
              </a:rPr>
              <a:t> </a:t>
            </a:r>
            <a:r>
              <a:rPr lang="fr-CH" sz="2000" dirty="0" err="1" smtClean="0">
                <a:latin typeface="Arial" pitchFamily="34" charset="0"/>
                <a:cs typeface="Arial" pitchFamily="34" charset="0"/>
              </a:rPr>
              <a:t>entsprechen</a:t>
            </a:r>
            <a:endParaRPr lang="fr-CH" sz="2000" dirty="0" smtClean="0">
              <a:latin typeface="Arial" pitchFamily="34" charset="0"/>
              <a:cs typeface="Arial" pitchFamily="34" charset="0"/>
            </a:endParaRPr>
          </a:p>
          <a:p>
            <a:pPr lvl="0"/>
            <a:endParaRPr lang="de-CH" sz="2000" dirty="0">
              <a:latin typeface="Arial" pitchFamily="34" charset="0"/>
              <a:cs typeface="Arial" pitchFamily="34" charset="0"/>
            </a:endParaRPr>
          </a:p>
          <a:p>
            <a:r>
              <a:rPr lang="de-CH" sz="2000" b="1" dirty="0" smtClean="0">
                <a:solidFill>
                  <a:srgbClr val="FF0000"/>
                </a:solidFill>
                <a:latin typeface="Arial" pitchFamily="34" charset="0"/>
                <a:cs typeface="Arial" pitchFamily="34" charset="0"/>
              </a:rPr>
              <a:t>Praxisnah…	</a:t>
            </a:r>
          </a:p>
          <a:p>
            <a:pPr>
              <a:buFont typeface="Symbol" pitchFamily="18" charset="2"/>
              <a:buChar char="-"/>
            </a:pPr>
            <a:r>
              <a:rPr lang="de-CH" sz="2000" dirty="0" smtClean="0">
                <a:latin typeface="Arial" pitchFamily="34" charset="0"/>
                <a:cs typeface="Arial" pitchFamily="34" charset="0"/>
              </a:rPr>
              <a:t>weil die OdA über die Inhalte von PO und RLP bestimmen</a:t>
            </a:r>
          </a:p>
          <a:p>
            <a:pPr>
              <a:buFont typeface="Symbol" pitchFamily="18" charset="2"/>
              <a:buChar char="-"/>
            </a:pPr>
            <a:r>
              <a:rPr lang="de-CH" sz="2000" dirty="0" smtClean="0">
                <a:latin typeface="Arial" pitchFamily="34" charset="0"/>
                <a:cs typeface="Arial" pitchFamily="34" charset="0"/>
              </a:rPr>
              <a:t>weil dadurch die PO </a:t>
            </a:r>
            <a:r>
              <a:rPr lang="de-CH" sz="2000" dirty="0"/>
              <a:t>/</a:t>
            </a:r>
            <a:r>
              <a:rPr lang="de-CH" sz="2000" dirty="0" smtClean="0">
                <a:latin typeface="Arial" pitchFamily="34" charset="0"/>
                <a:cs typeface="Arial" pitchFamily="34" charset="0"/>
              </a:rPr>
              <a:t> RLP und somit auch die Prüfungen auf die beruflichen Handlungskompetenzen ausgerichtet sind</a:t>
            </a:r>
          </a:p>
          <a:p>
            <a:pPr lvl="0"/>
            <a:endParaRPr lang="fr-CH" sz="2000" dirty="0" smtClean="0">
              <a:latin typeface="Arial" pitchFamily="34" charset="0"/>
              <a:cs typeface="Arial" pitchFamily="34" charset="0"/>
            </a:endParaRPr>
          </a:p>
          <a:p>
            <a:endParaRPr lang="de-CH" dirty="0"/>
          </a:p>
        </p:txBody>
      </p:sp>
    </p:spTree>
    <p:extLst>
      <p:ext uri="{BB962C8B-B14F-4D97-AF65-F5344CB8AC3E}">
        <p14:creationId xmlns:p14="http://schemas.microsoft.com/office/powerpoint/2010/main" val="19622447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8</a:t>
            </a:fld>
            <a:endParaRPr lang="de-CH" dirty="0"/>
          </a:p>
        </p:txBody>
      </p:sp>
      <p:graphicFrame>
        <p:nvGraphicFramePr>
          <p:cNvPr id="7" name="Inhaltsplatzhalter 5"/>
          <p:cNvGraphicFramePr>
            <a:graphicFrameLocks noGrp="1"/>
          </p:cNvGraphicFramePr>
          <p:nvPr>
            <p:ph sz="quarter" idx="12"/>
            <p:extLst>
              <p:ext uri="{D42A27DB-BD31-4B8C-83A1-F6EECF244321}">
                <p14:modId xmlns:p14="http://schemas.microsoft.com/office/powerpoint/2010/main" val="662670387"/>
              </p:ext>
            </p:extLst>
          </p:nvPr>
        </p:nvGraphicFramePr>
        <p:xfrm>
          <a:off x="-108520" y="1412776"/>
          <a:ext cx="9396536" cy="18722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mplatzhalter 6"/>
          <p:cNvGraphicFramePr>
            <a:graphicFrameLocks/>
          </p:cNvGraphicFramePr>
          <p:nvPr>
            <p:extLst>
              <p:ext uri="{D42A27DB-BD31-4B8C-83A1-F6EECF244321}">
                <p14:modId xmlns:p14="http://schemas.microsoft.com/office/powerpoint/2010/main" val="3496334754"/>
              </p:ext>
            </p:extLst>
          </p:nvPr>
        </p:nvGraphicFramePr>
        <p:xfrm>
          <a:off x="107504" y="2564904"/>
          <a:ext cx="8676456" cy="28083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Inhaltsplatzhalter 4"/>
          <p:cNvGraphicFramePr>
            <a:graphicFrameLocks/>
          </p:cNvGraphicFramePr>
          <p:nvPr>
            <p:extLst>
              <p:ext uri="{D42A27DB-BD31-4B8C-83A1-F6EECF244321}">
                <p14:modId xmlns:p14="http://schemas.microsoft.com/office/powerpoint/2010/main" val="1267636623"/>
              </p:ext>
            </p:extLst>
          </p:nvPr>
        </p:nvGraphicFramePr>
        <p:xfrm>
          <a:off x="334781" y="5000625"/>
          <a:ext cx="8250113" cy="1857375"/>
        </p:xfrm>
        <a:graphic>
          <a:graphicData uri="http://schemas.openxmlformats.org/drawingml/2006/chart">
            <c:chart xmlns:c="http://schemas.openxmlformats.org/drawingml/2006/chart" xmlns:r="http://schemas.openxmlformats.org/officeDocument/2006/relationships" r:id="rId4"/>
          </a:graphicData>
        </a:graphic>
      </p:graphicFrame>
      <p:sp>
        <p:nvSpPr>
          <p:cNvPr id="3" name="Titel 2"/>
          <p:cNvSpPr>
            <a:spLocks noGrp="1"/>
          </p:cNvSpPr>
          <p:nvPr>
            <p:ph type="ctrTitle"/>
          </p:nvPr>
        </p:nvSpPr>
        <p:spPr>
          <a:xfrm>
            <a:off x="1237784" y="332656"/>
            <a:ext cx="6286544" cy="552694"/>
          </a:xfrm>
        </p:spPr>
        <p:txBody>
          <a:bodyPr/>
          <a:lstStyle/>
          <a:p>
            <a:r>
              <a:rPr lang="de-CH" dirty="0" smtClean="0">
                <a:solidFill>
                  <a:srgbClr val="FF0000"/>
                </a:solidFill>
              </a:rPr>
              <a:t>Häufigste Abschlüsse der HBB</a:t>
            </a:r>
            <a:endParaRPr lang="de-CH" dirty="0">
              <a:solidFill>
                <a:srgbClr val="FF0000"/>
              </a:solidFill>
            </a:endParaRPr>
          </a:p>
        </p:txBody>
      </p:sp>
      <p:sp>
        <p:nvSpPr>
          <p:cNvPr id="9" name="Inhaltsplatzhalter 2"/>
          <p:cNvSpPr txBox="1">
            <a:spLocks/>
          </p:cNvSpPr>
          <p:nvPr/>
        </p:nvSpPr>
        <p:spPr>
          <a:xfrm>
            <a:off x="179512" y="1052736"/>
            <a:ext cx="2880320" cy="360040"/>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CH" sz="1800" b="1" dirty="0" smtClean="0">
                <a:solidFill>
                  <a:srgbClr val="FF0000"/>
                </a:solidFill>
              </a:rPr>
              <a:t>BP: Eidg. Fachausweise</a:t>
            </a:r>
            <a:endParaRPr lang="de-CH" sz="1800" b="1" dirty="0">
              <a:solidFill>
                <a:srgbClr val="FF0000"/>
              </a:solidFill>
            </a:endParaRPr>
          </a:p>
        </p:txBody>
      </p:sp>
      <p:sp>
        <p:nvSpPr>
          <p:cNvPr id="10" name="Inhaltsplatzhalter 2"/>
          <p:cNvSpPr txBox="1">
            <a:spLocks/>
          </p:cNvSpPr>
          <p:nvPr/>
        </p:nvSpPr>
        <p:spPr>
          <a:xfrm>
            <a:off x="251520" y="2780928"/>
            <a:ext cx="2437019" cy="360040"/>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CH" sz="1800" b="1" dirty="0" smtClean="0">
                <a:solidFill>
                  <a:srgbClr val="00B050"/>
                </a:solidFill>
              </a:rPr>
              <a:t>HFP: Eidg. Diplome</a:t>
            </a:r>
            <a:endParaRPr lang="de-CH" sz="1800" b="1" dirty="0">
              <a:solidFill>
                <a:srgbClr val="00B050"/>
              </a:solidFill>
            </a:endParaRPr>
          </a:p>
        </p:txBody>
      </p:sp>
      <p:sp>
        <p:nvSpPr>
          <p:cNvPr id="11" name="Inhaltsplatzhalter 2"/>
          <p:cNvSpPr txBox="1">
            <a:spLocks/>
          </p:cNvSpPr>
          <p:nvPr/>
        </p:nvSpPr>
        <p:spPr>
          <a:xfrm>
            <a:off x="251520" y="4653136"/>
            <a:ext cx="2608906" cy="360040"/>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CH" sz="1800" b="1" dirty="0" smtClean="0">
                <a:solidFill>
                  <a:srgbClr val="3333CC"/>
                </a:solidFill>
              </a:rPr>
              <a:t>HF: Eidg. Diplome</a:t>
            </a:r>
            <a:endParaRPr lang="de-CH" sz="1800" b="1" dirty="0">
              <a:solidFill>
                <a:srgbClr val="3333CC"/>
              </a:solidFill>
            </a:endParaRPr>
          </a:p>
        </p:txBody>
      </p:sp>
    </p:spTree>
    <p:extLst>
      <p:ext uri="{BB962C8B-B14F-4D97-AF65-F5344CB8AC3E}">
        <p14:creationId xmlns:p14="http://schemas.microsoft.com/office/powerpoint/2010/main" val="4264544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7174010" cy="714379"/>
          </a:xfrm>
        </p:spPr>
        <p:txBody>
          <a:bodyPr/>
          <a:lstStyle/>
          <a:p>
            <a:r>
              <a:rPr lang="de-CH" dirty="0" smtClean="0">
                <a:solidFill>
                  <a:srgbClr val="FF0000"/>
                </a:solidFill>
              </a:rPr>
              <a:t>Übersicht der Themen</a:t>
            </a:r>
            <a:endParaRPr lang="de-CH" dirty="0">
              <a:solidFill>
                <a:srgbClr val="FF0000"/>
              </a:solidFill>
            </a:endParaRPr>
          </a:p>
        </p:txBody>
      </p:sp>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9</a:t>
            </a:fld>
            <a:endParaRPr lang="de-CH"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697544"/>
            <a:ext cx="1583560" cy="302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2"/>
          <p:cNvSpPr txBox="1">
            <a:spLocks/>
          </p:cNvSpPr>
          <p:nvPr/>
        </p:nvSpPr>
        <p:spPr>
          <a:xfrm>
            <a:off x="3059832" y="1812759"/>
            <a:ext cx="5544616" cy="2696361"/>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00000"/>
              </a:lnSpc>
              <a:spcBef>
                <a:spcPts val="1200"/>
              </a:spcBef>
              <a:buFont typeface="Arial" pitchFamily="34" charset="0"/>
              <a:buAutoNum type="arabicPeriod"/>
            </a:pPr>
            <a:r>
              <a:rPr lang="de-CH" altLang="fr-FR" sz="2800" dirty="0" smtClean="0">
                <a:latin typeface="Arial" charset="0"/>
                <a:cs typeface="Arial" charset="0"/>
              </a:rPr>
              <a:t>Herausforderungen </a:t>
            </a:r>
          </a:p>
          <a:p>
            <a:pPr marL="457200" indent="-457200">
              <a:lnSpc>
                <a:spcPct val="100000"/>
              </a:lnSpc>
              <a:spcBef>
                <a:spcPts val="1200"/>
              </a:spcBef>
              <a:buFont typeface="Arial" pitchFamily="34" charset="0"/>
              <a:buAutoNum type="arabicPeriod"/>
            </a:pPr>
            <a:r>
              <a:rPr lang="de-CH" sz="2800" dirty="0" smtClean="0"/>
              <a:t>Die höhere Berufsbildung</a:t>
            </a:r>
          </a:p>
          <a:p>
            <a:pPr marL="457200" indent="-457200">
              <a:lnSpc>
                <a:spcPct val="100000"/>
              </a:lnSpc>
              <a:spcBef>
                <a:spcPts val="1200"/>
              </a:spcBef>
              <a:buFont typeface="Arial" pitchFamily="34" charset="0"/>
              <a:buAutoNum type="arabicPeriod"/>
            </a:pPr>
            <a:r>
              <a:rPr lang="de-CH" sz="2800" dirty="0" smtClean="0">
                <a:solidFill>
                  <a:srgbClr val="FF0000"/>
                </a:solidFill>
              </a:rPr>
              <a:t>Validierung von Bildungsleistungen</a:t>
            </a:r>
            <a:endParaRPr lang="de-CH" sz="2500" dirty="0" smtClean="0">
              <a:solidFill>
                <a:srgbClr val="FF0000"/>
              </a:solidFill>
            </a:endParaRPr>
          </a:p>
          <a:p>
            <a:pPr marL="457200" indent="-457200">
              <a:lnSpc>
                <a:spcPct val="100000"/>
              </a:lnSpc>
              <a:spcBef>
                <a:spcPts val="1200"/>
              </a:spcBef>
              <a:buFont typeface="Arial" pitchFamily="34" charset="0"/>
              <a:buAutoNum type="arabicPeriod"/>
            </a:pPr>
            <a:r>
              <a:rPr lang="de-CH" sz="2800" dirty="0" smtClean="0"/>
              <a:t>Höhere Berufsbildung: Strategieprojekt</a:t>
            </a:r>
          </a:p>
          <a:p>
            <a:pPr marL="457200" indent="-457200">
              <a:lnSpc>
                <a:spcPct val="100000"/>
              </a:lnSpc>
              <a:spcBef>
                <a:spcPts val="1200"/>
              </a:spcBef>
              <a:buFont typeface="Arial" pitchFamily="34" charset="0"/>
              <a:buAutoNum type="arabicPeriod"/>
            </a:pPr>
            <a:r>
              <a:rPr lang="de-CH" sz="2800" dirty="0" smtClean="0"/>
              <a:t>Stärkung Höhere Berufsbildung</a:t>
            </a:r>
            <a:endParaRPr lang="de-CH" sz="2500" dirty="0"/>
          </a:p>
        </p:txBody>
      </p:sp>
    </p:spTree>
    <p:extLst>
      <p:ext uri="{BB962C8B-B14F-4D97-AF65-F5344CB8AC3E}">
        <p14:creationId xmlns:p14="http://schemas.microsoft.com/office/powerpoint/2010/main" val="30076330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14414" y="500042"/>
            <a:ext cx="7390034" cy="714379"/>
          </a:xfrm>
        </p:spPr>
        <p:txBody>
          <a:bodyPr/>
          <a:lstStyle/>
          <a:p>
            <a:r>
              <a:rPr lang="de-CH" dirty="0" smtClean="0"/>
              <a:t>3. Validierung </a:t>
            </a:r>
            <a:r>
              <a:rPr lang="de-CH" dirty="0" smtClean="0"/>
              <a:t>von Bildungsleistungen (VAE), BP und HFP</a:t>
            </a:r>
            <a:endParaRPr lang="de-CH" dirty="0"/>
          </a:p>
        </p:txBody>
      </p:sp>
      <p:graphicFrame>
        <p:nvGraphicFramePr>
          <p:cNvPr id="5" name="Espace réservé du contenu 4"/>
          <p:cNvGraphicFramePr>
            <a:graphicFrameLocks noGrp="1"/>
          </p:cNvGraphicFramePr>
          <p:nvPr>
            <p:ph sz="quarter" idx="12"/>
            <p:extLst>
              <p:ext uri="{D42A27DB-BD31-4B8C-83A1-F6EECF244321}">
                <p14:modId xmlns:p14="http://schemas.microsoft.com/office/powerpoint/2010/main" val="1884441984"/>
              </p:ext>
            </p:extLst>
          </p:nvPr>
        </p:nvGraphicFramePr>
        <p:xfrm>
          <a:off x="1214438" y="1571625"/>
          <a:ext cx="7215188" cy="4023360"/>
        </p:xfrm>
        <a:graphic>
          <a:graphicData uri="http://schemas.openxmlformats.org/drawingml/2006/table">
            <a:tbl>
              <a:tblPr firstRow="1" bandRow="1">
                <a:tableStyleId>{21E4AEA4-8DFA-4A89-87EB-49C32662AFE0}</a:tableStyleId>
              </a:tblPr>
              <a:tblGrid>
                <a:gridCol w="3607594"/>
                <a:gridCol w="3607594"/>
              </a:tblGrid>
              <a:tr h="370840">
                <a:tc>
                  <a:txBody>
                    <a:bodyPr/>
                    <a:lstStyle/>
                    <a:p>
                      <a:r>
                        <a:rPr lang="de-CH" noProof="0" dirty="0" smtClean="0"/>
                        <a:t>Klassische Prüfungen</a:t>
                      </a:r>
                      <a:endParaRPr lang="de-CH" noProof="0" dirty="0"/>
                    </a:p>
                  </a:txBody>
                  <a:tcPr/>
                </a:tc>
                <a:tc>
                  <a:txBody>
                    <a:bodyPr/>
                    <a:lstStyle/>
                    <a:p>
                      <a:r>
                        <a:rPr lang="de-CH" noProof="0" dirty="0" smtClean="0"/>
                        <a:t>Prüfungen mit modularer</a:t>
                      </a:r>
                      <a:r>
                        <a:rPr lang="de-CH" baseline="0" noProof="0" dirty="0" smtClean="0"/>
                        <a:t> Vorbereitung</a:t>
                      </a:r>
                      <a:endParaRPr lang="de-CH" noProof="0" dirty="0"/>
                    </a:p>
                  </a:txBody>
                  <a:tcPr/>
                </a:tc>
              </a:tr>
              <a:tr h="370840">
                <a:tc gridSpan="2">
                  <a:txBody>
                    <a:bodyPr/>
                    <a:lstStyle/>
                    <a:p>
                      <a:pPr algn="ctr"/>
                      <a:r>
                        <a:rPr lang="de-CH" noProof="0" dirty="0" smtClean="0"/>
                        <a:t>Die Vorbereitung/Der Erwerb der Kompetenzen erfolgt unabhängig von einem obligatorischen Bildungsgang</a:t>
                      </a:r>
                      <a:endParaRPr lang="de-CH" noProof="0"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CH" dirty="0"/>
                    </a:p>
                  </a:txBody>
                  <a:tcPr/>
                </a:tc>
              </a:tr>
              <a:tr h="370840">
                <a:tc gridSpan="2">
                  <a:txBody>
                    <a:bodyPr/>
                    <a:lstStyle/>
                    <a:p>
                      <a:pPr algn="ctr"/>
                      <a:r>
                        <a:rPr lang="de-CH" noProof="0" dirty="0" smtClean="0"/>
                        <a:t>Die Zulassungsbedingungen müssen erfüllt sein</a:t>
                      </a:r>
                      <a:r>
                        <a:rPr lang="de-CH" baseline="0" noProof="0" dirty="0" smtClean="0"/>
                        <a:t>. Die Prüfungskommission/ Qualitätssicherungskommission entscheidet über die Gleichwertigkeit</a:t>
                      </a:r>
                      <a:endParaRPr lang="de-CH" noProof="0" dirty="0"/>
                    </a:p>
                  </a:txBody>
                  <a:tcPr/>
                </a:tc>
                <a:tc hMerge="1">
                  <a:txBody>
                    <a:bodyPr/>
                    <a:lstStyle/>
                    <a:p>
                      <a:endParaRPr lang="fr-CH" dirty="0"/>
                    </a:p>
                  </a:txBody>
                  <a:tcPr/>
                </a:tc>
              </a:tr>
              <a:tr h="370840">
                <a:tc>
                  <a:txBody>
                    <a:bodyPr/>
                    <a:lstStyle/>
                    <a:p>
                      <a:endParaRPr lang="de-CH" noProof="0"/>
                    </a:p>
                  </a:txBody>
                  <a:tcPr/>
                </a:tc>
                <a:tc>
                  <a:txBody>
                    <a:bodyPr/>
                    <a:lstStyle/>
                    <a:p>
                      <a:r>
                        <a:rPr lang="de-CH" noProof="0" dirty="0" smtClean="0"/>
                        <a:t>Vorlage der Modulzertifikate oder des Nachweises einer gleichwertigen Ausbildung</a:t>
                      </a:r>
                      <a:endParaRPr lang="de-CH" noProof="0" dirty="0"/>
                    </a:p>
                  </a:txBody>
                  <a:tcPr/>
                </a:tc>
              </a:tr>
              <a:tr h="370840">
                <a:tc>
                  <a:txBody>
                    <a:bodyPr/>
                    <a:lstStyle/>
                    <a:p>
                      <a:r>
                        <a:rPr lang="de-CH" noProof="0" dirty="0" smtClean="0"/>
                        <a:t>Prüfungskommission kann Kandidaten/Kandidatin von einer oder mehreren</a:t>
                      </a:r>
                      <a:r>
                        <a:rPr lang="de-CH" baseline="0" noProof="0" dirty="0" smtClean="0"/>
                        <a:t> Teilprüfungen dispensieren</a:t>
                      </a:r>
                      <a:endParaRPr lang="de-CH" noProof="0" dirty="0"/>
                    </a:p>
                  </a:txBody>
                  <a:tcPr/>
                </a:tc>
                <a:tc>
                  <a:txBody>
                    <a:bodyPr/>
                    <a:lstStyle/>
                    <a:p>
                      <a:r>
                        <a:rPr lang="de-CH" noProof="0" dirty="0" smtClean="0"/>
                        <a:t>Da die</a:t>
                      </a:r>
                      <a:r>
                        <a:rPr lang="de-CH" baseline="0" noProof="0" dirty="0" smtClean="0"/>
                        <a:t> Prüfung kürzer ist, ist es schwieriger, sie nur teilweise zu absolvieren</a:t>
                      </a:r>
                      <a:endParaRPr lang="de-CH" noProof="0" dirty="0"/>
                    </a:p>
                  </a:txBody>
                  <a:tcPr/>
                </a:tc>
              </a:tr>
            </a:tbl>
          </a:graphicData>
        </a:graphic>
      </p:graphicFrame>
      <p:sp>
        <p:nvSpPr>
          <p:cNvPr id="4" name="Espace réservé du numéro de diapositive 3"/>
          <p:cNvSpPr>
            <a:spLocks noGrp="1"/>
          </p:cNvSpPr>
          <p:nvPr>
            <p:ph type="sldNum" sz="quarter" idx="13"/>
          </p:nvPr>
        </p:nvSpPr>
        <p:spPr/>
        <p:txBody>
          <a:bodyPr/>
          <a:lstStyle/>
          <a:p>
            <a:pPr>
              <a:defRPr/>
            </a:pPr>
            <a:fld id="{DBE2A496-4B5D-485F-BE34-FC891CEAD7EF}" type="slidenum">
              <a:rPr lang="de-CH" smtClean="0"/>
              <a:pPr>
                <a:defRPr/>
              </a:pPr>
              <a:t>10</a:t>
            </a:fld>
            <a:endParaRPr lang="de-CH" dirty="0"/>
          </a:p>
        </p:txBody>
      </p:sp>
      <p:sp>
        <p:nvSpPr>
          <p:cNvPr id="7" name="ZoneTexte 6"/>
          <p:cNvSpPr txBox="1"/>
          <p:nvPr/>
        </p:nvSpPr>
        <p:spPr>
          <a:xfrm>
            <a:off x="135957" y="5589240"/>
            <a:ext cx="9008043" cy="954107"/>
          </a:xfrm>
          <a:prstGeom prst="rect">
            <a:avLst/>
          </a:prstGeom>
          <a:noFill/>
        </p:spPr>
        <p:txBody>
          <a:bodyPr wrap="none" rtlCol="0">
            <a:spAutoFit/>
          </a:bodyPr>
          <a:lstStyle/>
          <a:p>
            <a:pPr algn="ctr"/>
            <a:r>
              <a:rPr lang="de-CH" sz="2800" b="1" dirty="0" smtClean="0"/>
              <a:t>BP und HFP sind VAE, mit denen ein </a:t>
            </a:r>
            <a:r>
              <a:rPr lang="de-CH" sz="2800" b="1" noProof="1" smtClean="0"/>
              <a:t>eidgenössisch</a:t>
            </a:r>
            <a:br>
              <a:rPr lang="de-CH" sz="2800" b="1" noProof="1" smtClean="0"/>
            </a:br>
            <a:r>
              <a:rPr lang="de-CH" sz="2800" b="1" dirty="0" smtClean="0"/>
              <a:t>anerkannter Titel erworben werden kann </a:t>
            </a:r>
            <a:endParaRPr lang="de-CH" sz="2800" b="1" dirty="0"/>
          </a:p>
        </p:txBody>
      </p:sp>
    </p:spTree>
    <p:extLst>
      <p:ext uri="{BB962C8B-B14F-4D97-AF65-F5344CB8AC3E}">
        <p14:creationId xmlns:p14="http://schemas.microsoft.com/office/powerpoint/2010/main" val="26489714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14414" y="500042"/>
            <a:ext cx="7246018" cy="714379"/>
          </a:xfrm>
        </p:spPr>
        <p:txBody>
          <a:bodyPr/>
          <a:lstStyle/>
          <a:p>
            <a:r>
              <a:rPr lang="de-CH" dirty="0" smtClean="0"/>
              <a:t>3. Validierung </a:t>
            </a:r>
            <a:r>
              <a:rPr lang="de-CH" dirty="0" smtClean="0"/>
              <a:t>von Bildungsleistungen (VAE) an den höheren Fachschulen</a:t>
            </a:r>
            <a:endParaRPr lang="de-CH" dirty="0"/>
          </a:p>
        </p:txBody>
      </p:sp>
      <p:sp>
        <p:nvSpPr>
          <p:cNvPr id="3" name="Espace réservé du contenu 2"/>
          <p:cNvSpPr>
            <a:spLocks noGrp="1"/>
          </p:cNvSpPr>
          <p:nvPr>
            <p:ph sz="quarter" idx="12"/>
          </p:nvPr>
        </p:nvSpPr>
        <p:spPr/>
        <p:txBody>
          <a:bodyPr/>
          <a:lstStyle/>
          <a:p>
            <a:r>
              <a:rPr lang="de-CH" dirty="0" smtClean="0"/>
              <a:t>Der Ausbildungsanbieter muss die Fälle jeweils individuell prüfen</a:t>
            </a:r>
          </a:p>
          <a:p>
            <a:r>
              <a:rPr lang="de-CH" dirty="0" smtClean="0"/>
              <a:t>Aufnahme «</a:t>
            </a:r>
            <a:r>
              <a:rPr lang="de-CH" dirty="0" err="1" smtClean="0"/>
              <a:t>sur</a:t>
            </a:r>
            <a:r>
              <a:rPr lang="de-CH" dirty="0" smtClean="0"/>
              <a:t> Dossier» ist möglich</a:t>
            </a:r>
          </a:p>
          <a:p>
            <a:r>
              <a:rPr lang="de-CH" dirty="0" smtClean="0"/>
              <a:t>Bei der formellen Ausbildungsanerkennung gibt der RLP den genauen Bildungsgang vor</a:t>
            </a:r>
          </a:p>
          <a:p>
            <a:r>
              <a:rPr lang="de-CH" dirty="0" smtClean="0"/>
              <a:t>Grundsätzlich muss die Hälfte der Ausbildung absolviert werden </a:t>
            </a:r>
          </a:p>
          <a:p>
            <a:r>
              <a:rPr lang="de-CH" dirty="0" smtClean="0"/>
              <a:t>Der Ausbildungsanbieter stellt den Titel aus</a:t>
            </a:r>
          </a:p>
          <a:p>
            <a:endParaRPr lang="de-CH" dirty="0" smtClean="0"/>
          </a:p>
          <a:p>
            <a:endParaRPr lang="de-CH" dirty="0"/>
          </a:p>
        </p:txBody>
      </p:sp>
      <p:sp>
        <p:nvSpPr>
          <p:cNvPr id="4" name="Espace réservé du numéro de diapositive 3"/>
          <p:cNvSpPr>
            <a:spLocks noGrp="1"/>
          </p:cNvSpPr>
          <p:nvPr>
            <p:ph type="sldNum" sz="quarter" idx="13"/>
          </p:nvPr>
        </p:nvSpPr>
        <p:spPr/>
        <p:txBody>
          <a:bodyPr/>
          <a:lstStyle/>
          <a:p>
            <a:pPr>
              <a:defRPr/>
            </a:pPr>
            <a:fld id="{DBE2A496-4B5D-485F-BE34-FC891CEAD7EF}" type="slidenum">
              <a:rPr lang="de-CH" smtClean="0"/>
              <a:pPr>
                <a:defRPr/>
              </a:pPr>
              <a:t>11</a:t>
            </a:fld>
            <a:endParaRPr lang="de-CH" dirty="0"/>
          </a:p>
        </p:txBody>
      </p:sp>
    </p:spTree>
    <p:extLst>
      <p:ext uri="{BB962C8B-B14F-4D97-AF65-F5344CB8AC3E}">
        <p14:creationId xmlns:p14="http://schemas.microsoft.com/office/powerpoint/2010/main" val="29503268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3"/>
          <p:cNvSpPr>
            <a:spLocks noGrp="1"/>
          </p:cNvSpPr>
          <p:nvPr>
            <p:ph type="ftr" sz="quarter" idx="11"/>
          </p:nvPr>
        </p:nvSpPr>
        <p:spPr/>
        <p:txBody>
          <a:bodyPr/>
          <a:lstStyle/>
          <a:p>
            <a:pPr>
              <a:spcBef>
                <a:spcPct val="55000"/>
              </a:spcBef>
            </a:pPr>
            <a:endParaRPr lang="de-CH" dirty="0"/>
          </a:p>
        </p:txBody>
      </p:sp>
      <p:sp>
        <p:nvSpPr>
          <p:cNvPr id="6" name="Foliennummernplatzhalter 4"/>
          <p:cNvSpPr>
            <a:spLocks noGrp="1"/>
          </p:cNvSpPr>
          <p:nvPr>
            <p:ph type="sldNum" sz="quarter" idx="12"/>
          </p:nvPr>
        </p:nvSpPr>
        <p:spPr/>
        <p:txBody>
          <a:bodyPr/>
          <a:lstStyle/>
          <a:p>
            <a:fld id="{38234A58-D88A-4DC8-9766-B4C7EB865F7B}" type="slidenum">
              <a:rPr lang="de-CH"/>
              <a:pPr/>
              <a:t>12</a:t>
            </a:fld>
            <a:endParaRPr lang="de-CH"/>
          </a:p>
        </p:txBody>
      </p:sp>
      <p:sp>
        <p:nvSpPr>
          <p:cNvPr id="144387" name="Text Box 3"/>
          <p:cNvSpPr txBox="1">
            <a:spLocks noChangeArrowheads="1"/>
          </p:cNvSpPr>
          <p:nvPr/>
        </p:nvSpPr>
        <p:spPr bwMode="auto">
          <a:xfrm>
            <a:off x="1106488" y="3810000"/>
            <a:ext cx="7427912" cy="519113"/>
          </a:xfrm>
          <a:prstGeom prst="rect">
            <a:avLst/>
          </a:prstGeom>
          <a:noFill/>
          <a:ln w="9525">
            <a:noFill/>
            <a:miter lim="800000"/>
            <a:headEnd/>
            <a:tailEnd/>
          </a:ln>
          <a:effectLst/>
        </p:spPr>
        <p:txBody>
          <a:bodyPr>
            <a:spAutoFit/>
          </a:bodyPr>
          <a:lstStyle/>
          <a:p>
            <a:pPr>
              <a:spcBef>
                <a:spcPct val="50000"/>
              </a:spcBef>
            </a:pPr>
            <a:endParaRPr lang="de-DE"/>
          </a:p>
        </p:txBody>
      </p:sp>
      <p:grpSp>
        <p:nvGrpSpPr>
          <p:cNvPr id="2" name="Gruppieren 7"/>
          <p:cNvGrpSpPr/>
          <p:nvPr/>
        </p:nvGrpSpPr>
        <p:grpSpPr>
          <a:xfrm>
            <a:off x="611560" y="692696"/>
            <a:ext cx="7992888" cy="5761648"/>
            <a:chOff x="683568" y="332656"/>
            <a:chExt cx="7920880" cy="6121606"/>
          </a:xfrm>
        </p:grpSpPr>
        <p:sp>
          <p:nvSpPr>
            <p:cNvPr id="9" name="Rechteck 8"/>
            <p:cNvSpPr/>
            <p:nvPr/>
          </p:nvSpPr>
          <p:spPr>
            <a:xfrm>
              <a:off x="683568" y="1196752"/>
              <a:ext cx="7920880" cy="576064"/>
            </a:xfrm>
            <a:prstGeom prst="rect">
              <a:avLst/>
            </a:prstGeom>
            <a:gradFill flip="none" rotWithShape="1">
              <a:gsLst>
                <a:gs pos="35000">
                  <a:srgbClr val="03D4A8">
                    <a:alpha val="30000"/>
                  </a:srgbClr>
                </a:gs>
                <a:gs pos="25000">
                  <a:srgbClr val="21D6E0"/>
                </a:gs>
                <a:gs pos="75000">
                  <a:srgbClr val="0087E6"/>
                </a:gs>
                <a:gs pos="100000">
                  <a:srgbClr val="005CBF"/>
                </a:gs>
              </a:gsLst>
              <a:lin ang="8100000" scaled="1"/>
              <a:tileRect/>
            </a:gradFill>
          </p:spPr>
          <p:style>
            <a:lnRef idx="2">
              <a:schemeClr val="dk1"/>
            </a:lnRef>
            <a:fillRef idx="1">
              <a:schemeClr val="lt1"/>
            </a:fillRef>
            <a:effectRef idx="0">
              <a:schemeClr val="dk1"/>
            </a:effectRef>
            <a:fontRef idx="minor">
              <a:schemeClr val="dk1"/>
            </a:fontRef>
          </p:style>
          <p:txBody>
            <a:bodyPr rtlCol="0" anchor="ctr"/>
            <a:lstStyle/>
            <a:p>
              <a:r>
                <a:rPr lang="de-CH" sz="2000" b="1" dirty="0"/>
                <a:t>Umsetzung   –   Qualität </a:t>
              </a:r>
              <a:r>
                <a:rPr lang="de-CH" sz="2000" b="1" dirty="0" smtClean="0"/>
                <a:t> –  Innovation </a:t>
              </a:r>
              <a:r>
                <a:rPr lang="de-CH" sz="2000" b="1" dirty="0"/>
                <a:t>–  Entwicklung </a:t>
              </a:r>
              <a:r>
                <a:rPr lang="de-CH" sz="2000" b="1" dirty="0" smtClean="0"/>
                <a:t> –  </a:t>
              </a:r>
              <a:r>
                <a:rPr lang="de-CH" sz="2000" b="1" dirty="0"/>
                <a:t>Forschung</a:t>
              </a:r>
            </a:p>
          </p:txBody>
        </p:sp>
        <p:sp>
          <p:nvSpPr>
            <p:cNvPr id="10" name="Rechtwinkliges Dreieck 9"/>
            <p:cNvSpPr/>
            <p:nvPr/>
          </p:nvSpPr>
          <p:spPr>
            <a:xfrm>
              <a:off x="683568" y="1772816"/>
              <a:ext cx="7920880" cy="4681446"/>
            </a:xfrm>
            <a:prstGeom prst="rtTriangle">
              <a:avLst/>
            </a:prstGeom>
            <a:solidFill>
              <a:srgbClr val="25C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Rechtwinkliges Dreieck 10"/>
            <p:cNvSpPr/>
            <p:nvPr/>
          </p:nvSpPr>
          <p:spPr>
            <a:xfrm flipH="1" flipV="1">
              <a:off x="683568" y="1772816"/>
              <a:ext cx="7920880" cy="4681446"/>
            </a:xfrm>
            <a:prstGeom prst="rtTriangle">
              <a:avLst/>
            </a:prstGeom>
            <a:solidFill>
              <a:srgbClr val="8EF2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Textfeld 11"/>
            <p:cNvSpPr txBox="1"/>
            <p:nvPr/>
          </p:nvSpPr>
          <p:spPr>
            <a:xfrm>
              <a:off x="2339752" y="1832075"/>
              <a:ext cx="6264696" cy="3385542"/>
            </a:xfrm>
            <a:prstGeom prst="rect">
              <a:avLst/>
            </a:prstGeom>
            <a:noFill/>
          </p:spPr>
          <p:txBody>
            <a:bodyPr wrap="square" rtlCol="0">
              <a:spAutoFit/>
            </a:bodyPr>
            <a:lstStyle/>
            <a:p>
              <a:pPr algn="r"/>
              <a:r>
                <a:rPr lang="de-CH" b="1" dirty="0" smtClean="0"/>
                <a:t>BILDUNG -</a:t>
              </a:r>
            </a:p>
            <a:p>
              <a:pPr algn="r"/>
              <a:r>
                <a:rPr lang="de-CH" b="1" dirty="0"/>
                <a:t>	</a:t>
              </a:r>
              <a:r>
                <a:rPr lang="de-CH" b="1" dirty="0" smtClean="0"/>
                <a:t>Logik des Bildungssystems:</a:t>
              </a:r>
            </a:p>
            <a:p>
              <a:pPr algn="r">
                <a:buFont typeface="Arial" pitchFamily="34" charset="0"/>
                <a:buChar char="•"/>
              </a:pPr>
              <a:r>
                <a:rPr lang="de-CH" sz="2000" dirty="0"/>
                <a:t> </a:t>
              </a:r>
              <a:r>
                <a:rPr lang="de-CH" sz="2000" dirty="0" smtClean="0"/>
                <a:t>wissenschaftliche Qualifikation (</a:t>
              </a:r>
              <a:r>
                <a:rPr lang="de-CH" sz="1200" dirty="0" smtClean="0"/>
                <a:t>Forschung &amp; Entwicklung</a:t>
              </a:r>
              <a:r>
                <a:rPr lang="de-CH" sz="2000" dirty="0" smtClean="0"/>
                <a:t>)</a:t>
              </a:r>
            </a:p>
            <a:p>
              <a:pPr algn="r">
                <a:buFont typeface="Arial" pitchFamily="34" charset="0"/>
                <a:buChar char="•"/>
              </a:pPr>
              <a:r>
                <a:rPr lang="de-CH" sz="2000" dirty="0"/>
                <a:t> </a:t>
              </a:r>
              <a:r>
                <a:rPr lang="de-CH" sz="2000" dirty="0" smtClean="0"/>
                <a:t>Durchlässigkeit + Mobilität im Bildungssystem</a:t>
              </a:r>
            </a:p>
            <a:p>
              <a:pPr algn="r">
                <a:buFont typeface="Arial" pitchFamily="34" charset="0"/>
                <a:buChar char="•"/>
              </a:pPr>
              <a:r>
                <a:rPr lang="de-CH" sz="2000" dirty="0"/>
                <a:t> </a:t>
              </a:r>
              <a:r>
                <a:rPr lang="de-CH" sz="2000" dirty="0" smtClean="0"/>
                <a:t>Bildung vor Einstieg in Berufstätigkeit</a:t>
              </a:r>
            </a:p>
            <a:p>
              <a:pPr algn="r">
                <a:buFont typeface="Wingdings" pitchFamily="2" charset="2"/>
                <a:buChar char="Ø"/>
              </a:pPr>
              <a:r>
                <a:rPr lang="de-CH" sz="1400" dirty="0" smtClean="0"/>
                <a:t>Anbieter konzipiert Studienprogramm autonom</a:t>
              </a:r>
            </a:p>
            <a:p>
              <a:pPr algn="r">
                <a:buFont typeface="Wingdings" pitchFamily="2" charset="2"/>
                <a:buChar char="Ø"/>
              </a:pPr>
              <a:r>
                <a:rPr lang="de-CH" sz="1400" dirty="0" smtClean="0"/>
                <a:t> nur formale Rahmenbedingungen geregelt</a:t>
              </a:r>
            </a:p>
            <a:p>
              <a:pPr algn="r">
                <a:buFont typeface="Wingdings" pitchFamily="2" charset="2"/>
                <a:buChar char="Ø"/>
              </a:pPr>
              <a:r>
                <a:rPr lang="de-CH" sz="1400" dirty="0"/>
                <a:t> </a:t>
              </a:r>
              <a:r>
                <a:rPr lang="de-CH" sz="1400" dirty="0" smtClean="0"/>
                <a:t>Anbieter überprüft Qualifikation autonom</a:t>
              </a:r>
            </a:p>
            <a:p>
              <a:pPr algn="r">
                <a:buFont typeface="Wingdings" pitchFamily="2" charset="2"/>
                <a:buChar char="Ø"/>
              </a:pPr>
              <a:r>
                <a:rPr lang="de-CH" sz="1400" dirty="0"/>
                <a:t> </a:t>
              </a:r>
              <a:r>
                <a:rPr lang="de-CH" sz="1400" dirty="0" smtClean="0"/>
                <a:t>oft Schwierigkeiten beim Eintritt</a:t>
              </a:r>
            </a:p>
            <a:p>
              <a:pPr algn="r"/>
              <a:r>
                <a:rPr lang="de-CH" sz="1400" dirty="0" smtClean="0"/>
                <a:t>In den Arbeitsmarkt</a:t>
              </a:r>
            </a:p>
            <a:p>
              <a:pPr algn="r"/>
              <a:endParaRPr lang="de-CH" dirty="0"/>
            </a:p>
          </p:txBody>
        </p:sp>
        <p:sp>
          <p:nvSpPr>
            <p:cNvPr id="13" name="Textfeld 12"/>
            <p:cNvSpPr txBox="1"/>
            <p:nvPr/>
          </p:nvSpPr>
          <p:spPr>
            <a:xfrm>
              <a:off x="755576" y="3501008"/>
              <a:ext cx="6480720" cy="2943044"/>
            </a:xfrm>
            <a:prstGeom prst="rect">
              <a:avLst/>
            </a:prstGeom>
            <a:noFill/>
          </p:spPr>
          <p:txBody>
            <a:bodyPr wrap="square" rtlCol="0">
              <a:spAutoFit/>
            </a:bodyPr>
            <a:lstStyle/>
            <a:p>
              <a:pPr>
                <a:buFont typeface="Wingdings" pitchFamily="2" charset="2"/>
                <a:buChar char="Ø"/>
              </a:pPr>
              <a:r>
                <a:rPr lang="de-CH" sz="1400" dirty="0" smtClean="0"/>
                <a:t> oft Schwierigkeiten bei Mobilität</a:t>
              </a:r>
            </a:p>
            <a:p>
              <a:r>
                <a:rPr lang="de-CH" sz="1400" dirty="0"/>
                <a:t> </a:t>
              </a:r>
              <a:r>
                <a:rPr lang="de-CH" sz="1400" dirty="0" smtClean="0"/>
                <a:t>   im Bildungssystem </a:t>
              </a:r>
            </a:p>
            <a:p>
              <a:pPr>
                <a:buFont typeface="Wingdings" pitchFamily="2" charset="2"/>
                <a:buChar char="Ø"/>
              </a:pPr>
              <a:r>
                <a:rPr lang="de-CH" sz="1400" dirty="0" smtClean="0"/>
                <a:t> OdA  prüfen Erreichen des </a:t>
              </a:r>
              <a:r>
                <a:rPr lang="de-CH" sz="1400" dirty="0" err="1" smtClean="0"/>
                <a:t>Quali</a:t>
              </a:r>
              <a:r>
                <a:rPr lang="de-CH" sz="1400" dirty="0" smtClean="0"/>
                <a:t>-Profils</a:t>
              </a:r>
            </a:p>
            <a:p>
              <a:pPr>
                <a:buFont typeface="Wingdings" pitchFamily="2" charset="2"/>
                <a:buChar char="Ø"/>
              </a:pPr>
              <a:r>
                <a:rPr lang="de-CH" sz="1400" dirty="0"/>
                <a:t> </a:t>
              </a:r>
              <a:r>
                <a:rPr lang="de-CH" sz="1400" dirty="0" smtClean="0"/>
                <a:t>Anbieter setzen Qualifikationsprofil um</a:t>
              </a:r>
            </a:p>
            <a:p>
              <a:pPr>
                <a:buFont typeface="Wingdings" pitchFamily="2" charset="2"/>
                <a:buChar char="Ø"/>
              </a:pPr>
              <a:r>
                <a:rPr lang="de-CH" sz="1400" dirty="0" smtClean="0"/>
                <a:t> OdA definieren Qualifikationsprofil</a:t>
              </a:r>
            </a:p>
            <a:p>
              <a:pPr>
                <a:buFont typeface="Arial" pitchFamily="34" charset="0"/>
                <a:buChar char="•"/>
              </a:pPr>
              <a:r>
                <a:rPr lang="de-CH" sz="2000" dirty="0" smtClean="0"/>
                <a:t> Bildung parallel zur Berufstätigkeit</a:t>
              </a:r>
            </a:p>
            <a:p>
              <a:pPr>
                <a:buFont typeface="Arial" pitchFamily="34" charset="0"/>
                <a:buChar char="•"/>
              </a:pPr>
              <a:r>
                <a:rPr lang="de-CH" sz="2000" dirty="0" smtClean="0"/>
                <a:t> Zugang + Mobilität im Arbeitsmarkt</a:t>
              </a:r>
            </a:p>
            <a:p>
              <a:pPr>
                <a:buFont typeface="Arial" pitchFamily="34" charset="0"/>
                <a:buChar char="•"/>
              </a:pPr>
              <a:r>
                <a:rPr lang="de-CH" sz="2000" dirty="0" smtClean="0"/>
                <a:t> Berufsqualifikation (</a:t>
              </a:r>
              <a:r>
                <a:rPr lang="de-CH" sz="1200" dirty="0" smtClean="0"/>
                <a:t>Prozessverantwortung, Qualitätssicherung, Umsetzung</a:t>
              </a:r>
              <a:r>
                <a:rPr lang="de-CH" sz="2000" dirty="0" smtClean="0"/>
                <a:t>)</a:t>
              </a:r>
            </a:p>
            <a:p>
              <a:r>
                <a:rPr lang="de-CH" sz="2400" b="1" dirty="0" smtClean="0"/>
                <a:t>Logik des Beschäftigungssystems:</a:t>
              </a:r>
              <a:endParaRPr lang="de-CH" sz="2000" b="1" dirty="0" smtClean="0"/>
            </a:p>
            <a:p>
              <a:r>
                <a:rPr lang="de-CH" b="1" dirty="0" smtClean="0"/>
                <a:t>WIRTSCHAFT </a:t>
              </a:r>
              <a:r>
                <a:rPr lang="de-CH" b="1" dirty="0"/>
                <a:t>–</a:t>
              </a:r>
              <a:endParaRPr lang="de-CH" dirty="0"/>
            </a:p>
          </p:txBody>
        </p:sp>
        <p:sp>
          <p:nvSpPr>
            <p:cNvPr id="14" name="Rechteck 13"/>
            <p:cNvSpPr/>
            <p:nvPr/>
          </p:nvSpPr>
          <p:spPr>
            <a:xfrm>
              <a:off x="6876256" y="332656"/>
              <a:ext cx="1728192" cy="6120680"/>
            </a:xfrm>
            <a:prstGeom prst="rect">
              <a:avLst/>
            </a:prstGeom>
            <a:noFill/>
            <a:ln w="12700">
              <a:solidFill>
                <a:schemeClr val="tx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CH" sz="1800" dirty="0" smtClean="0">
                  <a:solidFill>
                    <a:schemeClr val="tx1"/>
                  </a:solidFill>
                </a:rPr>
                <a:t>Universität</a:t>
              </a:r>
            </a:p>
            <a:p>
              <a:r>
                <a:rPr lang="de-CH" sz="1400" dirty="0" smtClean="0">
                  <a:solidFill>
                    <a:schemeClr val="tx1"/>
                  </a:solidFill>
                </a:rPr>
                <a:t>Bachelor + Master CAS / DAS / MAS</a:t>
              </a:r>
              <a:endParaRPr lang="de-CH" sz="1400" dirty="0">
                <a:solidFill>
                  <a:schemeClr val="tx1"/>
                </a:solidFill>
              </a:endParaRPr>
            </a:p>
          </p:txBody>
        </p:sp>
        <p:sp>
          <p:nvSpPr>
            <p:cNvPr id="15" name="Rechteck 14"/>
            <p:cNvSpPr/>
            <p:nvPr/>
          </p:nvSpPr>
          <p:spPr>
            <a:xfrm>
              <a:off x="4716016" y="332656"/>
              <a:ext cx="1656184" cy="6120680"/>
            </a:xfrm>
            <a:prstGeom prst="rect">
              <a:avLst/>
            </a:prstGeom>
            <a:noFill/>
            <a:ln w="12700">
              <a:solidFill>
                <a:schemeClr val="tx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CH" sz="1800" dirty="0" smtClean="0">
                  <a:solidFill>
                    <a:schemeClr val="tx1"/>
                  </a:solidFill>
                </a:rPr>
                <a:t>FH – HES</a:t>
              </a:r>
            </a:p>
            <a:p>
              <a:r>
                <a:rPr lang="de-CH" sz="1400" dirty="0" smtClean="0">
                  <a:solidFill>
                    <a:schemeClr val="tx1"/>
                  </a:solidFill>
                </a:rPr>
                <a:t>Bachelor + Master CAS / DAS / MAS</a:t>
              </a:r>
            </a:p>
            <a:p>
              <a:endParaRPr lang="de-CH" sz="1800" dirty="0">
                <a:solidFill>
                  <a:schemeClr val="tx1"/>
                </a:solidFill>
              </a:endParaRPr>
            </a:p>
          </p:txBody>
        </p:sp>
        <p:sp>
          <p:nvSpPr>
            <p:cNvPr id="16" name="Rechteck 15"/>
            <p:cNvSpPr/>
            <p:nvPr/>
          </p:nvSpPr>
          <p:spPr>
            <a:xfrm>
              <a:off x="2699792" y="332656"/>
              <a:ext cx="1584176" cy="6120680"/>
            </a:xfrm>
            <a:prstGeom prst="rect">
              <a:avLst/>
            </a:prstGeom>
            <a:noFill/>
            <a:ln w="12700">
              <a:solidFill>
                <a:schemeClr val="tx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CH" sz="1800" dirty="0" smtClean="0">
                  <a:solidFill>
                    <a:schemeClr val="tx1"/>
                  </a:solidFill>
                </a:rPr>
                <a:t>HF – ES</a:t>
              </a:r>
            </a:p>
            <a:p>
              <a:r>
                <a:rPr lang="de-CH" sz="1400" dirty="0" smtClean="0">
                  <a:solidFill>
                    <a:schemeClr val="tx1"/>
                  </a:solidFill>
                </a:rPr>
                <a:t>Diplom + NDS</a:t>
              </a:r>
              <a:endParaRPr lang="de-CH" sz="1200" dirty="0">
                <a:solidFill>
                  <a:schemeClr val="tx1"/>
                </a:solidFill>
              </a:endParaRPr>
            </a:p>
          </p:txBody>
        </p:sp>
        <p:sp>
          <p:nvSpPr>
            <p:cNvPr id="17" name="Rechteck 16"/>
            <p:cNvSpPr/>
            <p:nvPr/>
          </p:nvSpPr>
          <p:spPr>
            <a:xfrm>
              <a:off x="683568" y="332656"/>
              <a:ext cx="1584176" cy="6120680"/>
            </a:xfrm>
            <a:prstGeom prst="rect">
              <a:avLst/>
            </a:prstGeom>
            <a:noFill/>
            <a:ln w="3175">
              <a:solidFill>
                <a:schemeClr val="tx1"/>
              </a:solidFill>
              <a:prstDash val="sysDash"/>
            </a:ln>
            <a:effectLst>
              <a:glow rad="63500">
                <a:schemeClr val="accent2">
                  <a:satMod val="175000"/>
                  <a:alpha val="40000"/>
                </a:schemeClr>
              </a:glow>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CH" sz="1800" dirty="0" smtClean="0">
                  <a:solidFill>
                    <a:schemeClr val="tx1"/>
                  </a:solidFill>
                </a:rPr>
                <a:t>Eidg. Prüfung</a:t>
              </a:r>
            </a:p>
            <a:p>
              <a:r>
                <a:rPr lang="de-CH" sz="1400" dirty="0" smtClean="0">
                  <a:solidFill>
                    <a:schemeClr val="tx1"/>
                  </a:solidFill>
                </a:rPr>
                <a:t>FA und Diplom</a:t>
              </a:r>
              <a:endParaRPr lang="de-CH" sz="1200" dirty="0">
                <a:solidFill>
                  <a:schemeClr val="tx1"/>
                </a:solidFill>
              </a:endParaRPr>
            </a:p>
          </p:txBody>
        </p:sp>
      </p:grpSp>
      <p:sp>
        <p:nvSpPr>
          <p:cNvPr id="18" name="Rechteck 17"/>
          <p:cNvSpPr/>
          <p:nvPr/>
        </p:nvSpPr>
        <p:spPr>
          <a:xfrm>
            <a:off x="1259632" y="220578"/>
            <a:ext cx="7344816" cy="400110"/>
          </a:xfrm>
          <a:prstGeom prst="rect">
            <a:avLst/>
          </a:prstGeom>
        </p:spPr>
        <p:txBody>
          <a:bodyPr wrap="square">
            <a:spAutoFit/>
          </a:bodyPr>
          <a:lstStyle/>
          <a:p>
            <a:pPr marL="514350" indent="-514350">
              <a:spcAft>
                <a:spcPts val="600"/>
              </a:spcAft>
            </a:pPr>
            <a:r>
              <a:rPr lang="de-CH" sz="2000" b="1" dirty="0" smtClean="0"/>
              <a:t>Logik </a:t>
            </a:r>
            <a:r>
              <a:rPr lang="de-CH" sz="2000" b="1" dirty="0" err="1" smtClean="0"/>
              <a:t>Eidg</a:t>
            </a:r>
            <a:r>
              <a:rPr lang="de-CH" sz="2000" b="1" dirty="0" smtClean="0"/>
              <a:t>. Prüfung ≠ Logik Bildung</a:t>
            </a:r>
          </a:p>
        </p:txBody>
      </p:sp>
    </p:spTree>
    <p:extLst>
      <p:ext uri="{BB962C8B-B14F-4D97-AF65-F5344CB8AC3E}">
        <p14:creationId xmlns:p14="http://schemas.microsoft.com/office/powerpoint/2010/main" val="359439966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7174010" cy="714379"/>
          </a:xfrm>
        </p:spPr>
        <p:txBody>
          <a:bodyPr/>
          <a:lstStyle/>
          <a:p>
            <a:r>
              <a:rPr lang="de-CH" dirty="0" smtClean="0">
                <a:solidFill>
                  <a:srgbClr val="FF0000"/>
                </a:solidFill>
              </a:rPr>
              <a:t>Übersicht der Themen</a:t>
            </a:r>
            <a:endParaRPr lang="de-CH" dirty="0">
              <a:solidFill>
                <a:srgbClr val="FF0000"/>
              </a:solidFill>
            </a:endParaRPr>
          </a:p>
        </p:txBody>
      </p:sp>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13</a:t>
            </a:fld>
            <a:endParaRPr lang="de-CH" dirty="0"/>
          </a:p>
        </p:txBody>
      </p:sp>
      <p:pic>
        <p:nvPicPr>
          <p:cNvPr id="6" name="Picture 4" descr="http://www.berufsbildungplus.ch/files/a3_hbb_weitermacherin_de_h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740751"/>
            <a:ext cx="2160000" cy="3056401"/>
          </a:xfrm>
          <a:prstGeom prst="rect">
            <a:avLst/>
          </a:prstGeom>
          <a:noFill/>
          <a:extLst>
            <a:ext uri="{909E8E84-426E-40DD-AFC4-6F175D3DCCD1}">
              <a14:hiddenFill xmlns:a14="http://schemas.microsoft.com/office/drawing/2010/main">
                <a:solidFill>
                  <a:srgbClr val="FFFFFF"/>
                </a:solidFill>
              </a14:hiddenFill>
            </a:ext>
          </a:extLst>
        </p:spPr>
      </p:pic>
      <p:sp>
        <p:nvSpPr>
          <p:cNvPr id="8" name="Inhaltsplatzhalter 2"/>
          <p:cNvSpPr txBox="1">
            <a:spLocks/>
          </p:cNvSpPr>
          <p:nvPr/>
        </p:nvSpPr>
        <p:spPr>
          <a:xfrm>
            <a:off x="3059832" y="1812759"/>
            <a:ext cx="5544616" cy="2696361"/>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00000"/>
              </a:lnSpc>
              <a:spcBef>
                <a:spcPts val="1200"/>
              </a:spcBef>
              <a:buFont typeface="Arial" pitchFamily="34" charset="0"/>
              <a:buAutoNum type="arabicPeriod"/>
            </a:pPr>
            <a:r>
              <a:rPr lang="de-CH" altLang="fr-FR" sz="2800" dirty="0" smtClean="0">
                <a:latin typeface="Arial" charset="0"/>
                <a:cs typeface="Arial" charset="0"/>
              </a:rPr>
              <a:t>Herausforderungen </a:t>
            </a:r>
          </a:p>
          <a:p>
            <a:pPr marL="457200" indent="-457200">
              <a:lnSpc>
                <a:spcPct val="100000"/>
              </a:lnSpc>
              <a:spcBef>
                <a:spcPts val="1200"/>
              </a:spcBef>
              <a:buFont typeface="Arial" pitchFamily="34" charset="0"/>
              <a:buAutoNum type="arabicPeriod"/>
            </a:pPr>
            <a:r>
              <a:rPr lang="de-CH" sz="2800" dirty="0" smtClean="0"/>
              <a:t>Die höhere Berufsbildung</a:t>
            </a:r>
          </a:p>
          <a:p>
            <a:pPr marL="457200" indent="-457200">
              <a:lnSpc>
                <a:spcPct val="100000"/>
              </a:lnSpc>
              <a:spcBef>
                <a:spcPts val="1200"/>
              </a:spcBef>
              <a:buFont typeface="Arial" pitchFamily="34" charset="0"/>
              <a:buAutoNum type="arabicPeriod"/>
            </a:pPr>
            <a:r>
              <a:rPr lang="de-CH" sz="2800" dirty="0" smtClean="0"/>
              <a:t>Validierung von Bildungsleistungen</a:t>
            </a:r>
            <a:endParaRPr lang="de-CH" sz="2500" dirty="0" smtClean="0"/>
          </a:p>
          <a:p>
            <a:pPr marL="457200" indent="-457200">
              <a:lnSpc>
                <a:spcPct val="100000"/>
              </a:lnSpc>
              <a:spcBef>
                <a:spcPts val="1200"/>
              </a:spcBef>
              <a:buFont typeface="Arial" pitchFamily="34" charset="0"/>
              <a:buAutoNum type="arabicPeriod"/>
            </a:pPr>
            <a:r>
              <a:rPr lang="de-CH" sz="2800" dirty="0" smtClean="0">
                <a:solidFill>
                  <a:srgbClr val="FF0000"/>
                </a:solidFill>
              </a:rPr>
              <a:t>Höhere Berufsbildung: Strategieprojekt</a:t>
            </a:r>
          </a:p>
          <a:p>
            <a:pPr marL="457200" indent="-457200">
              <a:lnSpc>
                <a:spcPct val="100000"/>
              </a:lnSpc>
              <a:spcBef>
                <a:spcPts val="1200"/>
              </a:spcBef>
              <a:buFont typeface="Arial" pitchFamily="34" charset="0"/>
              <a:buAutoNum type="arabicPeriod"/>
            </a:pPr>
            <a:r>
              <a:rPr lang="de-CH" sz="2800" dirty="0" smtClean="0"/>
              <a:t>Stärkung Höhere Berufsbildung</a:t>
            </a:r>
            <a:endParaRPr lang="de-CH" sz="2500" dirty="0"/>
          </a:p>
        </p:txBody>
      </p:sp>
    </p:spTree>
    <p:extLst>
      <p:ext uri="{BB962C8B-B14F-4D97-AF65-F5344CB8AC3E}">
        <p14:creationId xmlns:p14="http://schemas.microsoft.com/office/powerpoint/2010/main" val="27261635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ctrTitle"/>
          </p:nvPr>
        </p:nvSpPr>
        <p:spPr bwMode="auto">
          <a:xfrm>
            <a:off x="971600" y="500063"/>
            <a:ext cx="8064896" cy="7143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de-CH" sz="3100" dirty="0" smtClean="0">
                <a:solidFill>
                  <a:srgbClr val="FF0000"/>
                </a:solidFill>
              </a:rPr>
              <a:t>4. Höhere </a:t>
            </a:r>
            <a:r>
              <a:rPr lang="de-CH" sz="3100" dirty="0" smtClean="0">
                <a:solidFill>
                  <a:srgbClr val="FF0000"/>
                </a:solidFill>
              </a:rPr>
              <a:t>Berufsbildung: Strategieprojekt</a:t>
            </a:r>
            <a:endParaRPr lang="de-CH" sz="3100" dirty="0" smtClean="0">
              <a:solidFill>
                <a:srgbClr val="FF0000"/>
              </a:solidFill>
              <a:latin typeface="Arial" charset="0"/>
              <a:cs typeface="Arial" charset="0"/>
            </a:endParaRPr>
          </a:p>
        </p:txBody>
      </p:sp>
      <p:sp>
        <p:nvSpPr>
          <p:cNvPr id="10244" name="Foliennummernplatzhalter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FEB6DFE5-CCB8-4F0B-90F2-3A4C2780E7B0}" type="slidenum">
              <a:rPr lang="de-CH" smtClean="0">
                <a:latin typeface="Arial" charset="0"/>
                <a:cs typeface="Arial" charset="0"/>
              </a:rPr>
              <a:pPr fontAlgn="base">
                <a:spcBef>
                  <a:spcPct val="0"/>
                </a:spcBef>
                <a:spcAft>
                  <a:spcPct val="0"/>
                </a:spcAft>
              </a:pPr>
              <a:t>14</a:t>
            </a:fld>
            <a:endParaRPr lang="de-CH" dirty="0" smtClean="0">
              <a:latin typeface="Arial" charset="0"/>
              <a:cs typeface="Arial" charset="0"/>
            </a:endParaRPr>
          </a:p>
        </p:txBody>
      </p:sp>
      <p:sp>
        <p:nvSpPr>
          <p:cNvPr id="3" name="Gleichschenkliges Dreieck 2"/>
          <p:cNvSpPr/>
          <p:nvPr/>
        </p:nvSpPr>
        <p:spPr>
          <a:xfrm>
            <a:off x="971600" y="1268760"/>
            <a:ext cx="7344816" cy="108322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Rechteck 5"/>
          <p:cNvSpPr/>
          <p:nvPr/>
        </p:nvSpPr>
        <p:spPr>
          <a:xfrm>
            <a:off x="971600" y="2627994"/>
            <a:ext cx="2232248" cy="3321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Textfeld 6"/>
          <p:cNvSpPr txBox="1"/>
          <p:nvPr/>
        </p:nvSpPr>
        <p:spPr>
          <a:xfrm>
            <a:off x="2627784" y="1912269"/>
            <a:ext cx="4320480" cy="430887"/>
          </a:xfrm>
          <a:prstGeom prst="rect">
            <a:avLst/>
          </a:prstGeom>
          <a:noFill/>
        </p:spPr>
        <p:txBody>
          <a:bodyPr wrap="square" rtlCol="0">
            <a:spAutoFit/>
          </a:bodyPr>
          <a:lstStyle/>
          <a:p>
            <a:r>
              <a:rPr lang="de-CH" sz="2200" b="1" dirty="0" smtClean="0">
                <a:solidFill>
                  <a:schemeClr val="bg1"/>
                </a:solidFill>
              </a:rPr>
              <a:t>Höhere Berufsbildung stärken</a:t>
            </a:r>
            <a:endParaRPr lang="de-CH" sz="2200" b="1" dirty="0">
              <a:solidFill>
                <a:schemeClr val="bg1"/>
              </a:solidFill>
            </a:endParaRPr>
          </a:p>
        </p:txBody>
      </p:sp>
      <p:sp>
        <p:nvSpPr>
          <p:cNvPr id="20" name="Rechteck 19"/>
          <p:cNvSpPr/>
          <p:nvPr/>
        </p:nvSpPr>
        <p:spPr>
          <a:xfrm>
            <a:off x="3669277" y="2636912"/>
            <a:ext cx="2155943" cy="3321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1" name="Rechteck 20"/>
          <p:cNvSpPr/>
          <p:nvPr/>
        </p:nvSpPr>
        <p:spPr>
          <a:xfrm>
            <a:off x="6181790" y="2627994"/>
            <a:ext cx="2091883" cy="3321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extfeld 7"/>
          <p:cNvSpPr txBox="1"/>
          <p:nvPr/>
        </p:nvSpPr>
        <p:spPr>
          <a:xfrm>
            <a:off x="971600" y="2780928"/>
            <a:ext cx="2232248" cy="3170099"/>
          </a:xfrm>
          <a:prstGeom prst="rect">
            <a:avLst/>
          </a:prstGeom>
          <a:noFill/>
        </p:spPr>
        <p:txBody>
          <a:bodyPr wrap="square" rtlCol="0">
            <a:spAutoFit/>
          </a:bodyPr>
          <a:lstStyle/>
          <a:p>
            <a:r>
              <a:rPr lang="de-CH" b="1" u="sng" dirty="0" smtClean="0">
                <a:solidFill>
                  <a:schemeClr val="bg1"/>
                </a:solidFill>
              </a:rPr>
              <a:t>Positionierung</a:t>
            </a:r>
          </a:p>
          <a:p>
            <a:endParaRPr lang="de-CH" sz="1400" b="1" dirty="0">
              <a:solidFill>
                <a:schemeClr val="bg1"/>
              </a:solidFill>
            </a:endParaRPr>
          </a:p>
          <a:p>
            <a:pPr marL="108000" indent="-108000">
              <a:buFont typeface="Arial" pitchFamily="34" charset="0"/>
              <a:buChar char="•"/>
            </a:pPr>
            <a:r>
              <a:rPr lang="de-CH" sz="1400" b="1" dirty="0" smtClean="0">
                <a:solidFill>
                  <a:schemeClr val="bg1"/>
                </a:solidFill>
              </a:rPr>
              <a:t>Eigenständiges Profil</a:t>
            </a:r>
          </a:p>
          <a:p>
            <a:pPr marL="108000" indent="-108000">
              <a:lnSpc>
                <a:spcPct val="150000"/>
              </a:lnSpc>
              <a:buFont typeface="Arial" pitchFamily="34" charset="0"/>
              <a:buChar char="•"/>
            </a:pPr>
            <a:r>
              <a:rPr lang="de-CH" sz="1400" b="1" dirty="0" err="1" smtClean="0">
                <a:solidFill>
                  <a:schemeClr val="bg1"/>
                </a:solidFill>
              </a:rPr>
              <a:t>Visibilität</a:t>
            </a:r>
            <a:r>
              <a:rPr lang="de-CH" sz="1400" b="1" dirty="0" smtClean="0">
                <a:solidFill>
                  <a:schemeClr val="bg1"/>
                </a:solidFill>
              </a:rPr>
              <a:t> </a:t>
            </a:r>
          </a:p>
          <a:p>
            <a:pPr marL="108000" indent="-108000">
              <a:lnSpc>
                <a:spcPct val="150000"/>
              </a:lnSpc>
              <a:buFont typeface="Arial" pitchFamily="34" charset="0"/>
              <a:buChar char="•"/>
            </a:pPr>
            <a:r>
              <a:rPr lang="de-CH" sz="1400" b="1" dirty="0" smtClean="0">
                <a:solidFill>
                  <a:schemeClr val="bg1"/>
                </a:solidFill>
              </a:rPr>
              <a:t>Marketing</a:t>
            </a:r>
          </a:p>
          <a:p>
            <a:pPr marL="108000" indent="-108000">
              <a:lnSpc>
                <a:spcPct val="150000"/>
              </a:lnSpc>
              <a:buFont typeface="Arial" pitchFamily="34" charset="0"/>
              <a:buChar char="•"/>
            </a:pPr>
            <a:r>
              <a:rPr lang="de-CH" sz="1400" b="1" dirty="0" smtClean="0">
                <a:solidFill>
                  <a:schemeClr val="bg1"/>
                </a:solidFill>
              </a:rPr>
              <a:t>Schnittstellen</a:t>
            </a:r>
          </a:p>
          <a:p>
            <a:pPr marL="108000" indent="-108000">
              <a:lnSpc>
                <a:spcPct val="150000"/>
              </a:lnSpc>
              <a:buFont typeface="Arial" pitchFamily="34" charset="0"/>
              <a:buChar char="•"/>
            </a:pPr>
            <a:r>
              <a:rPr lang="de-CH" sz="1400" b="1" dirty="0" smtClean="0">
                <a:solidFill>
                  <a:schemeClr val="bg1"/>
                </a:solidFill>
              </a:rPr>
              <a:t>Anerkennung</a:t>
            </a:r>
          </a:p>
          <a:p>
            <a:pPr marL="108000" indent="-108000">
              <a:lnSpc>
                <a:spcPct val="150000"/>
              </a:lnSpc>
              <a:buFont typeface="Arial" pitchFamily="34" charset="0"/>
              <a:buChar char="•"/>
            </a:pPr>
            <a:r>
              <a:rPr lang="de-CH" sz="1400" b="1" dirty="0" smtClean="0">
                <a:solidFill>
                  <a:schemeClr val="bg1"/>
                </a:solidFill>
              </a:rPr>
              <a:t>Titelsystematik</a:t>
            </a:r>
          </a:p>
          <a:p>
            <a:pPr marL="108000" indent="-108000">
              <a:lnSpc>
                <a:spcPct val="150000"/>
              </a:lnSpc>
              <a:buFont typeface="Arial" pitchFamily="34" charset="0"/>
              <a:buChar char="•"/>
            </a:pPr>
            <a:r>
              <a:rPr lang="de-CH" sz="1400" b="1" dirty="0" smtClean="0">
                <a:solidFill>
                  <a:schemeClr val="bg1"/>
                </a:solidFill>
              </a:rPr>
              <a:t>Nationaler Qualifikationsrahmen</a:t>
            </a:r>
            <a:endParaRPr lang="de-CH" sz="1400" b="1" dirty="0">
              <a:solidFill>
                <a:schemeClr val="bg1"/>
              </a:solidFill>
            </a:endParaRPr>
          </a:p>
        </p:txBody>
      </p:sp>
      <p:sp>
        <p:nvSpPr>
          <p:cNvPr id="23" name="Textfeld 22"/>
          <p:cNvSpPr txBox="1"/>
          <p:nvPr/>
        </p:nvSpPr>
        <p:spPr>
          <a:xfrm>
            <a:off x="3669277" y="2780928"/>
            <a:ext cx="2144210" cy="2523768"/>
          </a:xfrm>
          <a:prstGeom prst="rect">
            <a:avLst/>
          </a:prstGeom>
          <a:noFill/>
        </p:spPr>
        <p:txBody>
          <a:bodyPr wrap="square" rtlCol="0">
            <a:spAutoFit/>
          </a:bodyPr>
          <a:lstStyle/>
          <a:p>
            <a:r>
              <a:rPr lang="de-CH" b="1" u="sng" dirty="0" smtClean="0">
                <a:solidFill>
                  <a:schemeClr val="bg1"/>
                </a:solidFill>
              </a:rPr>
              <a:t>Finanzierung</a:t>
            </a:r>
          </a:p>
          <a:p>
            <a:endParaRPr lang="de-CH" sz="1400" b="1" dirty="0">
              <a:solidFill>
                <a:schemeClr val="bg1"/>
              </a:solidFill>
            </a:endParaRPr>
          </a:p>
          <a:p>
            <a:pPr marL="108000" indent="-108000">
              <a:lnSpc>
                <a:spcPct val="150000"/>
              </a:lnSpc>
              <a:buFont typeface="Arial" pitchFamily="34" charset="0"/>
              <a:buChar char="•"/>
            </a:pPr>
            <a:r>
              <a:rPr lang="de-CH" sz="1400" b="1" dirty="0">
                <a:solidFill>
                  <a:schemeClr val="bg1"/>
                </a:solidFill>
              </a:rPr>
              <a:t>Umfang und Mechanismus öffentlicher </a:t>
            </a:r>
            <a:r>
              <a:rPr lang="de-CH" sz="1400" b="1" dirty="0" smtClean="0">
                <a:solidFill>
                  <a:schemeClr val="bg1"/>
                </a:solidFill>
              </a:rPr>
              <a:t>Beiträge</a:t>
            </a:r>
            <a:endParaRPr lang="de-CH" sz="1400" b="1" dirty="0">
              <a:solidFill>
                <a:schemeClr val="bg1"/>
              </a:solidFill>
            </a:endParaRPr>
          </a:p>
          <a:p>
            <a:pPr marL="108000" indent="-108000">
              <a:lnSpc>
                <a:spcPct val="150000"/>
              </a:lnSpc>
              <a:buFont typeface="Arial" pitchFamily="34" charset="0"/>
              <a:buChar char="•"/>
            </a:pPr>
            <a:r>
              <a:rPr lang="de-CH" sz="1400" b="1" dirty="0" smtClean="0">
                <a:solidFill>
                  <a:schemeClr val="bg1"/>
                </a:solidFill>
              </a:rPr>
              <a:t>Prüfungsbeiträge</a:t>
            </a:r>
          </a:p>
          <a:p>
            <a:pPr marL="108000" indent="-108000">
              <a:lnSpc>
                <a:spcPct val="150000"/>
              </a:lnSpc>
              <a:buFont typeface="Arial" pitchFamily="34" charset="0"/>
              <a:buChar char="•"/>
            </a:pPr>
            <a:r>
              <a:rPr lang="de-CH" sz="1400" b="1" dirty="0" smtClean="0">
                <a:solidFill>
                  <a:schemeClr val="bg1"/>
                </a:solidFill>
              </a:rPr>
              <a:t>Vorbereitungskurse</a:t>
            </a:r>
          </a:p>
          <a:p>
            <a:pPr marL="108000" indent="-108000">
              <a:lnSpc>
                <a:spcPct val="150000"/>
              </a:lnSpc>
              <a:buFont typeface="Arial" pitchFamily="34" charset="0"/>
              <a:buChar char="•"/>
            </a:pPr>
            <a:r>
              <a:rPr lang="de-CH" sz="1400" b="1" dirty="0" smtClean="0">
                <a:solidFill>
                  <a:schemeClr val="bg1"/>
                </a:solidFill>
              </a:rPr>
              <a:t>Höhere Fachschulen</a:t>
            </a:r>
          </a:p>
        </p:txBody>
      </p:sp>
      <p:sp>
        <p:nvSpPr>
          <p:cNvPr id="24" name="Textfeld 23"/>
          <p:cNvSpPr txBox="1"/>
          <p:nvPr/>
        </p:nvSpPr>
        <p:spPr>
          <a:xfrm>
            <a:off x="6181790" y="2780928"/>
            <a:ext cx="2241163" cy="1554272"/>
          </a:xfrm>
          <a:prstGeom prst="rect">
            <a:avLst/>
          </a:prstGeom>
          <a:noFill/>
        </p:spPr>
        <p:txBody>
          <a:bodyPr wrap="square" rtlCol="0">
            <a:spAutoFit/>
          </a:bodyPr>
          <a:lstStyle/>
          <a:p>
            <a:r>
              <a:rPr lang="de-CH" b="1" u="sng" dirty="0" smtClean="0">
                <a:solidFill>
                  <a:schemeClr val="bg1"/>
                </a:solidFill>
              </a:rPr>
              <a:t>Grundlagen</a:t>
            </a:r>
          </a:p>
          <a:p>
            <a:endParaRPr lang="de-CH" sz="1400" b="1" dirty="0" smtClean="0">
              <a:solidFill>
                <a:schemeClr val="bg1"/>
              </a:solidFill>
            </a:endParaRPr>
          </a:p>
          <a:p>
            <a:pPr marL="108000" indent="-108000">
              <a:lnSpc>
                <a:spcPct val="150000"/>
              </a:lnSpc>
              <a:buFont typeface="Arial" pitchFamily="34" charset="0"/>
              <a:buChar char="•"/>
            </a:pPr>
            <a:r>
              <a:rPr lang="de-CH" sz="1400" b="1" dirty="0" smtClean="0">
                <a:solidFill>
                  <a:schemeClr val="bg1"/>
                </a:solidFill>
              </a:rPr>
              <a:t>Statistik</a:t>
            </a:r>
          </a:p>
          <a:p>
            <a:pPr marL="108000" indent="-108000">
              <a:lnSpc>
                <a:spcPct val="150000"/>
              </a:lnSpc>
              <a:buFont typeface="Arial" pitchFamily="34" charset="0"/>
              <a:buChar char="•"/>
            </a:pPr>
            <a:r>
              <a:rPr lang="de-CH" sz="1400" b="1" dirty="0" smtClean="0">
                <a:solidFill>
                  <a:schemeClr val="bg1"/>
                </a:solidFill>
              </a:rPr>
              <a:t>Forschung</a:t>
            </a:r>
          </a:p>
          <a:p>
            <a:pPr marL="108000" indent="-108000">
              <a:lnSpc>
                <a:spcPct val="150000"/>
              </a:lnSpc>
              <a:buFont typeface="Arial" pitchFamily="34" charset="0"/>
              <a:buChar char="•"/>
            </a:pPr>
            <a:r>
              <a:rPr lang="de-CH" sz="1400" b="1" dirty="0" smtClean="0">
                <a:solidFill>
                  <a:schemeClr val="bg1"/>
                </a:solidFill>
              </a:rPr>
              <a:t>Steuerungswissen</a:t>
            </a:r>
          </a:p>
        </p:txBody>
      </p:sp>
    </p:spTree>
    <p:extLst>
      <p:ext uri="{BB962C8B-B14F-4D97-AF65-F5344CB8AC3E}">
        <p14:creationId xmlns:p14="http://schemas.microsoft.com/office/powerpoint/2010/main" val="3320816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hteck 52"/>
          <p:cNvSpPr/>
          <p:nvPr/>
        </p:nvSpPr>
        <p:spPr>
          <a:xfrm>
            <a:off x="5456397" y="4987629"/>
            <a:ext cx="1669777" cy="517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52" name="Rechteck 51"/>
          <p:cNvSpPr/>
          <p:nvPr/>
        </p:nvSpPr>
        <p:spPr>
          <a:xfrm>
            <a:off x="3622112" y="4988051"/>
            <a:ext cx="1669777" cy="517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51" name="Rechteck 50"/>
          <p:cNvSpPr/>
          <p:nvPr/>
        </p:nvSpPr>
        <p:spPr>
          <a:xfrm>
            <a:off x="1823598" y="4988051"/>
            <a:ext cx="1669777" cy="517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cxnSp>
        <p:nvCxnSpPr>
          <p:cNvPr id="5" name="Gerade Verbindung 4"/>
          <p:cNvCxnSpPr/>
          <p:nvPr/>
        </p:nvCxnSpPr>
        <p:spPr>
          <a:xfrm>
            <a:off x="4429453" y="2877939"/>
            <a:ext cx="5031" cy="4586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hteck 44"/>
          <p:cNvSpPr/>
          <p:nvPr/>
        </p:nvSpPr>
        <p:spPr>
          <a:xfrm>
            <a:off x="5456397" y="3263535"/>
            <a:ext cx="1652034" cy="517690"/>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44" name="Rechteck 43"/>
          <p:cNvSpPr/>
          <p:nvPr/>
        </p:nvSpPr>
        <p:spPr>
          <a:xfrm>
            <a:off x="3621974" y="3263534"/>
            <a:ext cx="1669777" cy="517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2" name="Titel 1"/>
          <p:cNvSpPr>
            <a:spLocks noGrp="1"/>
          </p:cNvSpPr>
          <p:nvPr>
            <p:ph type="ctrTitle"/>
          </p:nvPr>
        </p:nvSpPr>
        <p:spPr/>
        <p:txBody>
          <a:bodyPr/>
          <a:lstStyle/>
          <a:p>
            <a:r>
              <a:rPr lang="de-CH" dirty="0" smtClean="0"/>
              <a:t>Projekt </a:t>
            </a:r>
            <a:r>
              <a:rPr lang="de-CH" dirty="0" err="1" smtClean="0"/>
              <a:t>HBB</a:t>
            </a:r>
            <a:r>
              <a:rPr lang="de-CH" dirty="0" smtClean="0"/>
              <a:t> </a:t>
            </a:r>
            <a:r>
              <a:rPr lang="de-CH" dirty="0">
                <a:solidFill>
                  <a:srgbClr val="FF0000"/>
                </a:solidFill>
              </a:rPr>
              <a:t>Projektorganisation</a:t>
            </a:r>
            <a:r>
              <a:rPr lang="de-CH" dirty="0"/>
              <a:t> </a:t>
            </a:r>
            <a:br>
              <a:rPr lang="de-CH" dirty="0"/>
            </a:br>
            <a:endParaRPr lang="de-CH" dirty="0"/>
          </a:p>
        </p:txBody>
      </p:sp>
      <p:sp>
        <p:nvSpPr>
          <p:cNvPr id="3" name="Inhaltsplatzhalter 2"/>
          <p:cNvSpPr>
            <a:spLocks noGrp="1"/>
          </p:cNvSpPr>
          <p:nvPr>
            <p:ph sz="quarter" idx="12"/>
          </p:nvPr>
        </p:nvSpPr>
        <p:spPr>
          <a:xfrm>
            <a:off x="1287961" y="1033313"/>
            <a:ext cx="7215187" cy="1857388"/>
          </a:xfrm>
        </p:spPr>
        <p:txBody>
          <a:bodyPr/>
          <a:lstStyle/>
          <a:p>
            <a:endParaRPr lang="de-CH" dirty="0"/>
          </a:p>
          <a:p>
            <a:endParaRPr lang="de-CH" dirty="0"/>
          </a:p>
        </p:txBody>
      </p:sp>
      <p:sp>
        <p:nvSpPr>
          <p:cNvPr id="4" name="Foliennummernplatzhalter 3"/>
          <p:cNvSpPr>
            <a:spLocks noGrp="1"/>
          </p:cNvSpPr>
          <p:nvPr>
            <p:ph type="sldNum" sz="quarter" idx="13"/>
          </p:nvPr>
        </p:nvSpPr>
        <p:spPr>
          <a:xfrm>
            <a:off x="6618512" y="6215063"/>
            <a:ext cx="2233612" cy="365125"/>
          </a:xfrm>
        </p:spPr>
        <p:txBody>
          <a:bodyPr/>
          <a:lstStyle/>
          <a:p>
            <a:pPr>
              <a:defRPr/>
            </a:pPr>
            <a:fld id="{DBE2A496-4B5D-485F-BE34-FC891CEAD7EF}" type="slidenum">
              <a:rPr lang="de-CH" smtClean="0"/>
              <a:pPr>
                <a:defRPr/>
              </a:pPr>
              <a:t>15</a:t>
            </a:fld>
            <a:endParaRPr lang="de-CH" dirty="0"/>
          </a:p>
        </p:txBody>
      </p:sp>
      <p:sp>
        <p:nvSpPr>
          <p:cNvPr id="7" name="Textfeld 6"/>
          <p:cNvSpPr txBox="1"/>
          <p:nvPr/>
        </p:nvSpPr>
        <p:spPr>
          <a:xfrm>
            <a:off x="3622112" y="3355701"/>
            <a:ext cx="1666981" cy="292388"/>
          </a:xfrm>
          <a:prstGeom prst="rect">
            <a:avLst/>
          </a:prstGeom>
          <a:noFill/>
          <a:ln w="19050">
            <a:noFill/>
          </a:ln>
        </p:spPr>
        <p:txBody>
          <a:bodyPr wrap="square" rtlCol="0" anchor="ctr">
            <a:spAutoFit/>
          </a:bodyPr>
          <a:lstStyle/>
          <a:p>
            <a:pPr algn="ctr"/>
            <a:r>
              <a:rPr lang="de-CH" sz="1300" b="1" dirty="0" smtClean="0"/>
              <a:t>Projektteam</a:t>
            </a:r>
          </a:p>
        </p:txBody>
      </p:sp>
      <p:sp>
        <p:nvSpPr>
          <p:cNvPr id="8" name="Rechteck 7"/>
          <p:cNvSpPr/>
          <p:nvPr/>
        </p:nvSpPr>
        <p:spPr>
          <a:xfrm>
            <a:off x="3639717" y="2390807"/>
            <a:ext cx="1649376" cy="566084"/>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9" name="Textfeld 8"/>
          <p:cNvSpPr txBox="1"/>
          <p:nvPr/>
        </p:nvSpPr>
        <p:spPr>
          <a:xfrm>
            <a:off x="3622112" y="2527655"/>
            <a:ext cx="1649377" cy="292388"/>
          </a:xfrm>
          <a:prstGeom prst="rect">
            <a:avLst/>
          </a:prstGeom>
          <a:noFill/>
          <a:ln w="19050">
            <a:noFill/>
          </a:ln>
        </p:spPr>
        <p:txBody>
          <a:bodyPr wrap="square" rtlCol="0" anchor="ctr">
            <a:spAutoFit/>
          </a:bodyPr>
          <a:lstStyle/>
          <a:p>
            <a:pPr algn="ctr"/>
            <a:r>
              <a:rPr lang="de-CH" sz="1300" b="1" dirty="0" smtClean="0"/>
              <a:t>Steuergruppe</a:t>
            </a:r>
          </a:p>
        </p:txBody>
      </p:sp>
      <p:sp>
        <p:nvSpPr>
          <p:cNvPr id="11" name="Textfeld 10"/>
          <p:cNvSpPr txBox="1"/>
          <p:nvPr/>
        </p:nvSpPr>
        <p:spPr>
          <a:xfrm>
            <a:off x="5456397" y="3370763"/>
            <a:ext cx="1652034" cy="292388"/>
          </a:xfrm>
          <a:prstGeom prst="rect">
            <a:avLst/>
          </a:prstGeom>
          <a:noFill/>
          <a:ln w="19050">
            <a:noFill/>
          </a:ln>
        </p:spPr>
        <p:txBody>
          <a:bodyPr wrap="square" rtlCol="0" anchor="ctr">
            <a:spAutoFit/>
          </a:bodyPr>
          <a:lstStyle/>
          <a:p>
            <a:pPr algn="ctr"/>
            <a:r>
              <a:rPr lang="de-CH" sz="1300" b="1" dirty="0" smtClean="0"/>
              <a:t>Echogruppe</a:t>
            </a:r>
          </a:p>
        </p:txBody>
      </p:sp>
      <p:sp>
        <p:nvSpPr>
          <p:cNvPr id="12" name="Rechteck 11"/>
          <p:cNvSpPr/>
          <p:nvPr/>
        </p:nvSpPr>
        <p:spPr>
          <a:xfrm>
            <a:off x="3320906" y="1700808"/>
            <a:ext cx="2286998" cy="54812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13" name="Textfeld 12"/>
          <p:cNvSpPr txBox="1"/>
          <p:nvPr/>
        </p:nvSpPr>
        <p:spPr>
          <a:xfrm>
            <a:off x="3320906" y="1835104"/>
            <a:ext cx="2351334" cy="292388"/>
          </a:xfrm>
          <a:prstGeom prst="rect">
            <a:avLst/>
          </a:prstGeom>
          <a:noFill/>
          <a:ln w="19050">
            <a:noFill/>
          </a:ln>
        </p:spPr>
        <p:txBody>
          <a:bodyPr wrap="square" rtlCol="0" anchor="ctr">
            <a:spAutoFit/>
          </a:bodyPr>
          <a:lstStyle/>
          <a:p>
            <a:r>
              <a:rPr lang="de-CH" sz="1300" b="1" dirty="0" smtClean="0"/>
              <a:t>Projektauftraggeber (SBFI)</a:t>
            </a:r>
          </a:p>
        </p:txBody>
      </p:sp>
      <p:sp>
        <p:nvSpPr>
          <p:cNvPr id="14" name="Ellipse 13"/>
          <p:cNvSpPr/>
          <p:nvPr/>
        </p:nvSpPr>
        <p:spPr>
          <a:xfrm>
            <a:off x="3621973" y="4152066"/>
            <a:ext cx="1649515" cy="4223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a:p>
        </p:txBody>
      </p:sp>
      <p:sp>
        <p:nvSpPr>
          <p:cNvPr id="15" name="Textfeld 14"/>
          <p:cNvSpPr txBox="1"/>
          <p:nvPr/>
        </p:nvSpPr>
        <p:spPr>
          <a:xfrm>
            <a:off x="3621975" y="4217046"/>
            <a:ext cx="1649514" cy="292388"/>
          </a:xfrm>
          <a:prstGeom prst="rect">
            <a:avLst/>
          </a:prstGeom>
          <a:noFill/>
        </p:spPr>
        <p:txBody>
          <a:bodyPr wrap="square" rtlCol="0" anchor="ctr">
            <a:spAutoFit/>
          </a:bodyPr>
          <a:lstStyle/>
          <a:p>
            <a:pPr algn="ctr"/>
            <a:r>
              <a:rPr lang="de-CH" sz="1300" b="1" dirty="0" smtClean="0"/>
              <a:t>Projektleitung</a:t>
            </a:r>
            <a:endParaRPr lang="de-CH" sz="1300" b="1" dirty="0"/>
          </a:p>
        </p:txBody>
      </p:sp>
      <p:cxnSp>
        <p:nvCxnSpPr>
          <p:cNvPr id="16" name="Gerade Verbindung mit Pfeil 15"/>
          <p:cNvCxnSpPr/>
          <p:nvPr/>
        </p:nvCxnSpPr>
        <p:spPr>
          <a:xfrm>
            <a:off x="5456397" y="4510209"/>
            <a:ext cx="791160" cy="377834"/>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flipV="1">
            <a:off x="2664826" y="4499927"/>
            <a:ext cx="770546" cy="357693"/>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V="1">
            <a:off x="4464405" y="4672627"/>
            <a:ext cx="0" cy="245508"/>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V="1">
            <a:off x="4431968" y="3839052"/>
            <a:ext cx="0" cy="245508"/>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hteck 19"/>
          <p:cNvSpPr/>
          <p:nvPr/>
        </p:nvSpPr>
        <p:spPr>
          <a:xfrm>
            <a:off x="1823598" y="3263534"/>
            <a:ext cx="1652034" cy="487022"/>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00" b="1"/>
          </a:p>
        </p:txBody>
      </p:sp>
      <p:sp>
        <p:nvSpPr>
          <p:cNvPr id="21" name="Textfeld 20"/>
          <p:cNvSpPr txBox="1"/>
          <p:nvPr/>
        </p:nvSpPr>
        <p:spPr>
          <a:xfrm>
            <a:off x="1900563" y="3258112"/>
            <a:ext cx="1498104" cy="492443"/>
          </a:xfrm>
          <a:prstGeom prst="rect">
            <a:avLst/>
          </a:prstGeom>
          <a:noFill/>
          <a:ln w="19050">
            <a:noFill/>
          </a:ln>
        </p:spPr>
        <p:txBody>
          <a:bodyPr wrap="square" rtlCol="0" anchor="ctr">
            <a:spAutoFit/>
          </a:bodyPr>
          <a:lstStyle/>
          <a:p>
            <a:pPr algn="ctr"/>
            <a:r>
              <a:rPr lang="de-CH" sz="1300" b="1" dirty="0" err="1" smtClean="0"/>
              <a:t>Wissenschaftl</a:t>
            </a:r>
            <a:r>
              <a:rPr lang="de-CH" sz="1300" b="1" dirty="0" smtClean="0"/>
              <a:t>.</a:t>
            </a:r>
          </a:p>
          <a:p>
            <a:pPr algn="ctr"/>
            <a:r>
              <a:rPr lang="de-CH" sz="1300" b="1" dirty="0" smtClean="0"/>
              <a:t>Begleitung</a:t>
            </a:r>
          </a:p>
        </p:txBody>
      </p:sp>
      <p:sp>
        <p:nvSpPr>
          <p:cNvPr id="23" name="Textfeld 22"/>
          <p:cNvSpPr txBox="1"/>
          <p:nvPr/>
        </p:nvSpPr>
        <p:spPr>
          <a:xfrm>
            <a:off x="5456397" y="5013299"/>
            <a:ext cx="1652034" cy="492443"/>
          </a:xfrm>
          <a:prstGeom prst="rect">
            <a:avLst/>
          </a:prstGeom>
          <a:noFill/>
          <a:ln w="19050">
            <a:noFill/>
          </a:ln>
        </p:spPr>
        <p:txBody>
          <a:bodyPr wrap="square" rtlCol="0" anchor="ctr">
            <a:spAutoFit/>
          </a:bodyPr>
          <a:lstStyle/>
          <a:p>
            <a:pPr algn="ctr"/>
            <a:r>
              <a:rPr lang="de-CH" sz="1300" b="1" dirty="0" smtClean="0"/>
              <a:t>Teilprojekt III</a:t>
            </a:r>
          </a:p>
          <a:p>
            <a:pPr algn="ctr"/>
            <a:r>
              <a:rPr lang="de-CH" sz="1300" b="1" dirty="0" smtClean="0"/>
              <a:t>Grundlagen</a:t>
            </a:r>
          </a:p>
        </p:txBody>
      </p:sp>
      <p:sp>
        <p:nvSpPr>
          <p:cNvPr id="25" name="Textfeld 24"/>
          <p:cNvSpPr txBox="1"/>
          <p:nvPr/>
        </p:nvSpPr>
        <p:spPr>
          <a:xfrm>
            <a:off x="3622111" y="4988051"/>
            <a:ext cx="1669777" cy="492443"/>
          </a:xfrm>
          <a:prstGeom prst="rect">
            <a:avLst/>
          </a:prstGeom>
          <a:noFill/>
          <a:ln w="19050">
            <a:noFill/>
          </a:ln>
        </p:spPr>
        <p:txBody>
          <a:bodyPr wrap="square" rtlCol="0" anchor="ctr">
            <a:spAutoFit/>
          </a:bodyPr>
          <a:lstStyle/>
          <a:p>
            <a:pPr algn="ctr"/>
            <a:r>
              <a:rPr lang="de-CH" sz="1300" b="1" dirty="0" smtClean="0"/>
              <a:t>Teilprojekt II</a:t>
            </a:r>
          </a:p>
          <a:p>
            <a:pPr algn="ctr"/>
            <a:r>
              <a:rPr lang="de-CH" sz="1300" b="1" dirty="0" smtClean="0"/>
              <a:t>Positionierung</a:t>
            </a:r>
          </a:p>
        </p:txBody>
      </p:sp>
      <p:sp>
        <p:nvSpPr>
          <p:cNvPr id="27" name="Textfeld 26"/>
          <p:cNvSpPr txBox="1"/>
          <p:nvPr/>
        </p:nvSpPr>
        <p:spPr>
          <a:xfrm>
            <a:off x="1837445" y="4987629"/>
            <a:ext cx="1655929" cy="492443"/>
          </a:xfrm>
          <a:prstGeom prst="rect">
            <a:avLst/>
          </a:prstGeom>
          <a:noFill/>
          <a:ln w="19050">
            <a:noFill/>
          </a:ln>
        </p:spPr>
        <p:txBody>
          <a:bodyPr wrap="square" rtlCol="0" anchor="ctr">
            <a:spAutoFit/>
          </a:bodyPr>
          <a:lstStyle/>
          <a:p>
            <a:pPr algn="ctr"/>
            <a:r>
              <a:rPr lang="de-CH" sz="1300" b="1" dirty="0" smtClean="0"/>
              <a:t>Teilprojekt I</a:t>
            </a:r>
          </a:p>
          <a:p>
            <a:pPr algn="ctr"/>
            <a:r>
              <a:rPr lang="de-CH" sz="1300" b="1" dirty="0" smtClean="0"/>
              <a:t>Finanzierung</a:t>
            </a:r>
          </a:p>
        </p:txBody>
      </p:sp>
    </p:spTree>
    <p:extLst>
      <p:ext uri="{BB962C8B-B14F-4D97-AF65-F5344CB8AC3E}">
        <p14:creationId xmlns:p14="http://schemas.microsoft.com/office/powerpoint/2010/main" val="3940130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7174010" cy="714379"/>
          </a:xfrm>
        </p:spPr>
        <p:txBody>
          <a:bodyPr/>
          <a:lstStyle/>
          <a:p>
            <a:r>
              <a:rPr lang="de-CH" dirty="0" smtClean="0">
                <a:solidFill>
                  <a:srgbClr val="FF0000"/>
                </a:solidFill>
              </a:rPr>
              <a:t>Übersicht der Themen</a:t>
            </a:r>
            <a:endParaRPr lang="de-CH" dirty="0">
              <a:solidFill>
                <a:srgbClr val="FF0000"/>
              </a:solidFill>
            </a:endParaRPr>
          </a:p>
        </p:txBody>
      </p:sp>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16</a:t>
            </a:fld>
            <a:endParaRPr lang="de-CH" dirty="0"/>
          </a:p>
        </p:txBody>
      </p:sp>
      <p:pic>
        <p:nvPicPr>
          <p:cNvPr id="7" name="Picture 2" descr="http://www.berufsbildungplus.ch/files/a3_hbb_tete_chercheuse_fr_h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832" y="1700808"/>
            <a:ext cx="2160000" cy="3056400"/>
          </a:xfrm>
          <a:prstGeom prst="rect">
            <a:avLst/>
          </a:prstGeom>
          <a:noFill/>
          <a:extLst>
            <a:ext uri="{909E8E84-426E-40DD-AFC4-6F175D3DCCD1}">
              <a14:hiddenFill xmlns:a14="http://schemas.microsoft.com/office/drawing/2010/main">
                <a:solidFill>
                  <a:srgbClr val="FFFFFF"/>
                </a:solidFill>
              </a14:hiddenFill>
            </a:ext>
          </a:extLst>
        </p:spPr>
      </p:pic>
      <p:sp>
        <p:nvSpPr>
          <p:cNvPr id="6" name="Inhaltsplatzhalter 2"/>
          <p:cNvSpPr txBox="1">
            <a:spLocks/>
          </p:cNvSpPr>
          <p:nvPr/>
        </p:nvSpPr>
        <p:spPr>
          <a:xfrm>
            <a:off x="3059832" y="1812759"/>
            <a:ext cx="5544616" cy="2696361"/>
          </a:xfrm>
          <a:prstGeom prst="rect">
            <a:avLst/>
          </a:prstGeom>
        </p:spPr>
        <p:txBody>
          <a:bodyPr/>
          <a:lstStyle>
            <a:lvl1pPr marL="342900" indent="-342900" algn="l" rtl="0" eaLnBrk="0" fontAlgn="base" hangingPunct="0">
              <a:lnSpc>
                <a:spcPts val="2600"/>
              </a:lnSpc>
              <a:spcBef>
                <a:spcPct val="20000"/>
              </a:spcBef>
              <a:spcAft>
                <a:spcPct val="0"/>
              </a:spcAft>
              <a:buFont typeface="Arial" pitchFamily="34" charset="0"/>
              <a:buNone/>
              <a:defRPr sz="2100" kern="1200">
                <a:solidFill>
                  <a:schemeClr val="tx1"/>
                </a:solidFill>
                <a:latin typeface="Arial" pitchFamily="34" charset="0"/>
                <a:ea typeface="+mn-ea"/>
                <a:cs typeface="Arial" pitchFamily="34" charset="0"/>
              </a:defRPr>
            </a:lvl1pPr>
            <a:lvl2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2pPr>
            <a:lvl3pPr marL="742950" indent="-74295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None/>
              <a:defRPr sz="2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00000"/>
              </a:lnSpc>
              <a:spcBef>
                <a:spcPts val="1200"/>
              </a:spcBef>
              <a:buFont typeface="Arial" pitchFamily="34" charset="0"/>
              <a:buAutoNum type="arabicPeriod"/>
            </a:pPr>
            <a:r>
              <a:rPr lang="de-CH" altLang="fr-FR" sz="2800" dirty="0" smtClean="0">
                <a:latin typeface="Arial" charset="0"/>
                <a:cs typeface="Arial" charset="0"/>
              </a:rPr>
              <a:t>Herausforderungen </a:t>
            </a:r>
          </a:p>
          <a:p>
            <a:pPr marL="457200" indent="-457200">
              <a:lnSpc>
                <a:spcPct val="100000"/>
              </a:lnSpc>
              <a:spcBef>
                <a:spcPts val="1200"/>
              </a:spcBef>
              <a:buFont typeface="Arial" pitchFamily="34" charset="0"/>
              <a:buAutoNum type="arabicPeriod"/>
            </a:pPr>
            <a:r>
              <a:rPr lang="de-CH" sz="2800" dirty="0" smtClean="0"/>
              <a:t>Die höhere Berufsbildung</a:t>
            </a:r>
          </a:p>
          <a:p>
            <a:pPr marL="457200" indent="-457200">
              <a:lnSpc>
                <a:spcPct val="100000"/>
              </a:lnSpc>
              <a:spcBef>
                <a:spcPts val="1200"/>
              </a:spcBef>
              <a:buFont typeface="Arial" pitchFamily="34" charset="0"/>
              <a:buAutoNum type="arabicPeriod"/>
            </a:pPr>
            <a:r>
              <a:rPr lang="de-CH" sz="2800" dirty="0" smtClean="0"/>
              <a:t>Validierung von Bildungsleistungen</a:t>
            </a:r>
            <a:endParaRPr lang="de-CH" sz="2500" dirty="0" smtClean="0"/>
          </a:p>
          <a:p>
            <a:pPr marL="457200" indent="-457200">
              <a:lnSpc>
                <a:spcPct val="100000"/>
              </a:lnSpc>
              <a:spcBef>
                <a:spcPts val="1200"/>
              </a:spcBef>
              <a:buFont typeface="Arial" pitchFamily="34" charset="0"/>
              <a:buAutoNum type="arabicPeriod"/>
            </a:pPr>
            <a:r>
              <a:rPr lang="de-CH" sz="2800" dirty="0" smtClean="0"/>
              <a:t>Höhere Berufsbildung: Strategieprojekt</a:t>
            </a:r>
          </a:p>
          <a:p>
            <a:pPr marL="457200" indent="-457200">
              <a:lnSpc>
                <a:spcPct val="100000"/>
              </a:lnSpc>
              <a:spcBef>
                <a:spcPts val="1200"/>
              </a:spcBef>
              <a:buFont typeface="Arial" pitchFamily="34" charset="0"/>
              <a:buAutoNum type="arabicPeriod"/>
            </a:pPr>
            <a:r>
              <a:rPr lang="de-CH" sz="2800" dirty="0" smtClean="0">
                <a:solidFill>
                  <a:srgbClr val="FF0000"/>
                </a:solidFill>
              </a:rPr>
              <a:t>Stärkung Höhere Berufsbildung</a:t>
            </a:r>
            <a:endParaRPr lang="de-CH" sz="2500" dirty="0">
              <a:solidFill>
                <a:srgbClr val="FF0000"/>
              </a:solidFill>
            </a:endParaRPr>
          </a:p>
        </p:txBody>
      </p:sp>
    </p:spTree>
    <p:extLst>
      <p:ext uri="{BB962C8B-B14F-4D97-AF65-F5344CB8AC3E}">
        <p14:creationId xmlns:p14="http://schemas.microsoft.com/office/powerpoint/2010/main" val="3606013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6813970" cy="714379"/>
          </a:xfrm>
        </p:spPr>
        <p:txBody>
          <a:bodyPr/>
          <a:lstStyle/>
          <a:p>
            <a:r>
              <a:rPr lang="de-CH" dirty="0" smtClean="0">
                <a:solidFill>
                  <a:srgbClr val="FF0000"/>
                </a:solidFill>
              </a:rPr>
              <a:t>5. Stärkung </a:t>
            </a:r>
            <a:r>
              <a:rPr lang="de-CH" dirty="0" smtClean="0">
                <a:solidFill>
                  <a:srgbClr val="FF0000"/>
                </a:solidFill>
              </a:rPr>
              <a:t>Höhere Berufsbildung</a:t>
            </a:r>
            <a:endParaRPr lang="de-CH" dirty="0">
              <a:solidFill>
                <a:srgbClr val="FF0000"/>
              </a:solidFill>
            </a:endParaRPr>
          </a:p>
        </p:txBody>
      </p:sp>
      <p:sp>
        <p:nvSpPr>
          <p:cNvPr id="5" name="Foliennummernplatzhalter 4"/>
          <p:cNvSpPr>
            <a:spLocks noGrp="1"/>
          </p:cNvSpPr>
          <p:nvPr>
            <p:ph type="sldNum" sz="quarter" idx="14"/>
          </p:nvPr>
        </p:nvSpPr>
        <p:spPr/>
        <p:txBody>
          <a:bodyPr/>
          <a:lstStyle/>
          <a:p>
            <a:pPr>
              <a:defRPr/>
            </a:pPr>
            <a:fld id="{B0C22F11-6C59-4713-95F9-E9CD923A0982}" type="slidenum">
              <a:rPr lang="de-CH" smtClean="0"/>
              <a:pPr>
                <a:defRPr/>
              </a:pPr>
              <a:t>17</a:t>
            </a:fld>
            <a:endParaRPr lang="de-CH" dirty="0"/>
          </a:p>
        </p:txBody>
      </p:sp>
      <p:sp>
        <p:nvSpPr>
          <p:cNvPr id="7" name="Inhaltsplatzhalter 2"/>
          <p:cNvSpPr>
            <a:spLocks noGrp="1"/>
          </p:cNvSpPr>
          <p:nvPr>
            <p:ph sz="quarter" idx="12"/>
          </p:nvPr>
        </p:nvSpPr>
        <p:spPr bwMode="auto">
          <a:xfrm>
            <a:off x="1043608" y="1412776"/>
            <a:ext cx="7704856" cy="4896544"/>
          </a:xfrm>
          <a:noFill/>
          <a:ln>
            <a:miter lim="800000"/>
            <a:headEnd/>
            <a:tailEnd/>
          </a:ln>
        </p:spPr>
        <p:txBody>
          <a:bodyPr vert="horz" wrap="square" lIns="91440" tIns="45720" rIns="91440" bIns="45720" numCol="1" anchor="t" anchorCtr="0" compatLnSpc="1">
            <a:prstTxWarp prst="textNoShape">
              <a:avLst/>
            </a:prstTxWarp>
            <a:normAutofit fontScale="92500"/>
          </a:bodyPr>
          <a:lstStyle/>
          <a:p>
            <a:pPr marL="0" indent="0" eaLnBrk="1" hangingPunct="1">
              <a:lnSpc>
                <a:spcPct val="100000"/>
              </a:lnSpc>
            </a:pPr>
            <a:r>
              <a:rPr lang="de-CH" sz="2400" b="1" dirty="0" smtClean="0">
                <a:solidFill>
                  <a:srgbClr val="FF0000"/>
                </a:solidFill>
                <a:latin typeface="Arial" charset="0"/>
                <a:cs typeface="Arial" charset="0"/>
              </a:rPr>
              <a:t>Bisherige Massnahmen</a:t>
            </a:r>
          </a:p>
          <a:p>
            <a:pPr marL="0" indent="0" eaLnBrk="1" hangingPunct="1">
              <a:lnSpc>
                <a:spcPct val="100000"/>
              </a:lnSpc>
            </a:pPr>
            <a:endParaRPr lang="de-CH" sz="2400" b="1" dirty="0" smtClean="0">
              <a:solidFill>
                <a:schemeClr val="accent3"/>
              </a:solidFill>
              <a:latin typeface="Arial" charset="0"/>
              <a:cs typeface="Arial" charset="0"/>
            </a:endParaRPr>
          </a:p>
          <a:p>
            <a:pPr marL="285750" lvl="1" eaLnBrk="1" hangingPunct="1">
              <a:buClr>
                <a:schemeClr val="accent2"/>
              </a:buClr>
              <a:buFont typeface="Arial" pitchFamily="34" charset="0"/>
              <a:buChar char="•"/>
            </a:pPr>
            <a:r>
              <a:rPr lang="de-CH" sz="2400" dirty="0"/>
              <a:t>Erhöhung Bundesbeiträge für die Durchführung der </a:t>
            </a:r>
            <a:r>
              <a:rPr lang="de-CH" sz="2400" b="1" dirty="0" err="1" smtClean="0">
                <a:solidFill>
                  <a:srgbClr val="FF0000"/>
                </a:solidFill>
              </a:rPr>
              <a:t>eidg</a:t>
            </a:r>
            <a:r>
              <a:rPr lang="de-CH" sz="2400" b="1" dirty="0" smtClean="0">
                <a:solidFill>
                  <a:srgbClr val="FF0000"/>
                </a:solidFill>
              </a:rPr>
              <a:t>. </a:t>
            </a:r>
            <a:r>
              <a:rPr lang="de-CH" sz="2400" b="1" dirty="0">
                <a:solidFill>
                  <a:srgbClr val="FF0000"/>
                </a:solidFill>
              </a:rPr>
              <a:t>Prüfungen </a:t>
            </a:r>
            <a:r>
              <a:rPr lang="de-CH" sz="2400" dirty="0"/>
              <a:t>(Berufsprüfungen, Höhere Fachprüfungen) </a:t>
            </a:r>
            <a:r>
              <a:rPr lang="de-CH" sz="2400" dirty="0" smtClean="0"/>
              <a:t>auf </a:t>
            </a:r>
            <a:r>
              <a:rPr lang="de-CH" sz="2400" dirty="0"/>
              <a:t>25% </a:t>
            </a:r>
            <a:r>
              <a:rPr lang="de-CH" sz="2400" dirty="0" smtClean="0"/>
              <a:t>(2011) und neu auf </a:t>
            </a:r>
            <a:r>
              <a:rPr lang="de-CH" sz="2400" b="1" dirty="0" smtClean="0"/>
              <a:t>60 – 80% </a:t>
            </a:r>
            <a:r>
              <a:rPr lang="de-CH" sz="2400" dirty="0" smtClean="0"/>
              <a:t>(seit 1.1.2013) </a:t>
            </a:r>
          </a:p>
          <a:p>
            <a:pPr marL="285750" lvl="1" eaLnBrk="1" hangingPunct="1">
              <a:buClr>
                <a:schemeClr val="accent2"/>
              </a:buClr>
              <a:buFont typeface="Arial" pitchFamily="34" charset="0"/>
              <a:buChar char="•"/>
            </a:pPr>
            <a:r>
              <a:rPr lang="de-CH" sz="2400" dirty="0" smtClean="0">
                <a:latin typeface="Arial" charset="0"/>
                <a:cs typeface="Arial" charset="0"/>
              </a:rPr>
              <a:t>Unterstützung bei Entwicklung neuer bzw. Weiter-entwicklung bestehender Prüfungen</a:t>
            </a:r>
          </a:p>
          <a:p>
            <a:pPr marL="285750" indent="-285750" eaLnBrk="1" hangingPunct="1">
              <a:lnSpc>
                <a:spcPct val="100000"/>
              </a:lnSpc>
              <a:buClr>
                <a:schemeClr val="accent2"/>
              </a:buClr>
              <a:buFont typeface="Arial" pitchFamily="34" charset="0"/>
              <a:buChar char="•"/>
            </a:pPr>
            <a:r>
              <a:rPr lang="de-CH" sz="2400" dirty="0" smtClean="0">
                <a:latin typeface="Arial" charset="0"/>
                <a:cs typeface="Arial" charset="0"/>
              </a:rPr>
              <a:t>Steuerabzugsmöglichkeiten (BG über die steuerliche </a:t>
            </a:r>
            <a:r>
              <a:rPr lang="de-CH" sz="2400" dirty="0">
                <a:latin typeface="Arial" charset="0"/>
                <a:cs typeface="Arial" charset="0"/>
              </a:rPr>
              <a:t>Abzugsfähigkeit von berufsorientierten Aus- und  </a:t>
            </a:r>
            <a:r>
              <a:rPr lang="de-CH" sz="2400" dirty="0" smtClean="0">
                <a:latin typeface="Arial" charset="0"/>
                <a:cs typeface="Arial" charset="0"/>
              </a:rPr>
              <a:t>Weiterbildungskosten).  </a:t>
            </a:r>
          </a:p>
          <a:p>
            <a:pPr marL="285750" lvl="1" eaLnBrk="1" hangingPunct="1">
              <a:buClr>
                <a:schemeClr val="accent2"/>
              </a:buClr>
              <a:buFont typeface="Arial" pitchFamily="34" charset="0"/>
              <a:buChar char="•"/>
            </a:pPr>
            <a:r>
              <a:rPr lang="de-CH" sz="2400" dirty="0" smtClean="0"/>
              <a:t>Neue </a:t>
            </a:r>
            <a:r>
              <a:rPr lang="de-CH" sz="2400" dirty="0"/>
              <a:t>interkantonale Vereinbarung über Beiträge an Bildungsgänge der </a:t>
            </a:r>
            <a:r>
              <a:rPr lang="de-CH" sz="2400" b="1" dirty="0">
                <a:solidFill>
                  <a:srgbClr val="FF0000"/>
                </a:solidFill>
              </a:rPr>
              <a:t>Höheren Fachschulen </a:t>
            </a:r>
            <a:r>
              <a:rPr lang="de-CH" sz="2400" dirty="0"/>
              <a:t>(HFSV): </a:t>
            </a:r>
            <a:r>
              <a:rPr lang="de-CH" sz="2400" dirty="0" smtClean="0"/>
              <a:t/>
            </a:r>
            <a:br>
              <a:rPr lang="de-CH" sz="2400" dirty="0" smtClean="0"/>
            </a:br>
            <a:r>
              <a:rPr lang="de-CH" sz="2400" dirty="0" smtClean="0"/>
              <a:t>Beitritt &gt;10 Kantone erfolgt </a:t>
            </a:r>
            <a:r>
              <a:rPr lang="de-CH" sz="2400" dirty="0" smtClean="0">
                <a:sym typeface="Wingdings" panose="05000000000000000000" pitchFamily="2" charset="2"/>
              </a:rPr>
              <a:t> in Kraft 1.1.2014</a:t>
            </a:r>
            <a:endParaRPr lang="de-CH" sz="2400" dirty="0">
              <a:latin typeface="Arial" charset="0"/>
              <a:cs typeface="Arial" charset="0"/>
            </a:endParaRPr>
          </a:p>
          <a:p>
            <a:pPr marL="0" indent="0" eaLnBrk="1" hangingPunct="1">
              <a:lnSpc>
                <a:spcPct val="100000"/>
              </a:lnSpc>
            </a:pPr>
            <a:endParaRPr lang="de-CH" sz="2400" dirty="0" smtClean="0">
              <a:latin typeface="Arial" charset="0"/>
              <a:cs typeface="Arial" charset="0"/>
            </a:endParaRPr>
          </a:p>
        </p:txBody>
      </p:sp>
    </p:spTree>
    <p:extLst>
      <p:ext uri="{BB962C8B-B14F-4D97-AF65-F5344CB8AC3E}">
        <p14:creationId xmlns:p14="http://schemas.microsoft.com/office/powerpoint/2010/main" val="1279169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4414" y="500042"/>
            <a:ext cx="7174010" cy="714379"/>
          </a:xfrm>
        </p:spPr>
        <p:txBody>
          <a:bodyPr/>
          <a:lstStyle/>
          <a:p>
            <a:r>
              <a:rPr lang="de-CH" dirty="0" smtClean="0"/>
              <a:t>Übersicht Meilensteine</a:t>
            </a:r>
            <a:endParaRPr lang="de-CH" dirty="0"/>
          </a:p>
        </p:txBody>
      </p:sp>
      <p:graphicFrame>
        <p:nvGraphicFramePr>
          <p:cNvPr id="5" name="Inhaltsplatzhalter 4"/>
          <p:cNvGraphicFramePr>
            <a:graphicFrameLocks noGrp="1"/>
          </p:cNvGraphicFramePr>
          <p:nvPr>
            <p:ph sz="quarter" idx="12"/>
            <p:extLst>
              <p:ext uri="{D42A27DB-BD31-4B8C-83A1-F6EECF244321}">
                <p14:modId xmlns:p14="http://schemas.microsoft.com/office/powerpoint/2010/main" val="2270865069"/>
              </p:ext>
            </p:extLst>
          </p:nvPr>
        </p:nvGraphicFramePr>
        <p:xfrm>
          <a:off x="251520" y="1196752"/>
          <a:ext cx="8820000" cy="5496560"/>
        </p:xfrm>
        <a:graphic>
          <a:graphicData uri="http://schemas.openxmlformats.org/drawingml/2006/table">
            <a:tbl>
              <a:tblPr firstRow="1" bandRow="1">
                <a:tableStyleId>{5C22544A-7EE6-4342-B048-85BDC9FD1C3A}</a:tableStyleId>
              </a:tblPr>
              <a:tblGrid>
                <a:gridCol w="1980000"/>
                <a:gridCol w="1368000"/>
                <a:gridCol w="1368000"/>
                <a:gridCol w="1368000"/>
                <a:gridCol w="1368000"/>
                <a:gridCol w="1368000"/>
              </a:tblGrid>
              <a:tr h="370840">
                <a:tc rowSpan="2">
                  <a:txBody>
                    <a:bodyPr/>
                    <a:lstStyle/>
                    <a:p>
                      <a:r>
                        <a:rPr lang="de-CH" b="1" dirty="0" smtClean="0">
                          <a:solidFill>
                            <a:schemeClr val="bg1"/>
                          </a:solidFill>
                          <a:latin typeface="Arial" pitchFamily="34" charset="0"/>
                          <a:cs typeface="Arial" pitchFamily="34" charset="0"/>
                        </a:rPr>
                        <a:t>Arbeitsfelder</a:t>
                      </a:r>
                      <a:endParaRPr lang="de-CH" b="1" dirty="0">
                        <a:solidFill>
                          <a:schemeClr val="bg1"/>
                        </a:solidFill>
                        <a:latin typeface="Arial" pitchFamily="34" charset="0"/>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gridSpan="5">
                  <a:txBody>
                    <a:bodyPr/>
                    <a:lstStyle/>
                    <a:p>
                      <a:pPr algn="ctr"/>
                      <a:r>
                        <a:rPr lang="de-CH" b="1" dirty="0" smtClean="0">
                          <a:solidFill>
                            <a:schemeClr val="bg1"/>
                          </a:solidFill>
                          <a:latin typeface="Arial" pitchFamily="34" charset="0"/>
                          <a:cs typeface="Arial" pitchFamily="34" charset="0"/>
                        </a:rPr>
                        <a:t>Ziele</a:t>
                      </a:r>
                      <a:endParaRPr lang="de-CH" b="1"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endParaRPr lang="de-CH" dirty="0"/>
                    </a:p>
                  </a:txBody>
                  <a:tcPr/>
                </a:tc>
                <a:tc hMerge="1">
                  <a:txBody>
                    <a:bodyPr/>
                    <a:lstStyle/>
                    <a:p>
                      <a:endParaRPr lang="de-CH"/>
                    </a:p>
                  </a:txBody>
                  <a:tcPr/>
                </a:tc>
                <a:tc hMerge="1">
                  <a:txBody>
                    <a:bodyPr/>
                    <a:lstStyle/>
                    <a:p>
                      <a:endParaRPr lang="de-CH" dirty="0"/>
                    </a:p>
                  </a:txBody>
                  <a:tcPr/>
                </a:tc>
                <a:tc hMerge="1">
                  <a:txBody>
                    <a:bodyPr/>
                    <a:lstStyle/>
                    <a:p>
                      <a:endParaRPr lang="de-CH" dirty="0"/>
                    </a:p>
                  </a:txBody>
                  <a:tcPr/>
                </a:tc>
              </a:tr>
              <a:tr h="370840">
                <a:tc vMerge="1">
                  <a:txBody>
                    <a:bodyPr/>
                    <a:lstStyle/>
                    <a:p>
                      <a:endParaRPr lang="de-CH" dirty="0">
                        <a:latin typeface="Arial" pitchFamily="34" charset="0"/>
                        <a:cs typeface="Arial" pitchFamily="34" charset="0"/>
                      </a:endParaRPr>
                    </a:p>
                  </a:txBody>
                  <a:tcPr/>
                </a:tc>
                <a:tc>
                  <a:txBody>
                    <a:bodyPr/>
                    <a:lstStyle/>
                    <a:p>
                      <a:r>
                        <a:rPr lang="de-CH" b="1" dirty="0" smtClean="0">
                          <a:solidFill>
                            <a:schemeClr val="bg1"/>
                          </a:solidFill>
                          <a:latin typeface="Arial" pitchFamily="34" charset="0"/>
                          <a:cs typeface="Arial" pitchFamily="34" charset="0"/>
                        </a:rPr>
                        <a:t>2013</a:t>
                      </a:r>
                      <a:endParaRPr lang="de-CH" b="1"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c>
                  <a:txBody>
                    <a:bodyPr/>
                    <a:lstStyle/>
                    <a:p>
                      <a:r>
                        <a:rPr lang="de-CH" b="1" dirty="0" smtClean="0">
                          <a:solidFill>
                            <a:schemeClr val="bg1"/>
                          </a:solidFill>
                          <a:latin typeface="Arial" pitchFamily="34" charset="0"/>
                          <a:cs typeface="Arial" pitchFamily="34" charset="0"/>
                        </a:rPr>
                        <a:t>2014</a:t>
                      </a:r>
                      <a:endParaRPr lang="de-CH" b="1"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c>
                  <a:txBody>
                    <a:bodyPr/>
                    <a:lstStyle/>
                    <a:p>
                      <a:r>
                        <a:rPr lang="de-CH" b="1" dirty="0" smtClean="0">
                          <a:solidFill>
                            <a:schemeClr val="bg1"/>
                          </a:solidFill>
                          <a:latin typeface="Arial" pitchFamily="34" charset="0"/>
                          <a:cs typeface="Arial" pitchFamily="34" charset="0"/>
                        </a:rPr>
                        <a:t>2015</a:t>
                      </a:r>
                      <a:endParaRPr lang="de-CH" b="1"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c>
                  <a:txBody>
                    <a:bodyPr/>
                    <a:lstStyle/>
                    <a:p>
                      <a:r>
                        <a:rPr lang="de-CH" b="1" dirty="0" smtClean="0">
                          <a:solidFill>
                            <a:schemeClr val="bg1"/>
                          </a:solidFill>
                          <a:latin typeface="Arial" pitchFamily="34" charset="0"/>
                          <a:cs typeface="Arial" pitchFamily="34" charset="0"/>
                        </a:rPr>
                        <a:t>2016</a:t>
                      </a:r>
                      <a:endParaRPr lang="de-CH" b="1"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c>
                  <a:txBody>
                    <a:bodyPr/>
                    <a:lstStyle/>
                    <a:p>
                      <a:r>
                        <a:rPr lang="de-CH" b="1" dirty="0" smtClean="0">
                          <a:solidFill>
                            <a:schemeClr val="bg1"/>
                          </a:solidFill>
                          <a:latin typeface="Arial" pitchFamily="34" charset="0"/>
                          <a:cs typeface="Arial" pitchFamily="34" charset="0"/>
                        </a:rPr>
                        <a:t>2017</a:t>
                      </a:r>
                      <a:endParaRPr lang="de-CH" b="1" dirty="0">
                        <a:solidFill>
                          <a:schemeClr val="bg1"/>
                        </a:solidFill>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r>
              <a:tr h="370840">
                <a:tc>
                  <a:txBody>
                    <a:bodyPr/>
                    <a:lstStyle/>
                    <a:p>
                      <a:r>
                        <a:rPr lang="de-CH" sz="1400" dirty="0" smtClean="0">
                          <a:latin typeface="Arial" pitchFamily="34" charset="0"/>
                          <a:cs typeface="Arial" pitchFamily="34" charset="0"/>
                        </a:rPr>
                        <a:t>Finanzierung Vorbereitungskurse HBB</a:t>
                      </a:r>
                      <a:endParaRPr lang="de-CH" sz="14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Auswahl Modell</a:t>
                      </a:r>
                      <a:endParaRPr lang="de-CH" sz="1000" baseline="0" dirty="0" smtClean="0">
                        <a:latin typeface="Arial" pitchFamily="34" charset="0"/>
                        <a:cs typeface="Arial" pitchFamily="34" charset="0"/>
                      </a:endParaRPr>
                    </a:p>
                    <a:p>
                      <a:r>
                        <a:rPr lang="de-CH" sz="1000" baseline="0" dirty="0" smtClean="0">
                          <a:latin typeface="Arial" pitchFamily="34" charset="0"/>
                          <a:cs typeface="Arial" pitchFamily="34" charset="0"/>
                        </a:rPr>
                        <a:t>Stossrichtung Finanzierungsflüsse</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Ausarbeitung Modell</a:t>
                      </a:r>
                    </a:p>
                    <a:p>
                      <a:r>
                        <a:rPr lang="de-CH" sz="1000" dirty="0" smtClean="0">
                          <a:latin typeface="Arial" pitchFamily="34" charset="0"/>
                          <a:cs typeface="Arial" pitchFamily="34" charset="0"/>
                        </a:rPr>
                        <a:t>Rechtsanpassung Vernehmlassung</a:t>
                      </a:r>
                      <a:r>
                        <a:rPr lang="de-CH" sz="1000" baseline="0" dirty="0" smtClean="0">
                          <a:latin typeface="Arial" pitchFamily="34" charset="0"/>
                          <a:cs typeface="Arial" pitchFamily="34" charset="0"/>
                        </a:rPr>
                        <a:t> </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Einbettung</a:t>
                      </a:r>
                      <a:r>
                        <a:rPr lang="de-CH" sz="1000" baseline="0" dirty="0" smtClean="0">
                          <a:latin typeface="Arial" pitchFamily="34" charset="0"/>
                          <a:cs typeface="Arial" pitchFamily="34" charset="0"/>
                        </a:rPr>
                        <a:t> in BFI-Botschaft und Finanzplanung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Parlamentarische</a:t>
                      </a:r>
                      <a:r>
                        <a:rPr lang="de-CH" sz="1000" baseline="0" dirty="0" smtClean="0">
                          <a:latin typeface="Arial" pitchFamily="34" charset="0"/>
                          <a:cs typeface="Arial" pitchFamily="34" charset="0"/>
                        </a:rPr>
                        <a:t> Phase</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 </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370840">
                <a:tc>
                  <a:txBody>
                    <a:bodyPr/>
                    <a:lstStyle/>
                    <a:p>
                      <a:r>
                        <a:rPr lang="de-CH" sz="1400" dirty="0" err="1" smtClean="0">
                          <a:latin typeface="Arial" pitchFamily="34" charset="0"/>
                          <a:cs typeface="Arial" pitchFamily="34" charset="0"/>
                        </a:rPr>
                        <a:t>Visibilität</a:t>
                      </a:r>
                      <a:r>
                        <a:rPr lang="de-CH" sz="1400" dirty="0" smtClean="0">
                          <a:latin typeface="Arial" pitchFamily="34" charset="0"/>
                          <a:cs typeface="Arial" pitchFamily="34" charset="0"/>
                        </a:rPr>
                        <a:t> / Marketing CH</a:t>
                      </a:r>
                      <a:endParaRPr lang="de-CH" sz="14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Festlegung Stossrichtung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370840">
                <a:tc>
                  <a:txBody>
                    <a:bodyPr/>
                    <a:lstStyle/>
                    <a:p>
                      <a:r>
                        <a:rPr lang="de-CH" sz="1400" dirty="0" smtClean="0">
                          <a:latin typeface="Arial" pitchFamily="34" charset="0"/>
                          <a:cs typeface="Arial" pitchFamily="34" charset="0"/>
                        </a:rPr>
                        <a:t>Internationale Anerkennung / Entscheid </a:t>
                      </a:r>
                      <a:r>
                        <a:rPr lang="de-CH" sz="1400" dirty="0" err="1" smtClean="0">
                          <a:latin typeface="Arial" pitchFamily="34" charset="0"/>
                          <a:cs typeface="Arial" pitchFamily="34" charset="0"/>
                        </a:rPr>
                        <a:t>NQR+Titel</a:t>
                      </a:r>
                      <a:endParaRPr lang="de-CH" sz="14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Verbundpartner: Entscheid</a:t>
                      </a:r>
                      <a:r>
                        <a:rPr lang="de-CH" sz="1000" baseline="0" dirty="0" smtClean="0">
                          <a:latin typeface="Arial" pitchFamily="34" charset="0"/>
                          <a:cs typeface="Arial" pitchFamily="34" charset="0"/>
                        </a:rPr>
                        <a:t> zu NQR / Titel</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BR: Beschluss </a:t>
                      </a:r>
                      <a:r>
                        <a:rPr lang="de-CH" sz="1000" baseline="0" dirty="0" smtClean="0">
                          <a:latin typeface="Arial" pitchFamily="34" charset="0"/>
                          <a:cs typeface="Arial" pitchFamily="34" charset="0"/>
                        </a:rPr>
                        <a:t>zu NQR und Titel</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Umsetzung</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370840">
                <a:tc>
                  <a:txBody>
                    <a:bodyPr/>
                    <a:lstStyle/>
                    <a:p>
                      <a:r>
                        <a:rPr lang="de-CH" sz="1400" dirty="0" smtClean="0">
                          <a:latin typeface="Arial" pitchFamily="34" charset="0"/>
                          <a:cs typeface="Arial" pitchFamily="34" charset="0"/>
                        </a:rPr>
                        <a:t>Verhältnis</a:t>
                      </a:r>
                      <a:r>
                        <a:rPr lang="de-CH" sz="1400" baseline="0" dirty="0" smtClean="0">
                          <a:latin typeface="Arial" pitchFamily="34" charset="0"/>
                          <a:cs typeface="Arial" pitchFamily="34" charset="0"/>
                        </a:rPr>
                        <a:t> zu FH / Tertiär A</a:t>
                      </a:r>
                      <a:endParaRPr lang="de-CH" sz="14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Verbundpartner:</a:t>
                      </a:r>
                      <a:r>
                        <a:rPr lang="de-CH" sz="1000" baseline="0" dirty="0" smtClean="0">
                          <a:latin typeface="Arial" pitchFamily="34" charset="0"/>
                          <a:cs typeface="Arial" pitchFamily="34" charset="0"/>
                        </a:rPr>
                        <a:t> </a:t>
                      </a:r>
                      <a:r>
                        <a:rPr lang="de-CH" sz="1000" dirty="0" smtClean="0">
                          <a:latin typeface="Arial" pitchFamily="34" charset="0"/>
                          <a:cs typeface="Arial" pitchFamily="34" charset="0"/>
                        </a:rPr>
                        <a:t>Festlegung Stossrichtung</a:t>
                      </a:r>
                      <a:r>
                        <a:rPr lang="de-CH" sz="1000" baseline="0" dirty="0" smtClean="0">
                          <a:latin typeface="Arial" pitchFamily="34" charset="0"/>
                          <a:cs typeface="Arial" pitchFamily="34" charset="0"/>
                        </a:rPr>
                        <a:t> seitens HBB</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Abstimmung mit</a:t>
                      </a:r>
                      <a:r>
                        <a:rPr lang="de-CH" sz="1000" baseline="0" dirty="0" smtClean="0">
                          <a:latin typeface="Arial" pitchFamily="34" charset="0"/>
                          <a:cs typeface="Arial" pitchFamily="34" charset="0"/>
                        </a:rPr>
                        <a:t> KFH</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Abstimmung mit</a:t>
                      </a:r>
                      <a:r>
                        <a:rPr lang="de-CH" sz="1000" baseline="0" dirty="0" smtClean="0">
                          <a:latin typeface="Arial" pitchFamily="34" charset="0"/>
                          <a:cs typeface="Arial" pitchFamily="34" charset="0"/>
                        </a:rPr>
                        <a:t> KFH</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Abstimmung mit</a:t>
                      </a:r>
                      <a:r>
                        <a:rPr lang="de-CH" sz="1000" baseline="0" dirty="0" smtClean="0">
                          <a:latin typeface="Arial" pitchFamily="34" charset="0"/>
                          <a:cs typeface="Arial" pitchFamily="34" charset="0"/>
                        </a:rPr>
                        <a:t> KFH</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Abstimmung mit</a:t>
                      </a:r>
                      <a:r>
                        <a:rPr lang="de-CH" sz="1000" baseline="0" dirty="0" smtClean="0">
                          <a:latin typeface="Arial" pitchFamily="34" charset="0"/>
                          <a:cs typeface="Arial" pitchFamily="34" charset="0"/>
                        </a:rPr>
                        <a:t> KFH</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370840">
                <a:tc>
                  <a:txBody>
                    <a:bodyPr/>
                    <a:lstStyle/>
                    <a:p>
                      <a:r>
                        <a:rPr lang="de-CH" sz="1400" dirty="0" smtClean="0">
                          <a:latin typeface="Arial" pitchFamily="34" charset="0"/>
                          <a:cs typeface="Arial" pitchFamily="34" charset="0"/>
                        </a:rPr>
                        <a:t>Grundlagen</a:t>
                      </a:r>
                      <a:r>
                        <a:rPr lang="de-CH" sz="1400" baseline="0" dirty="0" smtClean="0">
                          <a:latin typeface="Arial" pitchFamily="34" charset="0"/>
                          <a:cs typeface="Arial" pitchFamily="34" charset="0"/>
                        </a:rPr>
                        <a:t> / Statistik / Forschung</a:t>
                      </a:r>
                      <a:endParaRPr lang="de-CH" sz="14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Laufend</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Laufend</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Laufend</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Laufend</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Laufend</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400" kern="1200" baseline="0" dirty="0" err="1" smtClean="0">
                          <a:solidFill>
                            <a:schemeClr val="dk1"/>
                          </a:solidFill>
                          <a:latin typeface="Arial" pitchFamily="34" charset="0"/>
                          <a:ea typeface="+mn-ea"/>
                          <a:cs typeface="Arial" pitchFamily="34" charset="0"/>
                        </a:rPr>
                        <a:t>Legislaturfinanz</a:t>
                      </a:r>
                      <a:r>
                        <a:rPr lang="de-CH" sz="1400" kern="1200" baseline="0" dirty="0" smtClean="0">
                          <a:solidFill>
                            <a:schemeClr val="dk1"/>
                          </a:solidFill>
                          <a:latin typeface="Arial" pitchFamily="34" charset="0"/>
                          <a:ea typeface="+mn-ea"/>
                          <a:cs typeface="Arial" pitchFamily="34" charset="0"/>
                        </a:rPr>
                        <a:t>- und </a:t>
                      </a:r>
                      <a:r>
                        <a:rPr lang="de-CH" sz="1400" kern="1200" baseline="0" dirty="0" err="1" smtClean="0">
                          <a:solidFill>
                            <a:schemeClr val="dk1"/>
                          </a:solidFill>
                          <a:latin typeface="Arial" pitchFamily="34" charset="0"/>
                          <a:ea typeface="+mn-ea"/>
                          <a:cs typeface="Arial" pitchFamily="34" charset="0"/>
                        </a:rPr>
                        <a:t>Legislaturplan</a:t>
                      </a:r>
                      <a:r>
                        <a:rPr lang="de-CH" sz="1400" kern="1200" baseline="0" dirty="0" smtClean="0">
                          <a:solidFill>
                            <a:schemeClr val="dk1"/>
                          </a:solidFill>
                          <a:latin typeface="Arial" pitchFamily="34" charset="0"/>
                          <a:ea typeface="+mn-ea"/>
                          <a:cs typeface="Arial" pitchFamily="34" charset="0"/>
                        </a:rPr>
                        <a:t> 16-19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BR: Festlegung Prioritätenprofil (allenfalls HBB /</a:t>
                      </a:r>
                      <a:r>
                        <a:rPr lang="de-CH" sz="1000" baseline="0" dirty="0" smtClean="0">
                          <a:latin typeface="Arial" pitchFamily="34" charset="0"/>
                          <a:cs typeface="Arial" pitchFamily="34" charset="0"/>
                        </a:rPr>
                        <a:t> Fachkräfte einbringen)</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BR: Beschluss</a:t>
                      </a:r>
                      <a:r>
                        <a:rPr lang="de-CH" sz="1000" baseline="0" dirty="0" smtClean="0">
                          <a:latin typeface="Arial" pitchFamily="34" charset="0"/>
                          <a:cs typeface="Arial" pitchFamily="34" charset="0"/>
                        </a:rPr>
                        <a:t> zum LFP (Mittelzuteilung auf die Aufgaben-gebiete)</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400" dirty="0" smtClean="0">
                          <a:latin typeface="Arial" pitchFamily="34" charset="0"/>
                          <a:cs typeface="Arial" pitchFamily="34" charset="0"/>
                        </a:rPr>
                        <a:t>Aussprachepapier</a:t>
                      </a:r>
                      <a:r>
                        <a:rPr lang="de-CH" sz="1400" baseline="0" dirty="0" smtClean="0">
                          <a:latin typeface="Arial" pitchFamily="34" charset="0"/>
                          <a:cs typeface="Arial" pitchFamily="34" charset="0"/>
                        </a:rPr>
                        <a:t> / BFI-Botschaft 2017-20</a:t>
                      </a:r>
                      <a:endParaRPr lang="de-CH" sz="1400" dirty="0" smtClean="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lang="de-CH" sz="100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Mehrjahrespro-gramme</a:t>
                      </a:r>
                      <a:r>
                        <a:rPr lang="de-CH" sz="1000" baseline="0" dirty="0" smtClean="0">
                          <a:latin typeface="Arial" pitchFamily="34" charset="0"/>
                          <a:cs typeface="Arial" pitchFamily="34" charset="0"/>
                        </a:rPr>
                        <a:t> Stake holder BFI</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de-CH" sz="1000" dirty="0" smtClean="0">
                          <a:latin typeface="Arial" pitchFamily="34" charset="0"/>
                          <a:cs typeface="Arial" pitchFamily="34" charset="0"/>
                        </a:rPr>
                        <a:t>BR:</a:t>
                      </a:r>
                      <a:r>
                        <a:rPr lang="de-CH" sz="1000" baseline="0" dirty="0" smtClean="0">
                          <a:latin typeface="Arial" pitchFamily="34" charset="0"/>
                          <a:cs typeface="Arial" pitchFamily="34" charset="0"/>
                        </a:rPr>
                        <a:t> Aussprache-papier -&gt; Mittelverteilung </a:t>
                      </a:r>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dirty="0" smtClean="0">
                          <a:latin typeface="Arial" pitchFamily="34" charset="0"/>
                          <a:cs typeface="Arial" pitchFamily="34" charset="0"/>
                        </a:rPr>
                        <a:t>BR: Verabschiedung BFI-Botschaft 17/20 -&gt;</a:t>
                      </a:r>
                      <a:r>
                        <a:rPr lang="de-CH" sz="1000" baseline="0" dirty="0" smtClean="0">
                          <a:latin typeface="Arial" pitchFamily="34" charset="0"/>
                          <a:cs typeface="Arial" pitchFamily="34" charset="0"/>
                        </a:rPr>
                        <a:t> Parlament</a:t>
                      </a:r>
                      <a:endParaRPr lang="de-CH" sz="1000" dirty="0" smtClean="0">
                        <a:latin typeface="Arial" pitchFamily="34" charset="0"/>
                        <a:cs typeface="Arial" pitchFamily="34" charset="0"/>
                      </a:endParaRPr>
                    </a:p>
                    <a:p>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lang="de-CH" sz="10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bl>
          </a:graphicData>
        </a:graphic>
      </p:graphicFrame>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18</a:t>
            </a:fld>
            <a:endParaRPr lang="de-CH" dirty="0"/>
          </a:p>
        </p:txBody>
      </p:sp>
    </p:spTree>
    <p:extLst>
      <p:ext uri="{BB962C8B-B14F-4D97-AF65-F5344CB8AC3E}">
        <p14:creationId xmlns:p14="http://schemas.microsoft.com/office/powerpoint/2010/main" val="19103522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115616" y="476672"/>
            <a:ext cx="7200800" cy="792088"/>
          </a:xfrm>
        </p:spPr>
        <p:txBody>
          <a:bodyPr/>
          <a:lstStyle/>
          <a:p>
            <a:r>
              <a:rPr lang="de-DE" sz="2700" dirty="0" smtClean="0">
                <a:solidFill>
                  <a:srgbClr val="FF0000"/>
                </a:solidFill>
                <a:latin typeface="Arial"/>
                <a:cs typeface="Arial"/>
              </a:rPr>
              <a:t>HBB – kompetenzorientiert und praxisnah</a:t>
            </a:r>
            <a:r>
              <a:rPr lang="de-DE" dirty="0">
                <a:solidFill>
                  <a:srgbClr val="FF0000"/>
                </a:solidFill>
                <a:latin typeface="Arial"/>
                <a:cs typeface="Arial"/>
              </a:rPr>
              <a:t/>
            </a:r>
            <a:br>
              <a:rPr lang="de-DE" dirty="0">
                <a:solidFill>
                  <a:srgbClr val="FF0000"/>
                </a:solidFill>
                <a:latin typeface="Arial"/>
                <a:cs typeface="Arial"/>
              </a:rPr>
            </a:br>
            <a:r>
              <a:rPr lang="de-DE" sz="2400" b="0" dirty="0">
                <a:solidFill>
                  <a:srgbClr val="FF0000"/>
                </a:solidFill>
                <a:latin typeface="Arial"/>
                <a:cs typeface="Arial"/>
              </a:rPr>
              <a:t>(Bsp. </a:t>
            </a:r>
            <a:r>
              <a:rPr lang="de-DE" sz="2400" b="0" dirty="0" smtClean="0">
                <a:solidFill>
                  <a:srgbClr val="FF0000"/>
                </a:solidFill>
                <a:latin typeface="Arial"/>
                <a:cs typeface="Arial"/>
              </a:rPr>
              <a:t>Berufsprüfung Chefbodenleger/in)</a:t>
            </a:r>
            <a:r>
              <a:rPr lang="de-DE" sz="2800" dirty="0">
                <a:solidFill>
                  <a:srgbClr val="FF0000"/>
                </a:solidFill>
                <a:latin typeface="Arial"/>
                <a:cs typeface="Arial"/>
              </a:rPr>
              <a:t/>
            </a:r>
            <a:br>
              <a:rPr lang="de-DE" sz="2800" dirty="0">
                <a:solidFill>
                  <a:srgbClr val="FF0000"/>
                </a:solidFill>
                <a:latin typeface="Arial"/>
                <a:cs typeface="Arial"/>
              </a:rPr>
            </a:br>
            <a:endParaRPr lang="de-CH" dirty="0"/>
          </a:p>
        </p:txBody>
      </p:sp>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19</a:t>
            </a:fld>
            <a:endParaRPr lang="de-CH"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1412776"/>
            <a:ext cx="6624736" cy="4926592"/>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22592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20</a:t>
            </a:fld>
            <a:endParaRPr lang="de-CH" dirty="0"/>
          </a:p>
        </p:txBody>
      </p:sp>
      <p:pic>
        <p:nvPicPr>
          <p:cNvPr id="6" name="Grafik 5" descr="Careum Bildungszentrum"/>
          <p:cNvPicPr>
            <a:picLocks noChangeAspect="1"/>
          </p:cNvPicPr>
          <p:nvPr/>
        </p:nvPicPr>
        <p:blipFill>
          <a:blip r:embed="rId2" cstate="print"/>
          <a:srcRect/>
          <a:stretch>
            <a:fillRect/>
          </a:stretch>
        </p:blipFill>
        <p:spPr bwMode="auto">
          <a:xfrm>
            <a:off x="971600" y="2092538"/>
            <a:ext cx="7344816" cy="2992646"/>
          </a:xfrm>
          <a:prstGeom prst="rect">
            <a:avLst/>
          </a:prstGeom>
          <a:noFill/>
          <a:ln w="9525">
            <a:solidFill>
              <a:schemeClr val="tx2">
                <a:lumMod val="60000"/>
                <a:lumOff val="40000"/>
              </a:schemeClr>
            </a:solidFill>
            <a:miter lim="800000"/>
            <a:headEnd/>
            <a:tailEnd/>
          </a:ln>
        </p:spPr>
      </p:pic>
      <p:sp>
        <p:nvSpPr>
          <p:cNvPr id="9" name="Titel 1"/>
          <p:cNvSpPr txBox="1">
            <a:spLocks/>
          </p:cNvSpPr>
          <p:nvPr/>
        </p:nvSpPr>
        <p:spPr>
          <a:xfrm>
            <a:off x="1115616" y="548680"/>
            <a:ext cx="7200800" cy="792088"/>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700" b="1" i="0" u="none" strike="noStrike" kern="1200" cap="none" spc="0" normalizeH="0" baseline="0" noProof="0" dirty="0" smtClean="0">
                <a:ln>
                  <a:noFill/>
                </a:ln>
                <a:solidFill>
                  <a:srgbClr val="FF0000"/>
                </a:solidFill>
                <a:effectLst/>
                <a:uLnTx/>
                <a:uFillTx/>
                <a:latin typeface="Arial"/>
                <a:ea typeface="+mj-ea"/>
                <a:cs typeface="Arial"/>
              </a:rPr>
              <a:t>HBB – kompetenzorientiert und praxisnah</a:t>
            </a:r>
            <a:r>
              <a:rPr kumimoji="0" lang="de-DE" sz="3200" b="1" i="0" u="none" strike="noStrike" kern="1200" cap="none" spc="0" normalizeH="0" baseline="0" noProof="0" dirty="0" smtClean="0">
                <a:ln>
                  <a:noFill/>
                </a:ln>
                <a:solidFill>
                  <a:srgbClr val="FF0000"/>
                </a:solidFill>
                <a:effectLst/>
                <a:uLnTx/>
                <a:uFillTx/>
                <a:latin typeface="Arial"/>
                <a:ea typeface="+mj-ea"/>
                <a:cs typeface="Arial"/>
              </a:rPr>
              <a:t/>
            </a:r>
            <a:br>
              <a:rPr kumimoji="0" lang="de-DE" sz="3200" b="1" i="0" u="none" strike="noStrike" kern="1200" cap="none" spc="0" normalizeH="0" baseline="0" noProof="0" dirty="0" smtClean="0">
                <a:ln>
                  <a:noFill/>
                </a:ln>
                <a:solidFill>
                  <a:srgbClr val="FF0000"/>
                </a:solidFill>
                <a:effectLst/>
                <a:uLnTx/>
                <a:uFillTx/>
                <a:latin typeface="Arial"/>
                <a:ea typeface="+mj-ea"/>
                <a:cs typeface="Arial"/>
              </a:rPr>
            </a:br>
            <a:r>
              <a:rPr kumimoji="0" lang="de-DE" sz="2400" b="0" i="0" u="none" strike="noStrike" kern="1200" cap="none" spc="0" normalizeH="0" baseline="0" noProof="0" dirty="0" smtClean="0">
                <a:ln>
                  <a:noFill/>
                </a:ln>
                <a:solidFill>
                  <a:srgbClr val="FF0000"/>
                </a:solidFill>
                <a:effectLst/>
                <a:uLnTx/>
                <a:uFillTx/>
                <a:latin typeface="Arial"/>
                <a:ea typeface="+mj-ea"/>
                <a:cs typeface="Arial"/>
              </a:rPr>
              <a:t>(Bsp. HF Pflege)</a:t>
            </a:r>
            <a:r>
              <a:rPr kumimoji="0" lang="de-DE" sz="2800" b="1" i="0" u="none" strike="noStrike" kern="1200" cap="none" spc="0" normalizeH="0" baseline="0" noProof="0" dirty="0" smtClean="0">
                <a:ln>
                  <a:noFill/>
                </a:ln>
                <a:solidFill>
                  <a:srgbClr val="FF0000"/>
                </a:solidFill>
                <a:effectLst/>
                <a:uLnTx/>
                <a:uFillTx/>
                <a:latin typeface="Arial"/>
                <a:ea typeface="+mj-ea"/>
                <a:cs typeface="Arial"/>
              </a:rPr>
              <a:t/>
            </a:r>
            <a:br>
              <a:rPr kumimoji="0" lang="de-DE" sz="2800" b="1" i="0" u="none" strike="noStrike" kern="1200" cap="none" spc="0" normalizeH="0" baseline="0" noProof="0" dirty="0" smtClean="0">
                <a:ln>
                  <a:noFill/>
                </a:ln>
                <a:solidFill>
                  <a:srgbClr val="FF0000"/>
                </a:solidFill>
                <a:effectLst/>
                <a:uLnTx/>
                <a:uFillTx/>
                <a:latin typeface="Arial"/>
                <a:ea typeface="+mj-ea"/>
                <a:cs typeface="Arial"/>
              </a:rPr>
            </a:br>
            <a:endParaRPr kumimoji="0" lang="de-CH" sz="32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2" name="Textfeld 1"/>
          <p:cNvSpPr txBox="1"/>
          <p:nvPr/>
        </p:nvSpPr>
        <p:spPr>
          <a:xfrm>
            <a:off x="971600" y="5085184"/>
            <a:ext cx="1152128" cy="246221"/>
          </a:xfrm>
          <a:prstGeom prst="rect">
            <a:avLst/>
          </a:prstGeom>
          <a:noFill/>
        </p:spPr>
        <p:txBody>
          <a:bodyPr wrap="square" rtlCol="0">
            <a:spAutoFit/>
          </a:bodyPr>
          <a:lstStyle/>
          <a:p>
            <a:r>
              <a:rPr lang="de-CH" sz="1000" b="1" dirty="0" smtClean="0"/>
              <a:t>Quelle: </a:t>
            </a:r>
            <a:r>
              <a:rPr lang="de-CH" sz="1000" b="1" dirty="0" err="1" smtClean="0"/>
              <a:t>Careum</a:t>
            </a:r>
            <a:endParaRPr lang="de-CH" sz="1000" b="1" dirty="0"/>
          </a:p>
        </p:txBody>
      </p:sp>
    </p:spTree>
    <p:extLst>
      <p:ext uri="{BB962C8B-B14F-4D97-AF65-F5344CB8AC3E}">
        <p14:creationId xmlns:p14="http://schemas.microsoft.com/office/powerpoint/2010/main" val="1104629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21</a:t>
            </a:fld>
            <a:endParaRPr lang="de-CH"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2376" y="1427142"/>
            <a:ext cx="6624000" cy="4954186"/>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Titel 1"/>
          <p:cNvSpPr txBox="1">
            <a:spLocks/>
          </p:cNvSpPr>
          <p:nvPr/>
        </p:nvSpPr>
        <p:spPr>
          <a:xfrm>
            <a:off x="1115616" y="476672"/>
            <a:ext cx="7200800" cy="792088"/>
          </a:xfrm>
          <a:prstGeom prst="rect">
            <a:avLst/>
          </a:prstGeom>
        </p:spPr>
        <p:txBody>
          <a:bodyPr/>
          <a:lstStyle/>
          <a:p>
            <a:pPr lvl="0" eaLnBrk="0" hangingPunct="0"/>
            <a:r>
              <a:rPr kumimoji="0" lang="de-DE" sz="2700" b="1" i="0" u="none" strike="noStrike" kern="1200" cap="none" spc="0" normalizeH="0" baseline="0" noProof="0" dirty="0" smtClean="0">
                <a:ln>
                  <a:noFill/>
                </a:ln>
                <a:solidFill>
                  <a:srgbClr val="FF0000"/>
                </a:solidFill>
                <a:effectLst/>
                <a:uLnTx/>
                <a:uFillTx/>
                <a:latin typeface="Arial"/>
                <a:ea typeface="+mj-ea"/>
                <a:cs typeface="Arial"/>
              </a:rPr>
              <a:t>HBB – kompetenzorientiert und praxisnah</a:t>
            </a:r>
            <a:r>
              <a:rPr kumimoji="0" lang="de-DE" sz="3200" b="1" i="0" u="none" strike="noStrike" kern="1200" cap="none" spc="0" normalizeH="0" baseline="0" noProof="0" dirty="0" smtClean="0">
                <a:ln>
                  <a:noFill/>
                </a:ln>
                <a:solidFill>
                  <a:srgbClr val="FF0000"/>
                </a:solidFill>
                <a:effectLst/>
                <a:uLnTx/>
                <a:uFillTx/>
                <a:latin typeface="Arial"/>
                <a:ea typeface="+mj-ea"/>
                <a:cs typeface="Arial"/>
              </a:rPr>
              <a:t/>
            </a:r>
            <a:br>
              <a:rPr kumimoji="0" lang="de-DE" sz="3200" b="1" i="0" u="none" strike="noStrike" kern="1200" cap="none" spc="0" normalizeH="0" baseline="0" noProof="0" dirty="0" smtClean="0">
                <a:ln>
                  <a:noFill/>
                </a:ln>
                <a:solidFill>
                  <a:srgbClr val="FF0000"/>
                </a:solidFill>
                <a:effectLst/>
                <a:uLnTx/>
                <a:uFillTx/>
                <a:latin typeface="Arial"/>
                <a:ea typeface="+mj-ea"/>
                <a:cs typeface="Arial"/>
              </a:rPr>
            </a:br>
            <a:r>
              <a:rPr lang="de-DE" sz="2400" dirty="0" smtClean="0">
                <a:solidFill>
                  <a:srgbClr val="FF0000"/>
                </a:solidFill>
                <a:latin typeface="Arial"/>
                <a:cs typeface="Arial"/>
              </a:rPr>
              <a:t> (Bsp. Berufsprüfung Tontechniker/in) </a:t>
            </a:r>
            <a:r>
              <a:rPr kumimoji="0" lang="de-DE" sz="2800" b="1" i="0" u="none" strike="noStrike" kern="1200" cap="none" spc="0" normalizeH="0" baseline="0" noProof="0" dirty="0" smtClean="0">
                <a:ln>
                  <a:noFill/>
                </a:ln>
                <a:solidFill>
                  <a:srgbClr val="FF0000"/>
                </a:solidFill>
                <a:effectLst/>
                <a:uLnTx/>
                <a:uFillTx/>
                <a:latin typeface="Arial"/>
                <a:ea typeface="+mj-ea"/>
                <a:cs typeface="Arial"/>
              </a:rPr>
              <a:t/>
            </a:r>
            <a:br>
              <a:rPr kumimoji="0" lang="de-DE" sz="2800" b="1" i="0" u="none" strike="noStrike" kern="1200" cap="none" spc="0" normalizeH="0" baseline="0" noProof="0" dirty="0" smtClean="0">
                <a:ln>
                  <a:noFill/>
                </a:ln>
                <a:solidFill>
                  <a:srgbClr val="FF0000"/>
                </a:solidFill>
                <a:effectLst/>
                <a:uLnTx/>
                <a:uFillTx/>
                <a:latin typeface="Arial"/>
                <a:ea typeface="+mj-ea"/>
                <a:cs typeface="Arial"/>
              </a:rPr>
            </a:br>
            <a:endParaRPr kumimoji="0" lang="de-CH" sz="32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26206762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22</a:t>
            </a:fld>
            <a:endParaRPr lang="de-CH" dirty="0"/>
          </a:p>
        </p:txBody>
      </p:sp>
      <p:pic>
        <p:nvPicPr>
          <p:cNvPr id="5" name="Grafik 4" descr="http://www.abbts.ch/Bilder/Bilder_Bildungsgaenge/informatik.jpg"/>
          <p:cNvPicPr>
            <a:picLocks noChangeAspect="1"/>
          </p:cNvPicPr>
          <p:nvPr/>
        </p:nvPicPr>
        <p:blipFill>
          <a:blip r:embed="rId2" cstate="print"/>
          <a:srcRect/>
          <a:stretch>
            <a:fillRect/>
          </a:stretch>
        </p:blipFill>
        <p:spPr bwMode="auto">
          <a:xfrm>
            <a:off x="1259632" y="1556792"/>
            <a:ext cx="6624736" cy="4419692"/>
          </a:xfrm>
          <a:prstGeom prst="rect">
            <a:avLst/>
          </a:prstGeom>
          <a:noFill/>
          <a:ln w="9525">
            <a:solidFill>
              <a:schemeClr val="tx2">
                <a:lumMod val="60000"/>
                <a:lumOff val="40000"/>
              </a:schemeClr>
            </a:solidFill>
            <a:miter lim="800000"/>
            <a:headEnd/>
            <a:tailEnd/>
          </a:ln>
        </p:spPr>
      </p:pic>
      <p:sp>
        <p:nvSpPr>
          <p:cNvPr id="6" name="Titel 1"/>
          <p:cNvSpPr>
            <a:spLocks noGrp="1"/>
          </p:cNvSpPr>
          <p:nvPr>
            <p:ph type="ctrTitle"/>
          </p:nvPr>
        </p:nvSpPr>
        <p:spPr>
          <a:xfrm>
            <a:off x="1115616" y="554381"/>
            <a:ext cx="7200800" cy="714379"/>
          </a:xfrm>
        </p:spPr>
        <p:txBody>
          <a:bodyPr/>
          <a:lstStyle/>
          <a:p>
            <a:r>
              <a:rPr lang="de-DE" sz="2700" dirty="0" smtClean="0">
                <a:solidFill>
                  <a:srgbClr val="FF0000"/>
                </a:solidFill>
                <a:latin typeface="Arial"/>
                <a:cs typeface="Arial"/>
              </a:rPr>
              <a:t>HBB – kompetenzorientiert und praxisnah</a:t>
            </a:r>
            <a:r>
              <a:rPr lang="de-DE" sz="2700" dirty="0">
                <a:solidFill>
                  <a:srgbClr val="FF0000"/>
                </a:solidFill>
                <a:latin typeface="Arial"/>
                <a:cs typeface="Arial"/>
              </a:rPr>
              <a:t/>
            </a:r>
            <a:br>
              <a:rPr lang="de-DE" sz="2700" dirty="0">
                <a:solidFill>
                  <a:srgbClr val="FF0000"/>
                </a:solidFill>
                <a:latin typeface="Arial"/>
                <a:cs typeface="Arial"/>
              </a:rPr>
            </a:br>
            <a:r>
              <a:rPr lang="de-DE" sz="2400" b="0" dirty="0">
                <a:solidFill>
                  <a:srgbClr val="FF0000"/>
                </a:solidFill>
                <a:latin typeface="Arial"/>
                <a:cs typeface="Arial"/>
              </a:rPr>
              <a:t>(Bsp. </a:t>
            </a:r>
            <a:r>
              <a:rPr lang="de-DE" sz="2400" b="0" dirty="0" smtClean="0">
                <a:solidFill>
                  <a:srgbClr val="FF0000"/>
                </a:solidFill>
                <a:latin typeface="Arial"/>
                <a:cs typeface="Arial"/>
              </a:rPr>
              <a:t>HF Informatik)</a:t>
            </a:r>
            <a:r>
              <a:rPr lang="de-DE" sz="2800" dirty="0">
                <a:solidFill>
                  <a:srgbClr val="FF0000"/>
                </a:solidFill>
                <a:latin typeface="Arial"/>
                <a:cs typeface="Arial"/>
              </a:rPr>
              <a:t/>
            </a:r>
            <a:br>
              <a:rPr lang="de-DE" sz="2800" dirty="0">
                <a:solidFill>
                  <a:srgbClr val="FF0000"/>
                </a:solidFill>
                <a:latin typeface="Arial"/>
                <a:cs typeface="Arial"/>
              </a:rPr>
            </a:br>
            <a:endParaRPr lang="de-CH" dirty="0"/>
          </a:p>
        </p:txBody>
      </p:sp>
      <p:sp>
        <p:nvSpPr>
          <p:cNvPr id="7" name="Textfeld 6"/>
          <p:cNvSpPr txBox="1"/>
          <p:nvPr/>
        </p:nvSpPr>
        <p:spPr>
          <a:xfrm>
            <a:off x="1259632" y="5991091"/>
            <a:ext cx="1944216" cy="246221"/>
          </a:xfrm>
          <a:prstGeom prst="rect">
            <a:avLst/>
          </a:prstGeom>
          <a:noFill/>
        </p:spPr>
        <p:txBody>
          <a:bodyPr wrap="square" rtlCol="0">
            <a:spAutoFit/>
          </a:bodyPr>
          <a:lstStyle/>
          <a:p>
            <a:r>
              <a:rPr lang="de-CH" sz="1000" b="1" dirty="0" smtClean="0"/>
              <a:t>Quelle: ABBTS</a:t>
            </a:r>
            <a:endParaRPr lang="de-CH" sz="1000" b="1" dirty="0"/>
          </a:p>
        </p:txBody>
      </p:sp>
    </p:spTree>
    <p:extLst>
      <p:ext uri="{BB962C8B-B14F-4D97-AF65-F5344CB8AC3E}">
        <p14:creationId xmlns:p14="http://schemas.microsoft.com/office/powerpoint/2010/main" val="3808346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3"/>
          </p:nvPr>
        </p:nvSpPr>
        <p:spPr/>
        <p:txBody>
          <a:bodyPr/>
          <a:lstStyle/>
          <a:p>
            <a:pPr>
              <a:defRPr/>
            </a:pPr>
            <a:fld id="{DBE2A496-4B5D-485F-BE34-FC891CEAD7EF}" type="slidenum">
              <a:rPr lang="de-CH" smtClean="0"/>
              <a:pPr>
                <a:defRPr/>
              </a:pPr>
              <a:t>23</a:t>
            </a:fld>
            <a:endParaRPr lang="de-CH" dirty="0"/>
          </a:p>
        </p:txBody>
      </p:sp>
      <p:pic>
        <p:nvPicPr>
          <p:cNvPr id="5" name="Grafik 4" descr="http://www.abbts.ch/Bilder/Bilder_Bildungsgaenge/logistik.jpg"/>
          <p:cNvPicPr>
            <a:picLocks noChangeAspect="1"/>
          </p:cNvPicPr>
          <p:nvPr/>
        </p:nvPicPr>
        <p:blipFill>
          <a:blip r:embed="rId2" cstate="print"/>
          <a:srcRect/>
          <a:stretch>
            <a:fillRect/>
          </a:stretch>
        </p:blipFill>
        <p:spPr bwMode="auto">
          <a:xfrm>
            <a:off x="1331640" y="1625563"/>
            <a:ext cx="6696744" cy="4467733"/>
          </a:xfrm>
          <a:prstGeom prst="rect">
            <a:avLst/>
          </a:prstGeom>
          <a:noFill/>
          <a:ln w="9525">
            <a:solidFill>
              <a:schemeClr val="tx2">
                <a:lumMod val="60000"/>
                <a:lumOff val="40000"/>
              </a:schemeClr>
            </a:solidFill>
            <a:miter lim="800000"/>
            <a:headEnd/>
            <a:tailEnd/>
          </a:ln>
        </p:spPr>
      </p:pic>
      <p:sp>
        <p:nvSpPr>
          <p:cNvPr id="7" name="Titel 1"/>
          <p:cNvSpPr>
            <a:spLocks noGrp="1"/>
          </p:cNvSpPr>
          <p:nvPr>
            <p:ph type="ctrTitle"/>
          </p:nvPr>
        </p:nvSpPr>
        <p:spPr>
          <a:xfrm>
            <a:off x="1115616" y="554381"/>
            <a:ext cx="7200800" cy="786387"/>
          </a:xfrm>
        </p:spPr>
        <p:txBody>
          <a:bodyPr/>
          <a:lstStyle/>
          <a:p>
            <a:r>
              <a:rPr lang="de-DE" sz="2700" dirty="0" smtClean="0">
                <a:solidFill>
                  <a:srgbClr val="FF0000"/>
                </a:solidFill>
                <a:latin typeface="Arial"/>
                <a:cs typeface="Arial"/>
              </a:rPr>
              <a:t>HBB – kompetenzorientiert und praxisnah</a:t>
            </a:r>
            <a:r>
              <a:rPr lang="de-DE" sz="2700" dirty="0">
                <a:solidFill>
                  <a:srgbClr val="FF0000"/>
                </a:solidFill>
                <a:latin typeface="Arial"/>
                <a:cs typeface="Arial"/>
              </a:rPr>
              <a:t/>
            </a:r>
            <a:br>
              <a:rPr lang="de-DE" sz="2700" dirty="0">
                <a:solidFill>
                  <a:srgbClr val="FF0000"/>
                </a:solidFill>
                <a:latin typeface="Arial"/>
                <a:cs typeface="Arial"/>
              </a:rPr>
            </a:br>
            <a:r>
              <a:rPr lang="de-DE" sz="2400" b="0" dirty="0">
                <a:solidFill>
                  <a:srgbClr val="FF0000"/>
                </a:solidFill>
                <a:latin typeface="Arial"/>
                <a:cs typeface="Arial"/>
              </a:rPr>
              <a:t>(Bsp. </a:t>
            </a:r>
            <a:r>
              <a:rPr lang="de-DE" sz="2400" b="0" dirty="0" smtClean="0">
                <a:solidFill>
                  <a:srgbClr val="FF0000"/>
                </a:solidFill>
                <a:latin typeface="Arial"/>
                <a:cs typeface="Arial"/>
              </a:rPr>
              <a:t>HF Unternehmensprozesse / Logistik)</a:t>
            </a:r>
            <a:r>
              <a:rPr lang="de-DE" sz="2800" dirty="0">
                <a:solidFill>
                  <a:srgbClr val="FF0000"/>
                </a:solidFill>
                <a:latin typeface="Arial"/>
                <a:cs typeface="Arial"/>
              </a:rPr>
              <a:t/>
            </a:r>
            <a:br>
              <a:rPr lang="de-DE" sz="2800" dirty="0">
                <a:solidFill>
                  <a:srgbClr val="FF0000"/>
                </a:solidFill>
                <a:latin typeface="Arial"/>
                <a:cs typeface="Arial"/>
              </a:rPr>
            </a:br>
            <a:endParaRPr lang="de-CH" dirty="0"/>
          </a:p>
        </p:txBody>
      </p:sp>
      <p:sp>
        <p:nvSpPr>
          <p:cNvPr id="6" name="Textfeld 5"/>
          <p:cNvSpPr txBox="1"/>
          <p:nvPr/>
        </p:nvSpPr>
        <p:spPr>
          <a:xfrm>
            <a:off x="1331640" y="6093296"/>
            <a:ext cx="1296144" cy="246221"/>
          </a:xfrm>
          <a:prstGeom prst="rect">
            <a:avLst/>
          </a:prstGeom>
          <a:noFill/>
        </p:spPr>
        <p:txBody>
          <a:bodyPr wrap="square" rtlCol="0">
            <a:spAutoFit/>
          </a:bodyPr>
          <a:lstStyle/>
          <a:p>
            <a:r>
              <a:rPr lang="de-CH" sz="1000" b="1" dirty="0" smtClean="0"/>
              <a:t>Quelle: ABBTS</a:t>
            </a:r>
            <a:endParaRPr lang="de-CH" sz="1000" b="1" dirty="0"/>
          </a:p>
        </p:txBody>
      </p:sp>
    </p:spTree>
    <p:extLst>
      <p:ext uri="{BB962C8B-B14F-4D97-AF65-F5344CB8AC3E}">
        <p14:creationId xmlns:p14="http://schemas.microsoft.com/office/powerpoint/2010/main" val="671941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98390" y="2100791"/>
            <a:ext cx="4941762" cy="2696361"/>
          </a:xfrm>
        </p:spPr>
        <p:txBody>
          <a:bodyPr/>
          <a:lstStyle/>
          <a:p>
            <a:pPr algn="ctr"/>
            <a:r>
              <a:rPr lang="de-CH" sz="4400" dirty="0" smtClean="0">
                <a:solidFill>
                  <a:srgbClr val="FF0000"/>
                </a:solidFill>
              </a:rPr>
              <a:t>Vielen Dank </a:t>
            </a:r>
            <a:br>
              <a:rPr lang="de-CH" sz="4400" dirty="0" smtClean="0">
                <a:solidFill>
                  <a:srgbClr val="FF0000"/>
                </a:solidFill>
              </a:rPr>
            </a:br>
            <a:r>
              <a:rPr lang="de-CH" sz="4400" dirty="0" smtClean="0">
                <a:solidFill>
                  <a:srgbClr val="FF0000"/>
                </a:solidFill>
              </a:rPr>
              <a:t>für Ihre Aufmerksamkeit!</a:t>
            </a:r>
            <a:br>
              <a:rPr lang="de-CH" sz="4400" dirty="0" smtClean="0">
                <a:solidFill>
                  <a:srgbClr val="FF0000"/>
                </a:solidFill>
              </a:rPr>
            </a:br>
            <a:r>
              <a:rPr lang="de-CH" sz="1400" dirty="0" smtClean="0">
                <a:solidFill>
                  <a:srgbClr val="FF0000"/>
                </a:solidFill>
              </a:rPr>
              <a:t/>
            </a:r>
            <a:br>
              <a:rPr lang="de-CH" sz="1400" dirty="0" smtClean="0">
                <a:solidFill>
                  <a:srgbClr val="FF0000"/>
                </a:solidFill>
              </a:rPr>
            </a:br>
            <a:r>
              <a:rPr lang="de-CH" sz="2400" dirty="0" smtClean="0">
                <a:solidFill>
                  <a:srgbClr val="E25B00"/>
                </a:solidFill>
                <a:hlinkClick r:id="rId3"/>
              </a:rPr>
              <a:t>www.sbfi.admin.ch</a:t>
            </a:r>
            <a:endParaRPr lang="de-CH" sz="4400" dirty="0">
              <a:solidFill>
                <a:srgbClr val="E25B00"/>
              </a:solidFill>
            </a:endParaRP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392" y="1239914"/>
            <a:ext cx="2160000" cy="4205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ce réservé du texte 3"/>
          <p:cNvSpPr>
            <a:spLocks noGrp="1"/>
          </p:cNvSpPr>
          <p:nvPr>
            <p:ph type="body" sz="quarter" idx="10"/>
          </p:nvPr>
        </p:nvSpPr>
        <p:spPr/>
        <p:txBody>
          <a:bodyPr/>
          <a:lstStyle/>
          <a:p>
            <a:endParaRPr lang="fr-CH"/>
          </a:p>
        </p:txBody>
      </p:sp>
    </p:spTree>
    <p:extLst>
      <p:ext uri="{BB962C8B-B14F-4D97-AF65-F5344CB8AC3E}">
        <p14:creationId xmlns:p14="http://schemas.microsoft.com/office/powerpoint/2010/main" val="2119013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Vorschlag_Standardpräsentation_BBT_d">
  <a:themeElements>
    <a:clrScheme name="Deimo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a:spAutoFit/>
      </a:bodyPr>
      <a:lstStyle>
        <a:defPPr>
          <a:defRPr sz="3200" b="1" dirty="0"/>
        </a:defPPr>
      </a:lstStyle>
    </a:tx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f:fields xmlns:f="http://schemas.fabasoft.com/folio/2007/fields"/>
</file>

<file path=customXml/itemProps1.xml><?xml version="1.0" encoding="utf-8"?>
<ds:datastoreItem xmlns:ds="http://schemas.openxmlformats.org/officeDocument/2006/customXml" ds:itemID="{4E8A9591-F074-446B-902F-511FF79C122F}">
  <ds:schemaRefs>
    <ds:schemaRef ds:uri="http://schemas.fabasoft.com/folio/2007/fields"/>
  </ds:schemaRefs>
</ds:datastoreItem>
</file>

<file path=docProps/app.xml><?xml version="1.0" encoding="utf-8"?>
<Properties xmlns="http://schemas.openxmlformats.org/officeDocument/2006/extended-properties" xmlns:vt="http://schemas.openxmlformats.org/officeDocument/2006/docPropsVTypes">
  <Template>Vorschlag_Standardpräsentation_BBT_d</Template>
  <TotalTime>0</TotalTime>
  <Words>1032</Words>
  <Application>Microsoft Office PowerPoint</Application>
  <PresentationFormat>Affichage à l'écran (4:3)</PresentationFormat>
  <Paragraphs>257</Paragraphs>
  <Slides>24</Slides>
  <Notes>16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24</vt:i4>
      </vt:variant>
    </vt:vector>
  </HeadingPairs>
  <TitlesOfParts>
    <vt:vector size="29" baseType="lpstr">
      <vt:lpstr>Arial</vt:lpstr>
      <vt:lpstr>Calibri</vt:lpstr>
      <vt:lpstr>Wingdings</vt:lpstr>
      <vt:lpstr>Symbol</vt:lpstr>
      <vt:lpstr>Vorschlag_Standardpräsentation_BBT_d</vt:lpstr>
      <vt:lpstr>Mehr Fachkräfte für die Schweiz Die höhere Berufsbildung    Nicole Aeby-Egger 27. November 2013  </vt:lpstr>
      <vt:lpstr>Übersicht der Themen</vt:lpstr>
      <vt:lpstr>Herausforderung 1 Fachkräftebedarf</vt:lpstr>
      <vt:lpstr>Herausforderung 2 Fachkräftebedarf</vt:lpstr>
      <vt:lpstr>Übersicht der Themen</vt:lpstr>
      <vt:lpstr>Présentation PowerPoint</vt:lpstr>
      <vt:lpstr>HBB – arbeitsmarktorientiert und praxisnah</vt:lpstr>
      <vt:lpstr>Häufigste Abschlüsse der HBB</vt:lpstr>
      <vt:lpstr>Übersicht der Themen</vt:lpstr>
      <vt:lpstr>3. Validierung von Bildungsleistungen (VAE), BP und HFP</vt:lpstr>
      <vt:lpstr>3. Validierung von Bildungsleistungen (VAE) an den höheren Fachschulen</vt:lpstr>
      <vt:lpstr>Présentation PowerPoint</vt:lpstr>
      <vt:lpstr>Übersicht der Themen</vt:lpstr>
      <vt:lpstr>4. Höhere Berufsbildung: Strategieprojekt</vt:lpstr>
      <vt:lpstr>Projekt HBB Projektorganisation  </vt:lpstr>
      <vt:lpstr>Übersicht der Themen</vt:lpstr>
      <vt:lpstr>5. Stärkung Höhere Berufsbildung</vt:lpstr>
      <vt:lpstr>Übersicht Meilensteine</vt:lpstr>
      <vt:lpstr>HBB – kompetenzorientiert und praxisnah (Bsp. Berufsprüfung Chefbodenleger/in) </vt:lpstr>
      <vt:lpstr>Présentation PowerPoint</vt:lpstr>
      <vt:lpstr>Présentation PowerPoint</vt:lpstr>
      <vt:lpstr>HBB – kompetenzorientiert und praxisnah (Bsp. HF Informatik) </vt:lpstr>
      <vt:lpstr>HBB – kompetenzorientiert und praxisnah (Bsp. HF Unternehmensprozesse / Logistik) </vt:lpstr>
      <vt:lpstr>Vielen Dank  für Ihre Aufmerksamkeit!  www.sbfi.admin.ch</vt:lpstr>
    </vt:vector>
  </TitlesOfParts>
  <Company>EVD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Arial_52_fett</dc:title>
  <dc:creator>Désirée Kunze</dc:creator>
  <cp:lastModifiedBy>Nicole Aeby-Egger</cp:lastModifiedBy>
  <cp:revision>503</cp:revision>
  <cp:lastPrinted>2013-05-27T13:21:36Z</cp:lastPrinted>
  <dcterms:created xsi:type="dcterms:W3CDTF">2009-07-29T09:47:09Z</dcterms:created>
  <dcterms:modified xsi:type="dcterms:W3CDTF">2013-11-26T16:14:07Z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SC#EVDCFG@15.1400:ActualVersionNumber">
    <vt:lpwstr>1</vt:lpwstr>
  </property>
  <property fmtid="{D5CDD505-2E9C-101B-9397-08002B2CF9AE}" pid="3" name="FSC#EVDCFG@15.1400:ActualVersionCreatedAt">
    <vt:lpwstr>26.11.2013 14:30:59</vt:lpwstr>
  </property>
  <property fmtid="{D5CDD505-2E9C-101B-9397-08002B2CF9AE}" pid="4" name="FSC#EVDCFG@15.1400:ResponsibleBureau_DE">
    <vt:lpwstr>Staatssekretariat für Bildung, Forschung und Innovation SBFI</vt:lpwstr>
  </property>
  <property fmtid="{D5CDD505-2E9C-101B-9397-08002B2CF9AE}" pid="5" name="FSC#EVDCFG@15.1400:ResponsibleBureau_EN">
    <vt:lpwstr>State Secretariat for Education, Research and Innovation SERI</vt:lpwstr>
  </property>
  <property fmtid="{D5CDD505-2E9C-101B-9397-08002B2CF9AE}" pid="6" name="FSC#EVDCFG@15.1400:ResponsibleBureau_FR">
    <vt:lpwstr>Secrétariat d'Etat à la formation, à la recherche et à l'innovation SEFRI</vt:lpwstr>
  </property>
  <property fmtid="{D5CDD505-2E9C-101B-9397-08002B2CF9AE}" pid="7" name="FSC#EVDCFG@15.1400:ResponsibleBureau_IT">
    <vt:lpwstr>Segreteria di Stato per la formazione, la ricerca e l'innovazione SEFRI</vt:lpwstr>
  </property>
  <property fmtid="{D5CDD505-2E9C-101B-9397-08002B2CF9AE}" pid="8" name="FSC#EVDCFG@15.1400:UserInChargeUserTitle">
    <vt:lpwstr/>
  </property>
  <property fmtid="{D5CDD505-2E9C-101B-9397-08002B2CF9AE}" pid="9" name="FSC#EVDCFG@15.1400:UserInChargeUserName">
    <vt:lpwstr/>
  </property>
  <property fmtid="{D5CDD505-2E9C-101B-9397-08002B2CF9AE}" pid="10" name="FSC#EVDCFG@15.1400:UserInChargeUserFirstname">
    <vt:lpwstr/>
  </property>
  <property fmtid="{D5CDD505-2E9C-101B-9397-08002B2CF9AE}" pid="11" name="FSC#EVDCFG@15.1400:UserInChargeUserEnvSalutationDE">
    <vt:lpwstr/>
  </property>
  <property fmtid="{D5CDD505-2E9C-101B-9397-08002B2CF9AE}" pid="12" name="FSC#EVDCFG@15.1400:UserInChargeUserEnvSalutationEN">
    <vt:lpwstr/>
  </property>
  <property fmtid="{D5CDD505-2E9C-101B-9397-08002B2CF9AE}" pid="13" name="FSC#EVDCFG@15.1400:UserInChargeUserEnvSalutationFR">
    <vt:lpwstr/>
  </property>
  <property fmtid="{D5CDD505-2E9C-101B-9397-08002B2CF9AE}" pid="14" name="FSC#EVDCFG@15.1400:UserInChargeUserEnvSalutationIT">
    <vt:lpwstr/>
  </property>
  <property fmtid="{D5CDD505-2E9C-101B-9397-08002B2CF9AE}" pid="15" name="FSC#EVDCFG@15.1400:FilerespUserPersonTitle">
    <vt:lpwstr>BBT</vt:lpwstr>
  </property>
  <property fmtid="{D5CDD505-2E9C-101B-9397-08002B2CF9AE}" pid="16" name="FSC#EVDCFG@15.1400:Address">
    <vt:lpwstr/>
  </property>
  <property fmtid="{D5CDD505-2E9C-101B-9397-08002B2CF9AE}" pid="17" name="FSC#COOSYSTEM@1.1:Container">
    <vt:lpwstr>COO.2101.108.5.1651627</vt:lpwstr>
  </property>
  <property fmtid="{D5CDD505-2E9C-101B-9397-08002B2CF9AE}" pid="18" name="FSC#COOELAK@1.1001:Subject">
    <vt:lpwstr>Traktandenliste, Protokolle, Ergebnisse</vt:lpwstr>
  </property>
  <property fmtid="{D5CDD505-2E9C-101B-9397-08002B2CF9AE}" pid="19" name="FSC#COOELAK@1.1001:FileReference">
    <vt:lpwstr>D032.2-2010-HBB Sitzungen und Protokolle (032.2/2011/03970)</vt:lpwstr>
  </property>
  <property fmtid="{D5CDD505-2E9C-101B-9397-08002B2CF9AE}" pid="20" name="FSC#COOELAK@1.1001:FileRefYear">
    <vt:lpwstr>2011</vt:lpwstr>
  </property>
  <property fmtid="{D5CDD505-2E9C-101B-9397-08002B2CF9AE}" pid="21" name="FSC#COOELAK@1.1001:FileRefOrdinal">
    <vt:lpwstr>3970</vt:lpwstr>
  </property>
  <property fmtid="{D5CDD505-2E9C-101B-9397-08002B2CF9AE}" pid="22" name="FSC#COOELAK@1.1001:FileRefOU">
    <vt:lpwstr>HBB /BBT</vt:lpwstr>
  </property>
  <property fmtid="{D5CDD505-2E9C-101B-9397-08002B2CF9AE}" pid="23" name="FSC#COOELAK@1.1001:Organization">
    <vt:lpwstr/>
  </property>
  <property fmtid="{D5CDD505-2E9C-101B-9397-08002B2CF9AE}" pid="24" name="FSC#COOELAK@1.1001:Owner">
    <vt:lpwstr>Herr SBFI Aeby-Egger</vt:lpwstr>
  </property>
  <property fmtid="{D5CDD505-2E9C-101B-9397-08002B2CF9AE}" pid="25" name="FSC#COOELAK@1.1001:OwnerExtension">
    <vt:lpwstr>+41 31 324 30 62</vt:lpwstr>
  </property>
  <property fmtid="{D5CDD505-2E9C-101B-9397-08002B2CF9AE}" pid="26" name="FSC#COOELAK@1.1001:OwnerFaxExtension">
    <vt:lpwstr>+41 31 323 75 74</vt:lpwstr>
  </property>
  <property fmtid="{D5CDD505-2E9C-101B-9397-08002B2CF9AE}" pid="27" name="FSC#COOELAK@1.1001:DispatchedBy">
    <vt:lpwstr/>
  </property>
  <property fmtid="{D5CDD505-2E9C-101B-9397-08002B2CF9AE}" pid="28" name="FSC#COOELAK@1.1001:DispatchedAt">
    <vt:lpwstr/>
  </property>
  <property fmtid="{D5CDD505-2E9C-101B-9397-08002B2CF9AE}" pid="29" name="FSC#COOELAK@1.1001:ApprovedBy">
    <vt:lpwstr/>
  </property>
  <property fmtid="{D5CDD505-2E9C-101B-9397-08002B2CF9AE}" pid="30" name="FSC#COOELAK@1.1001:ApprovedAt">
    <vt:lpwstr/>
  </property>
  <property fmtid="{D5CDD505-2E9C-101B-9397-08002B2CF9AE}" pid="31" name="FSC#COOELAK@1.1001:Department">
    <vt:lpwstr>Formation professionnelle supérieure (HBB /SBFI)</vt:lpwstr>
  </property>
  <property fmtid="{D5CDD505-2E9C-101B-9397-08002B2CF9AE}" pid="32" name="FSC#COOELAK@1.1001:CreatedAt">
    <vt:lpwstr>26.11.2013 14:30:59</vt:lpwstr>
  </property>
  <property fmtid="{D5CDD505-2E9C-101B-9397-08002B2CF9AE}" pid="33" name="FSC#COOELAK@1.1001:OU">
    <vt:lpwstr>Formation professionnelle supérieure (HBB /SBFI)</vt:lpwstr>
  </property>
  <property fmtid="{D5CDD505-2E9C-101B-9397-08002B2CF9AE}" pid="34" name="FSC#COOELAK@1.1001:Priority">
    <vt:lpwstr/>
  </property>
  <property fmtid="{D5CDD505-2E9C-101B-9397-08002B2CF9AE}" pid="35" name="FSC#COOELAK@1.1001:ObjBarCode">
    <vt:lpwstr>*COO.2101.108.5.1651627*</vt:lpwstr>
  </property>
  <property fmtid="{D5CDD505-2E9C-101B-9397-08002B2CF9AE}" pid="36" name="FSC#COOELAK@1.1001:RefBarCode">
    <vt:lpwstr>*131127 Model F_d*</vt:lpwstr>
  </property>
  <property fmtid="{D5CDD505-2E9C-101B-9397-08002B2CF9AE}" pid="37" name="FSC#COOELAK@1.1001:FileRefBarCode">
    <vt:lpwstr>*D032.2-2010-HBB Sitzungen und Protokolle (032.2/2011/03970)*</vt:lpwstr>
  </property>
  <property fmtid="{D5CDD505-2E9C-101B-9397-08002B2CF9AE}" pid="38" name="FSC#COOELAK@1.1001:ExternalRef">
    <vt:lpwstr/>
  </property>
  <property fmtid="{D5CDD505-2E9C-101B-9397-08002B2CF9AE}" pid="39" name="FSC#COOELAK@1.1001:IncomingNumber">
    <vt:lpwstr/>
  </property>
  <property fmtid="{D5CDD505-2E9C-101B-9397-08002B2CF9AE}" pid="40" name="FSC#COOELAK@1.1001:IncomingSubject">
    <vt:lpwstr/>
  </property>
  <property fmtid="{D5CDD505-2E9C-101B-9397-08002B2CF9AE}" pid="41" name="FSC#COOELAK@1.1001:ProcessResponsible">
    <vt:lpwstr/>
  </property>
  <property fmtid="{D5CDD505-2E9C-101B-9397-08002B2CF9AE}" pid="42" name="FSC#COOELAK@1.1001:ProcessResponsiblePhone">
    <vt:lpwstr/>
  </property>
  <property fmtid="{D5CDD505-2E9C-101B-9397-08002B2CF9AE}" pid="43" name="FSC#COOELAK@1.1001:ProcessResponsibleMail">
    <vt:lpwstr/>
  </property>
  <property fmtid="{D5CDD505-2E9C-101B-9397-08002B2CF9AE}" pid="44" name="FSC#COOELAK@1.1001:ProcessResponsibleFax">
    <vt:lpwstr/>
  </property>
  <property fmtid="{D5CDD505-2E9C-101B-9397-08002B2CF9AE}" pid="45" name="FSC#COOELAK@1.1001:ApproverFirstName">
    <vt:lpwstr/>
  </property>
  <property fmtid="{D5CDD505-2E9C-101B-9397-08002B2CF9AE}" pid="46" name="FSC#COOELAK@1.1001:ApproverSurName">
    <vt:lpwstr/>
  </property>
  <property fmtid="{D5CDD505-2E9C-101B-9397-08002B2CF9AE}" pid="47" name="FSC#COOELAK@1.1001:ApproverTitle">
    <vt:lpwstr/>
  </property>
  <property fmtid="{D5CDD505-2E9C-101B-9397-08002B2CF9AE}" pid="48" name="FSC#COOELAK@1.1001:ExternalDate">
    <vt:lpwstr/>
  </property>
  <property fmtid="{D5CDD505-2E9C-101B-9397-08002B2CF9AE}" pid="49" name="FSC#COOELAK@1.1001:SettlementApprovedAt">
    <vt:lpwstr/>
  </property>
  <property fmtid="{D5CDD505-2E9C-101B-9397-08002B2CF9AE}" pid="50" name="FSC#COOELAK@1.1001:BaseNumber">
    <vt:lpwstr/>
  </property>
  <property fmtid="{D5CDD505-2E9C-101B-9397-08002B2CF9AE}" pid="51" name="FSC#COOELAK@1.1001:CurrentUserRolePos">
    <vt:lpwstr>Spécialiste</vt:lpwstr>
  </property>
  <property fmtid="{D5CDD505-2E9C-101B-9397-08002B2CF9AE}" pid="52" name="FSC#COOELAK@1.1001:CurrentUserEmail">
    <vt:lpwstr>nicole.aeby-egger@sbfi.admin.ch</vt:lpwstr>
  </property>
  <property fmtid="{D5CDD505-2E9C-101B-9397-08002B2CF9AE}" pid="53" name="FSC#ELAKGOV@1.1001:PersonalSubjGender">
    <vt:lpwstr/>
  </property>
  <property fmtid="{D5CDD505-2E9C-101B-9397-08002B2CF9AE}" pid="54" name="FSC#ELAKGOV@1.1001:PersonalSubjFirstName">
    <vt:lpwstr/>
  </property>
  <property fmtid="{D5CDD505-2E9C-101B-9397-08002B2CF9AE}" pid="55" name="FSC#ELAKGOV@1.1001:PersonalSubjSurName">
    <vt:lpwstr/>
  </property>
  <property fmtid="{D5CDD505-2E9C-101B-9397-08002B2CF9AE}" pid="56" name="FSC#ELAKGOV@1.1001:PersonalSubjSalutation">
    <vt:lpwstr/>
  </property>
  <property fmtid="{D5CDD505-2E9C-101B-9397-08002B2CF9AE}" pid="57" name="FSC#ELAKGOV@1.1001:PersonalSubjAddress">
    <vt:lpwstr/>
  </property>
  <property fmtid="{D5CDD505-2E9C-101B-9397-08002B2CF9AE}" pid="58" name="FSC#EVDCFG@15.1400:PositionNumber">
    <vt:lpwstr>032.2</vt:lpwstr>
  </property>
  <property fmtid="{D5CDD505-2E9C-101B-9397-08002B2CF9AE}" pid="59" name="FSC#EVDCFG@15.1400:Dossierref">
    <vt:lpwstr>032.2/2011/03970</vt:lpwstr>
  </property>
  <property fmtid="{D5CDD505-2E9C-101B-9397-08002B2CF9AE}" pid="60" name="FSC#EVDCFG@15.1400:FileRespEmail">
    <vt:lpwstr/>
  </property>
  <property fmtid="{D5CDD505-2E9C-101B-9397-08002B2CF9AE}" pid="61" name="FSC#EVDCFG@15.1400:FileRespFax">
    <vt:lpwstr>+41 31 323 75 74</vt:lpwstr>
  </property>
  <property fmtid="{D5CDD505-2E9C-101B-9397-08002B2CF9AE}" pid="62" name="FSC#EVDCFG@15.1400:FileRespHome">
    <vt:lpwstr>Bern</vt:lpwstr>
  </property>
  <property fmtid="{D5CDD505-2E9C-101B-9397-08002B2CF9AE}" pid="63" name="FSC#EVDCFG@15.1400:FileResponsible">
    <vt:lpwstr>Martin Stalder</vt:lpwstr>
  </property>
  <property fmtid="{D5CDD505-2E9C-101B-9397-08002B2CF9AE}" pid="64" name="FSC#EVDCFG@15.1400:UserInCharge">
    <vt:lpwstr/>
  </property>
  <property fmtid="{D5CDD505-2E9C-101B-9397-08002B2CF9AE}" pid="65" name="FSC#EVDCFG@15.1400:FileRespOrg">
    <vt:lpwstr>Formation professionnelle supérieure</vt:lpwstr>
  </property>
  <property fmtid="{D5CDD505-2E9C-101B-9397-08002B2CF9AE}" pid="66" name="FSC#EVDCFG@15.1400:FileRespOrgHome">
    <vt:lpwstr>Bern</vt:lpwstr>
  </property>
  <property fmtid="{D5CDD505-2E9C-101B-9397-08002B2CF9AE}" pid="67" name="FSC#EVDCFG@15.1400:FileRespOrgStreet">
    <vt:lpwstr>Effingerstrasse 27</vt:lpwstr>
  </property>
  <property fmtid="{D5CDD505-2E9C-101B-9397-08002B2CF9AE}" pid="68" name="FSC#EVDCFG@15.1400:FileRespOrgZipCode">
    <vt:lpwstr>3003</vt:lpwstr>
  </property>
  <property fmtid="{D5CDD505-2E9C-101B-9397-08002B2CF9AE}" pid="69" name="FSC#EVDCFG@15.1400:FileRespshortsign">
    <vt:lpwstr>sta</vt:lpwstr>
  </property>
  <property fmtid="{D5CDD505-2E9C-101B-9397-08002B2CF9AE}" pid="70" name="FSC#EVDCFG@15.1400:FileRespStreet">
    <vt:lpwstr>Effingerstrasse 27</vt:lpwstr>
  </property>
  <property fmtid="{D5CDD505-2E9C-101B-9397-08002B2CF9AE}" pid="71" name="FSC#EVDCFG@15.1400:FileRespTel">
    <vt:lpwstr>+41 31 323 75 67</vt:lpwstr>
  </property>
  <property fmtid="{D5CDD505-2E9C-101B-9397-08002B2CF9AE}" pid="72" name="FSC#EVDCFG@15.1400:FileRespZipCode">
    <vt:lpwstr>3003</vt:lpwstr>
  </property>
  <property fmtid="{D5CDD505-2E9C-101B-9397-08002B2CF9AE}" pid="73" name="FSC#EVDCFG@15.1400:OutAttachElectr">
    <vt:lpwstr/>
  </property>
  <property fmtid="{D5CDD505-2E9C-101B-9397-08002B2CF9AE}" pid="74" name="FSC#EVDCFG@15.1400:OutAttachPhysic">
    <vt:lpwstr/>
  </property>
  <property fmtid="{D5CDD505-2E9C-101B-9397-08002B2CF9AE}" pid="75" name="FSC#EVDCFG@15.1400:SignAcceptedDraft1">
    <vt:lpwstr/>
  </property>
  <property fmtid="{D5CDD505-2E9C-101B-9397-08002B2CF9AE}" pid="76" name="FSC#EVDCFG@15.1400:SignAcceptedDraft1FR">
    <vt:lpwstr/>
  </property>
  <property fmtid="{D5CDD505-2E9C-101B-9397-08002B2CF9AE}" pid="77" name="FSC#EVDCFG@15.1400:SignAcceptedDraft2">
    <vt:lpwstr/>
  </property>
  <property fmtid="{D5CDD505-2E9C-101B-9397-08002B2CF9AE}" pid="78" name="FSC#EVDCFG@15.1400:SignAcceptedDraft2FR">
    <vt:lpwstr/>
  </property>
  <property fmtid="{D5CDD505-2E9C-101B-9397-08002B2CF9AE}" pid="79" name="FSC#EVDCFG@15.1400:SignApproved1">
    <vt:lpwstr/>
  </property>
  <property fmtid="{D5CDD505-2E9C-101B-9397-08002B2CF9AE}" pid="80" name="FSC#EVDCFG@15.1400:SignApproved1FR">
    <vt:lpwstr/>
  </property>
  <property fmtid="{D5CDD505-2E9C-101B-9397-08002B2CF9AE}" pid="81" name="FSC#EVDCFG@15.1400:SignApproved2">
    <vt:lpwstr/>
  </property>
  <property fmtid="{D5CDD505-2E9C-101B-9397-08002B2CF9AE}" pid="82" name="FSC#EVDCFG@15.1400:SignApproved2FR">
    <vt:lpwstr/>
  </property>
  <property fmtid="{D5CDD505-2E9C-101B-9397-08002B2CF9AE}" pid="83" name="FSC#EVDCFG@15.1400:SubDossierBarCode">
    <vt:lpwstr>*COO.2101.108.6.1986*</vt:lpwstr>
  </property>
  <property fmtid="{D5CDD505-2E9C-101B-9397-08002B2CF9AE}" pid="84" name="FSC#EVDCFG@15.1400:Subject">
    <vt:lpwstr/>
  </property>
  <property fmtid="{D5CDD505-2E9C-101B-9397-08002B2CF9AE}" pid="85" name="FSC#EVDCFG@15.1400:Title">
    <vt:lpwstr>131127</vt:lpwstr>
  </property>
  <property fmtid="{D5CDD505-2E9C-101B-9397-08002B2CF9AE}" pid="86" name="FSC#EVDCFG@15.1400:UserFunction">
    <vt:lpwstr/>
  </property>
  <property fmtid="{D5CDD505-2E9C-101B-9397-08002B2CF9AE}" pid="87" name="FSC#EVDCFG@15.1400:SalutationEnglish">
    <vt:lpwstr>Professional Education and Training (PET)</vt:lpwstr>
  </property>
  <property fmtid="{D5CDD505-2E9C-101B-9397-08002B2CF9AE}" pid="88" name="FSC#EVDCFG@15.1400:SalutationFrench">
    <vt:lpwstr>Formation professionnelle supérieure</vt:lpwstr>
  </property>
  <property fmtid="{D5CDD505-2E9C-101B-9397-08002B2CF9AE}" pid="89" name="FSC#EVDCFG@15.1400:SalutationGerman">
    <vt:lpwstr>Höhere Berufsbildung</vt:lpwstr>
  </property>
  <property fmtid="{D5CDD505-2E9C-101B-9397-08002B2CF9AE}" pid="90" name="FSC#EVDCFG@15.1400:SalutationItalian">
    <vt:lpwstr>Formazione professionale superiore</vt:lpwstr>
  </property>
  <property fmtid="{D5CDD505-2E9C-101B-9397-08002B2CF9AE}" pid="91" name="FSC#EVDCFG@15.1400:SalutationEnglishUser">
    <vt:lpwstr/>
  </property>
  <property fmtid="{D5CDD505-2E9C-101B-9397-08002B2CF9AE}" pid="92" name="FSC#EVDCFG@15.1400:SalutationFrenchUser">
    <vt:lpwstr>Responsable de secteur</vt:lpwstr>
  </property>
  <property fmtid="{D5CDD505-2E9C-101B-9397-08002B2CF9AE}" pid="93" name="FSC#EVDCFG@15.1400:SalutationGermanUser">
    <vt:lpwstr>Leiter Ressort</vt:lpwstr>
  </property>
  <property fmtid="{D5CDD505-2E9C-101B-9397-08002B2CF9AE}" pid="94" name="FSC#EVDCFG@15.1400:SalutationItalianUser">
    <vt:lpwstr/>
  </property>
  <property fmtid="{D5CDD505-2E9C-101B-9397-08002B2CF9AE}" pid="95" name="FSC#EVDCFG@15.1400:FileRespOrgShortname">
    <vt:lpwstr>HBB /SBFI</vt:lpwstr>
  </property>
</Properties>
</file>