
<file path=[Content_Types].xml><?xml version="1.0" encoding="utf-8"?>
<Types xmlns="http://schemas.openxmlformats.org/package/2006/content-types">
  <Default Extension="png" ContentType="image/png"/>
  <Default Extension="tmp" ContentType="image/x-e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2" r:id="rId1"/>
    <p:sldMasterId id="2147484039" r:id="rId2"/>
  </p:sldMasterIdLst>
  <p:notesMasterIdLst>
    <p:notesMasterId r:id="rId34"/>
  </p:notesMasterIdLst>
  <p:handoutMasterIdLst>
    <p:handoutMasterId r:id="rId35"/>
  </p:handoutMasterIdLst>
  <p:sldIdLst>
    <p:sldId id="335" r:id="rId3"/>
    <p:sldId id="545" r:id="rId4"/>
    <p:sldId id="581" r:id="rId5"/>
    <p:sldId id="580" r:id="rId6"/>
    <p:sldId id="558" r:id="rId7"/>
    <p:sldId id="570" r:id="rId8"/>
    <p:sldId id="577" r:id="rId9"/>
    <p:sldId id="579" r:id="rId10"/>
    <p:sldId id="575" r:id="rId11"/>
    <p:sldId id="576" r:id="rId12"/>
    <p:sldId id="561" r:id="rId13"/>
    <p:sldId id="565" r:id="rId14"/>
    <p:sldId id="567" r:id="rId15"/>
    <p:sldId id="573" r:id="rId16"/>
    <p:sldId id="572" r:id="rId17"/>
    <p:sldId id="563" r:id="rId18"/>
    <p:sldId id="564" r:id="rId19"/>
    <p:sldId id="471" r:id="rId20"/>
    <p:sldId id="468" r:id="rId21"/>
    <p:sldId id="469" r:id="rId22"/>
    <p:sldId id="494" r:id="rId23"/>
    <p:sldId id="547" r:id="rId24"/>
    <p:sldId id="587" r:id="rId25"/>
    <p:sldId id="549" r:id="rId26"/>
    <p:sldId id="589" r:id="rId27"/>
    <p:sldId id="594" r:id="rId28"/>
    <p:sldId id="595" r:id="rId29"/>
    <p:sldId id="599" r:id="rId30"/>
    <p:sldId id="606" r:id="rId31"/>
    <p:sldId id="607" r:id="rId32"/>
    <p:sldId id="406" r:id="rId33"/>
  </p:sldIdLst>
  <p:sldSz cx="9144000" cy="6858000" type="screen4x3"/>
  <p:notesSz cx="6735763" cy="9866313"/>
  <p:defaultTextStyle>
    <a:defPPr>
      <a:defRPr lang="de-CH"/>
    </a:defPPr>
    <a:lvl1pPr algn="l" rtl="0" fontAlgn="base">
      <a:spcBef>
        <a:spcPct val="0"/>
      </a:spcBef>
      <a:spcAft>
        <a:spcPct val="0"/>
      </a:spcAft>
      <a:defRPr sz="1400" b="1" kern="1200">
        <a:solidFill>
          <a:schemeClr val="tx1"/>
        </a:solidFill>
        <a:latin typeface="Tahoma" pitchFamily="34" charset="0"/>
        <a:ea typeface="+mn-ea"/>
        <a:cs typeface="Arial" charset="0"/>
      </a:defRPr>
    </a:lvl1pPr>
    <a:lvl2pPr marL="457200" algn="l" rtl="0" fontAlgn="base">
      <a:spcBef>
        <a:spcPct val="0"/>
      </a:spcBef>
      <a:spcAft>
        <a:spcPct val="0"/>
      </a:spcAft>
      <a:defRPr sz="1400" b="1" kern="1200">
        <a:solidFill>
          <a:schemeClr val="tx1"/>
        </a:solidFill>
        <a:latin typeface="Tahoma" pitchFamily="34" charset="0"/>
        <a:ea typeface="+mn-ea"/>
        <a:cs typeface="Arial" charset="0"/>
      </a:defRPr>
    </a:lvl2pPr>
    <a:lvl3pPr marL="914400" algn="l" rtl="0" fontAlgn="base">
      <a:spcBef>
        <a:spcPct val="0"/>
      </a:spcBef>
      <a:spcAft>
        <a:spcPct val="0"/>
      </a:spcAft>
      <a:defRPr sz="1400" b="1" kern="1200">
        <a:solidFill>
          <a:schemeClr val="tx1"/>
        </a:solidFill>
        <a:latin typeface="Tahoma" pitchFamily="34" charset="0"/>
        <a:ea typeface="+mn-ea"/>
        <a:cs typeface="Arial" charset="0"/>
      </a:defRPr>
    </a:lvl3pPr>
    <a:lvl4pPr marL="1371600" algn="l" rtl="0" fontAlgn="base">
      <a:spcBef>
        <a:spcPct val="0"/>
      </a:spcBef>
      <a:spcAft>
        <a:spcPct val="0"/>
      </a:spcAft>
      <a:defRPr sz="1400" b="1" kern="1200">
        <a:solidFill>
          <a:schemeClr val="tx1"/>
        </a:solidFill>
        <a:latin typeface="Tahoma" pitchFamily="34" charset="0"/>
        <a:ea typeface="+mn-ea"/>
        <a:cs typeface="Arial" charset="0"/>
      </a:defRPr>
    </a:lvl4pPr>
    <a:lvl5pPr marL="1828800" algn="l" rtl="0" fontAlgn="base">
      <a:spcBef>
        <a:spcPct val="0"/>
      </a:spcBef>
      <a:spcAft>
        <a:spcPct val="0"/>
      </a:spcAft>
      <a:defRPr sz="1400" b="1" kern="1200">
        <a:solidFill>
          <a:schemeClr val="tx1"/>
        </a:solidFill>
        <a:latin typeface="Tahoma" pitchFamily="34" charset="0"/>
        <a:ea typeface="+mn-ea"/>
        <a:cs typeface="Arial" charset="0"/>
      </a:defRPr>
    </a:lvl5pPr>
    <a:lvl6pPr marL="2286000" algn="l" defTabSz="914400" rtl="0" eaLnBrk="1" latinLnBrk="0" hangingPunct="1">
      <a:defRPr sz="1400" b="1" kern="1200">
        <a:solidFill>
          <a:schemeClr val="tx1"/>
        </a:solidFill>
        <a:latin typeface="Tahoma" pitchFamily="34" charset="0"/>
        <a:ea typeface="+mn-ea"/>
        <a:cs typeface="Arial" charset="0"/>
      </a:defRPr>
    </a:lvl6pPr>
    <a:lvl7pPr marL="2743200" algn="l" defTabSz="914400" rtl="0" eaLnBrk="1" latinLnBrk="0" hangingPunct="1">
      <a:defRPr sz="1400" b="1" kern="1200">
        <a:solidFill>
          <a:schemeClr val="tx1"/>
        </a:solidFill>
        <a:latin typeface="Tahoma" pitchFamily="34" charset="0"/>
        <a:ea typeface="+mn-ea"/>
        <a:cs typeface="Arial" charset="0"/>
      </a:defRPr>
    </a:lvl7pPr>
    <a:lvl8pPr marL="3200400" algn="l" defTabSz="914400" rtl="0" eaLnBrk="1" latinLnBrk="0" hangingPunct="1">
      <a:defRPr sz="1400" b="1" kern="1200">
        <a:solidFill>
          <a:schemeClr val="tx1"/>
        </a:solidFill>
        <a:latin typeface="Tahoma" pitchFamily="34" charset="0"/>
        <a:ea typeface="+mn-ea"/>
        <a:cs typeface="Arial" charset="0"/>
      </a:defRPr>
    </a:lvl8pPr>
    <a:lvl9pPr marL="3657600" algn="l" defTabSz="914400" rtl="0" eaLnBrk="1" latinLnBrk="0" hangingPunct="1">
      <a:defRPr sz="1400" b="1"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12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omas" initials="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D5729"/>
    <a:srgbClr val="FBF6E5"/>
    <a:srgbClr val="377BB9"/>
    <a:srgbClr val="2E679A"/>
    <a:srgbClr val="FF3300"/>
    <a:srgbClr val="505FEA"/>
    <a:srgbClr val="004376"/>
    <a:srgbClr val="CC0000"/>
    <a:srgbClr val="C7BD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Keine Formatvorlage, Tabellengitternetz">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30" autoAdjust="0"/>
    <p:restoredTop sz="80482" autoAdjust="0"/>
  </p:normalViewPr>
  <p:slideViewPr>
    <p:cSldViewPr snapToGrid="0">
      <p:cViewPr varScale="1">
        <p:scale>
          <a:sx n="59" d="100"/>
          <a:sy n="59" d="100"/>
        </p:scale>
        <p:origin x="169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46"/>
    </p:cViewPr>
  </p:sorterViewPr>
  <p:notesViewPr>
    <p:cSldViewPr snapToGrid="0">
      <p:cViewPr varScale="1">
        <p:scale>
          <a:sx n="62" d="100"/>
          <a:sy n="62" d="100"/>
        </p:scale>
        <p:origin x="-1566" y="-102"/>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2" y="2"/>
            <a:ext cx="2919413" cy="493713"/>
          </a:xfrm>
          <a:prstGeom prst="rect">
            <a:avLst/>
          </a:prstGeom>
          <a:noFill/>
          <a:ln w="9525">
            <a:noFill/>
            <a:miter lim="800000"/>
            <a:headEnd/>
            <a:tailEnd/>
          </a:ln>
          <a:effectLst/>
        </p:spPr>
        <p:txBody>
          <a:bodyPr vert="horz" wrap="square" lIns="91419" tIns="45711" rIns="91419" bIns="45711" numCol="1" anchor="t" anchorCtr="0" compatLnSpc="1">
            <a:prstTxWarp prst="textNoShape">
              <a:avLst/>
            </a:prstTxWarp>
          </a:bodyPr>
          <a:lstStyle>
            <a:lvl1pPr eaLnBrk="0" hangingPunct="0">
              <a:defRPr sz="1200">
                <a:latin typeface="Tahoma" pitchFamily="34" charset="0"/>
                <a:cs typeface="+mn-cs"/>
              </a:defRPr>
            </a:lvl1pPr>
          </a:lstStyle>
          <a:p>
            <a:pPr>
              <a:defRPr/>
            </a:pPr>
            <a:endParaRPr lang="de-CH"/>
          </a:p>
        </p:txBody>
      </p:sp>
      <p:sp>
        <p:nvSpPr>
          <p:cNvPr id="24579" name="Rectangle 3"/>
          <p:cNvSpPr>
            <a:spLocks noGrp="1" noChangeArrowheads="1"/>
          </p:cNvSpPr>
          <p:nvPr>
            <p:ph type="dt" sz="quarter" idx="1"/>
          </p:nvPr>
        </p:nvSpPr>
        <p:spPr bwMode="auto">
          <a:xfrm>
            <a:off x="3816351" y="2"/>
            <a:ext cx="2919413" cy="493713"/>
          </a:xfrm>
          <a:prstGeom prst="rect">
            <a:avLst/>
          </a:prstGeom>
          <a:noFill/>
          <a:ln w="9525">
            <a:noFill/>
            <a:miter lim="800000"/>
            <a:headEnd/>
            <a:tailEnd/>
          </a:ln>
          <a:effectLst/>
        </p:spPr>
        <p:txBody>
          <a:bodyPr vert="horz" wrap="square" lIns="91419" tIns="45711" rIns="91419" bIns="45711" numCol="1" anchor="t" anchorCtr="0" compatLnSpc="1">
            <a:prstTxWarp prst="textNoShape">
              <a:avLst/>
            </a:prstTxWarp>
          </a:bodyPr>
          <a:lstStyle>
            <a:lvl1pPr algn="r" eaLnBrk="0" hangingPunct="0">
              <a:defRPr sz="1200">
                <a:latin typeface="Tahoma" pitchFamily="34" charset="0"/>
                <a:cs typeface="+mn-cs"/>
              </a:defRPr>
            </a:lvl1pPr>
          </a:lstStyle>
          <a:p>
            <a:pPr>
              <a:defRPr/>
            </a:pPr>
            <a:endParaRPr lang="de-CH"/>
          </a:p>
        </p:txBody>
      </p:sp>
      <p:sp>
        <p:nvSpPr>
          <p:cNvPr id="24580" name="Rectangle 4"/>
          <p:cNvSpPr>
            <a:spLocks noGrp="1" noChangeArrowheads="1"/>
          </p:cNvSpPr>
          <p:nvPr>
            <p:ph type="ftr" sz="quarter" idx="2"/>
          </p:nvPr>
        </p:nvSpPr>
        <p:spPr bwMode="auto">
          <a:xfrm>
            <a:off x="2" y="9372602"/>
            <a:ext cx="2919413" cy="493713"/>
          </a:xfrm>
          <a:prstGeom prst="rect">
            <a:avLst/>
          </a:prstGeom>
          <a:noFill/>
          <a:ln w="9525">
            <a:noFill/>
            <a:miter lim="800000"/>
            <a:headEnd/>
            <a:tailEnd/>
          </a:ln>
          <a:effectLst/>
        </p:spPr>
        <p:txBody>
          <a:bodyPr vert="horz" wrap="square" lIns="91419" tIns="45711" rIns="91419" bIns="45711" numCol="1" anchor="b" anchorCtr="0" compatLnSpc="1">
            <a:prstTxWarp prst="textNoShape">
              <a:avLst/>
            </a:prstTxWarp>
          </a:bodyPr>
          <a:lstStyle>
            <a:lvl1pPr eaLnBrk="0" hangingPunct="0">
              <a:defRPr sz="1200">
                <a:latin typeface="Tahoma" pitchFamily="34" charset="0"/>
                <a:cs typeface="+mn-cs"/>
              </a:defRPr>
            </a:lvl1pPr>
          </a:lstStyle>
          <a:p>
            <a:pPr>
              <a:defRPr/>
            </a:pPr>
            <a:endParaRPr lang="de-CH"/>
          </a:p>
        </p:txBody>
      </p:sp>
      <p:sp>
        <p:nvSpPr>
          <p:cNvPr id="24581" name="Rectangle 5"/>
          <p:cNvSpPr>
            <a:spLocks noGrp="1" noChangeArrowheads="1"/>
          </p:cNvSpPr>
          <p:nvPr>
            <p:ph type="sldNum" sz="quarter" idx="3"/>
          </p:nvPr>
        </p:nvSpPr>
        <p:spPr bwMode="auto">
          <a:xfrm>
            <a:off x="3816351" y="9372602"/>
            <a:ext cx="2919413" cy="493713"/>
          </a:xfrm>
          <a:prstGeom prst="rect">
            <a:avLst/>
          </a:prstGeom>
          <a:noFill/>
          <a:ln w="9525">
            <a:noFill/>
            <a:miter lim="800000"/>
            <a:headEnd/>
            <a:tailEnd/>
          </a:ln>
          <a:effectLst/>
        </p:spPr>
        <p:txBody>
          <a:bodyPr vert="horz" wrap="square" lIns="91419" tIns="45711" rIns="91419" bIns="45711" numCol="1" anchor="b" anchorCtr="0" compatLnSpc="1">
            <a:prstTxWarp prst="textNoShape">
              <a:avLst/>
            </a:prstTxWarp>
          </a:bodyPr>
          <a:lstStyle>
            <a:lvl1pPr algn="r" eaLnBrk="0" hangingPunct="0">
              <a:defRPr sz="1200">
                <a:latin typeface="Tahoma" pitchFamily="34" charset="0"/>
                <a:cs typeface="+mn-cs"/>
              </a:defRPr>
            </a:lvl1pPr>
          </a:lstStyle>
          <a:p>
            <a:pPr>
              <a:defRPr/>
            </a:pPr>
            <a:fld id="{C19CF288-D11F-44B7-9614-B84481884CB8}" type="slidenum">
              <a:rPr lang="de-CH"/>
              <a:pPr>
                <a:defRPr/>
              </a:pPr>
              <a:t>‹Nr.›</a:t>
            </a:fld>
            <a:endParaRPr lang="de-CH" dirty="0"/>
          </a:p>
        </p:txBody>
      </p:sp>
    </p:spTree>
    <p:extLst>
      <p:ext uri="{BB962C8B-B14F-4D97-AF65-F5344CB8AC3E}">
        <p14:creationId xmlns:p14="http://schemas.microsoft.com/office/powerpoint/2010/main" val="32267330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2" y="1"/>
            <a:ext cx="2944813" cy="457200"/>
          </a:xfrm>
          <a:prstGeom prst="rect">
            <a:avLst/>
          </a:prstGeom>
          <a:noFill/>
          <a:ln w="9525">
            <a:noFill/>
            <a:miter lim="800000"/>
            <a:headEnd/>
            <a:tailEnd/>
          </a:ln>
          <a:effectLst/>
        </p:spPr>
        <p:txBody>
          <a:bodyPr vert="horz" wrap="square" lIns="91419" tIns="45711" rIns="91419" bIns="45711" numCol="1" anchor="t" anchorCtr="0" compatLnSpc="1">
            <a:prstTxWarp prst="textNoShape">
              <a:avLst/>
            </a:prstTxWarp>
          </a:bodyPr>
          <a:lstStyle>
            <a:lvl1pPr eaLnBrk="0" hangingPunct="0">
              <a:defRPr sz="1200">
                <a:latin typeface="Tahoma" pitchFamily="34" charset="0"/>
                <a:cs typeface="+mn-cs"/>
              </a:defRPr>
            </a:lvl1pPr>
          </a:lstStyle>
          <a:p>
            <a:pPr>
              <a:defRPr/>
            </a:pPr>
            <a:endParaRPr lang="de-CH"/>
          </a:p>
        </p:txBody>
      </p:sp>
      <p:sp>
        <p:nvSpPr>
          <p:cNvPr id="40963" name="Rectangle 3"/>
          <p:cNvSpPr>
            <a:spLocks noGrp="1" noChangeArrowheads="1"/>
          </p:cNvSpPr>
          <p:nvPr>
            <p:ph type="dt" idx="1"/>
          </p:nvPr>
        </p:nvSpPr>
        <p:spPr bwMode="auto">
          <a:xfrm>
            <a:off x="3851277" y="1"/>
            <a:ext cx="2868613" cy="457200"/>
          </a:xfrm>
          <a:prstGeom prst="rect">
            <a:avLst/>
          </a:prstGeom>
          <a:noFill/>
          <a:ln w="9525">
            <a:noFill/>
            <a:miter lim="800000"/>
            <a:headEnd/>
            <a:tailEnd/>
          </a:ln>
          <a:effectLst/>
        </p:spPr>
        <p:txBody>
          <a:bodyPr vert="horz" wrap="square" lIns="91419" tIns="45711" rIns="91419" bIns="45711" numCol="1" anchor="t" anchorCtr="0" compatLnSpc="1">
            <a:prstTxWarp prst="textNoShape">
              <a:avLst/>
            </a:prstTxWarp>
          </a:bodyPr>
          <a:lstStyle>
            <a:lvl1pPr algn="r" eaLnBrk="0" hangingPunct="0">
              <a:defRPr sz="1200">
                <a:latin typeface="Tahoma" pitchFamily="34" charset="0"/>
                <a:cs typeface="+mn-cs"/>
              </a:defRPr>
            </a:lvl1pPr>
          </a:lstStyle>
          <a:p>
            <a:pPr>
              <a:defRPr/>
            </a:pPr>
            <a:endParaRPr lang="de-CH"/>
          </a:p>
        </p:txBody>
      </p:sp>
      <p:sp>
        <p:nvSpPr>
          <p:cNvPr id="16388" name="Rectangle 4"/>
          <p:cNvSpPr>
            <a:spLocks noGrp="1" noRot="1" noChangeAspect="1" noChangeArrowheads="1" noTextEdit="1"/>
          </p:cNvSpPr>
          <p:nvPr>
            <p:ph type="sldImg" idx="2"/>
          </p:nvPr>
        </p:nvSpPr>
        <p:spPr bwMode="auto">
          <a:xfrm>
            <a:off x="923925" y="762000"/>
            <a:ext cx="4872038" cy="3654425"/>
          </a:xfrm>
          <a:prstGeom prst="rect">
            <a:avLst/>
          </a:prstGeom>
          <a:noFill/>
          <a:ln w="9525">
            <a:solidFill>
              <a:srgbClr val="000000"/>
            </a:solidFill>
            <a:miter lim="800000"/>
            <a:headEnd/>
            <a:tailEnd/>
          </a:ln>
        </p:spPr>
      </p:sp>
      <p:sp>
        <p:nvSpPr>
          <p:cNvPr id="40965" name="Rectangle 5"/>
          <p:cNvSpPr>
            <a:spLocks noGrp="1" noChangeArrowheads="1"/>
          </p:cNvSpPr>
          <p:nvPr>
            <p:ph type="body" sz="quarter" idx="3"/>
          </p:nvPr>
        </p:nvSpPr>
        <p:spPr bwMode="auto">
          <a:xfrm>
            <a:off x="906463" y="4721225"/>
            <a:ext cx="4906962" cy="4416425"/>
          </a:xfrm>
          <a:prstGeom prst="rect">
            <a:avLst/>
          </a:prstGeom>
          <a:noFill/>
          <a:ln w="9525">
            <a:noFill/>
            <a:miter lim="800000"/>
            <a:headEnd/>
            <a:tailEnd/>
          </a:ln>
          <a:effectLst/>
        </p:spPr>
        <p:txBody>
          <a:bodyPr vert="horz" wrap="square" lIns="91419" tIns="45711" rIns="91419" bIns="45711" numCol="1" anchor="t" anchorCtr="0" compatLnSpc="1">
            <a:prstTxWarp prst="textNoShape">
              <a:avLst/>
            </a:prstTxWarp>
          </a:bodyPr>
          <a:lstStyle/>
          <a:p>
            <a:pPr lvl="0"/>
            <a:r>
              <a:rPr lang="de-CH" noProof="0" smtClean="0"/>
              <a:t>Klicken Sie, um die Formate des Vorlagentextes zu bearbeiten</a:t>
            </a:r>
          </a:p>
          <a:p>
            <a:pPr lvl="1"/>
            <a:r>
              <a:rPr lang="de-CH" noProof="0" smtClean="0"/>
              <a:t>Zweite Ebene</a:t>
            </a:r>
          </a:p>
          <a:p>
            <a:pPr lvl="2"/>
            <a:r>
              <a:rPr lang="de-CH" noProof="0" smtClean="0"/>
              <a:t>Dritte Ebene</a:t>
            </a:r>
          </a:p>
          <a:p>
            <a:pPr lvl="3"/>
            <a:r>
              <a:rPr lang="de-CH" noProof="0" smtClean="0"/>
              <a:t>Vierte Ebene</a:t>
            </a:r>
          </a:p>
          <a:p>
            <a:pPr lvl="4"/>
            <a:r>
              <a:rPr lang="de-CH" noProof="0" smtClean="0"/>
              <a:t>Fünfte Ebene</a:t>
            </a:r>
          </a:p>
        </p:txBody>
      </p:sp>
      <p:sp>
        <p:nvSpPr>
          <p:cNvPr id="40966" name="Rectangle 6"/>
          <p:cNvSpPr>
            <a:spLocks noGrp="1" noChangeArrowheads="1"/>
          </p:cNvSpPr>
          <p:nvPr>
            <p:ph type="ftr" sz="quarter" idx="4"/>
          </p:nvPr>
        </p:nvSpPr>
        <p:spPr bwMode="auto">
          <a:xfrm>
            <a:off x="2" y="9366250"/>
            <a:ext cx="2944813" cy="533400"/>
          </a:xfrm>
          <a:prstGeom prst="rect">
            <a:avLst/>
          </a:prstGeom>
          <a:noFill/>
          <a:ln w="9525">
            <a:noFill/>
            <a:miter lim="800000"/>
            <a:headEnd/>
            <a:tailEnd/>
          </a:ln>
          <a:effectLst/>
        </p:spPr>
        <p:txBody>
          <a:bodyPr vert="horz" wrap="square" lIns="91419" tIns="45711" rIns="91419" bIns="45711" numCol="1" anchor="b" anchorCtr="0" compatLnSpc="1">
            <a:prstTxWarp prst="textNoShape">
              <a:avLst/>
            </a:prstTxWarp>
          </a:bodyPr>
          <a:lstStyle>
            <a:lvl1pPr eaLnBrk="0" hangingPunct="0">
              <a:defRPr sz="1200">
                <a:latin typeface="Tahoma" pitchFamily="34" charset="0"/>
                <a:cs typeface="+mn-cs"/>
              </a:defRPr>
            </a:lvl1pPr>
          </a:lstStyle>
          <a:p>
            <a:pPr>
              <a:defRPr/>
            </a:pPr>
            <a:endParaRPr lang="de-CH"/>
          </a:p>
        </p:txBody>
      </p:sp>
      <p:sp>
        <p:nvSpPr>
          <p:cNvPr id="40967" name="Rectangle 7"/>
          <p:cNvSpPr>
            <a:spLocks noGrp="1" noChangeArrowheads="1"/>
          </p:cNvSpPr>
          <p:nvPr>
            <p:ph type="sldNum" sz="quarter" idx="5"/>
          </p:nvPr>
        </p:nvSpPr>
        <p:spPr bwMode="auto">
          <a:xfrm>
            <a:off x="3851277" y="9366250"/>
            <a:ext cx="2868613" cy="533400"/>
          </a:xfrm>
          <a:prstGeom prst="rect">
            <a:avLst/>
          </a:prstGeom>
          <a:noFill/>
          <a:ln w="9525">
            <a:noFill/>
            <a:miter lim="800000"/>
            <a:headEnd/>
            <a:tailEnd/>
          </a:ln>
          <a:effectLst/>
        </p:spPr>
        <p:txBody>
          <a:bodyPr vert="horz" wrap="square" lIns="91419" tIns="45711" rIns="91419" bIns="45711" numCol="1" anchor="b" anchorCtr="0" compatLnSpc="1">
            <a:prstTxWarp prst="textNoShape">
              <a:avLst/>
            </a:prstTxWarp>
          </a:bodyPr>
          <a:lstStyle>
            <a:lvl1pPr algn="r" eaLnBrk="0" hangingPunct="0">
              <a:defRPr sz="1200">
                <a:latin typeface="Tahoma" pitchFamily="34" charset="0"/>
                <a:cs typeface="+mn-cs"/>
              </a:defRPr>
            </a:lvl1pPr>
          </a:lstStyle>
          <a:p>
            <a:pPr>
              <a:defRPr/>
            </a:pPr>
            <a:fld id="{3668B449-DFFC-470C-B092-2DC2F1744716}" type="slidenum">
              <a:rPr lang="de-CH"/>
              <a:pPr>
                <a:defRPr/>
              </a:pPr>
              <a:t>‹Nr.›</a:t>
            </a:fld>
            <a:endParaRPr lang="de-CH" dirty="0"/>
          </a:p>
        </p:txBody>
      </p:sp>
    </p:spTree>
    <p:extLst>
      <p:ext uri="{BB962C8B-B14F-4D97-AF65-F5344CB8AC3E}">
        <p14:creationId xmlns:p14="http://schemas.microsoft.com/office/powerpoint/2010/main" val="424979818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47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CH" sz="1200" kern="1200" dirty="0" smtClean="0">
                <a:solidFill>
                  <a:schemeClr val="tx1"/>
                </a:solidFill>
                <a:effectLst/>
                <a:latin typeface="Times New Roman" pitchFamily="18" charset="0"/>
                <a:ea typeface="+mn-ea"/>
                <a:cs typeface="+mn-cs"/>
              </a:rPr>
              <a:t>Die Schweizer Volkswirtschaft setzte im </a:t>
            </a:r>
            <a:r>
              <a:rPr lang="de-CH" sz="1200" b="1" kern="1200" dirty="0" smtClean="0">
                <a:solidFill>
                  <a:schemeClr val="tx1"/>
                </a:solidFill>
                <a:effectLst/>
                <a:latin typeface="Times New Roman" pitchFamily="18" charset="0"/>
                <a:ea typeface="+mn-ea"/>
                <a:cs typeface="+mn-cs"/>
              </a:rPr>
              <a:t>vierten Quartal 2014 </a:t>
            </a:r>
            <a:r>
              <a:rPr lang="de-CH" sz="1200" kern="1200" dirty="0" smtClean="0">
                <a:solidFill>
                  <a:schemeClr val="tx1"/>
                </a:solidFill>
                <a:effectLst/>
                <a:latin typeface="Times New Roman" pitchFamily="18" charset="0"/>
                <a:ea typeface="+mn-ea"/>
                <a:cs typeface="+mn-cs"/>
              </a:rPr>
              <a:t>ihren Wachstumskurs fort. Mit einem Zuwachs um </a:t>
            </a:r>
            <a:r>
              <a:rPr lang="de-CH" sz="1200" kern="1200" dirty="0" err="1" smtClean="0">
                <a:solidFill>
                  <a:schemeClr val="tx1"/>
                </a:solidFill>
                <a:effectLst/>
                <a:latin typeface="Times New Roman" pitchFamily="18" charset="0"/>
                <a:ea typeface="+mn-ea"/>
                <a:cs typeface="+mn-cs"/>
              </a:rPr>
              <a:t>annualisiert</a:t>
            </a:r>
            <a:r>
              <a:rPr lang="de-CH" sz="1200" kern="1200" dirty="0" smtClean="0">
                <a:solidFill>
                  <a:schemeClr val="tx1"/>
                </a:solidFill>
                <a:effectLst/>
                <a:latin typeface="Times New Roman" pitchFamily="18" charset="0"/>
                <a:ea typeface="+mn-ea"/>
                <a:cs typeface="+mn-cs"/>
              </a:rPr>
              <a:t> 2.4% hat sich das </a:t>
            </a:r>
            <a:r>
              <a:rPr lang="de-CH" sz="1200" b="1" kern="1200" dirty="0" smtClean="0">
                <a:solidFill>
                  <a:schemeClr val="tx1"/>
                </a:solidFill>
                <a:effectLst/>
                <a:latin typeface="Times New Roman" pitchFamily="18" charset="0"/>
                <a:ea typeface="+mn-ea"/>
                <a:cs typeface="+mn-cs"/>
              </a:rPr>
              <a:t>Tempo im Vergleich zum Vorquartal nur geringfügig verlangsamt</a:t>
            </a:r>
            <a:r>
              <a:rPr lang="de-CH" sz="1200" kern="1200" dirty="0" smtClean="0">
                <a:solidFill>
                  <a:schemeClr val="tx1"/>
                </a:solidFill>
                <a:effectLst/>
                <a:latin typeface="Times New Roman" pitchFamily="18" charset="0"/>
                <a:ea typeface="+mn-ea"/>
                <a:cs typeface="+mn-cs"/>
              </a:rPr>
              <a:t>. Positive Wachstumsbeiträge lieferten dabei die privaten und öffentlichen Konsumausgaben sowie die Handelsbilanz mit Waren. Während die Ausrüstungsinvestitionen leicht zulegen konnten, zeigte sich bei den Bauinvestitionen ein Rückgang der Wertschöpfung. </a:t>
            </a:r>
          </a:p>
          <a:p>
            <a:endParaRPr lang="de-CH" sz="1200" kern="1200" dirty="0" smtClean="0">
              <a:solidFill>
                <a:schemeClr val="tx1"/>
              </a:solidFill>
              <a:effectLst/>
              <a:latin typeface="Times New Roman" pitchFamily="18" charset="0"/>
              <a:ea typeface="+mn-ea"/>
              <a:cs typeface="+mn-cs"/>
            </a:endParaRPr>
          </a:p>
          <a:p>
            <a:r>
              <a:rPr lang="de-CH" sz="1200" kern="1200" dirty="0" smtClean="0">
                <a:solidFill>
                  <a:schemeClr val="tx1"/>
                </a:solidFill>
                <a:effectLst/>
                <a:latin typeface="Times New Roman" pitchFamily="18" charset="0"/>
                <a:ea typeface="+mn-ea"/>
                <a:cs typeface="+mn-cs"/>
              </a:rPr>
              <a:t>Die Schweizerische Nationalbank (SNB) hat am 15. Januar 2015 den </a:t>
            </a:r>
            <a:r>
              <a:rPr lang="de-CH" sz="1200" b="1" kern="1200" dirty="0" smtClean="0">
                <a:solidFill>
                  <a:schemeClr val="tx1"/>
                </a:solidFill>
                <a:effectLst/>
                <a:latin typeface="Times New Roman" pitchFamily="18" charset="0"/>
                <a:ea typeface="+mn-ea"/>
                <a:cs typeface="+mn-cs"/>
              </a:rPr>
              <a:t>Euro-Franken-Mindestkurs</a:t>
            </a:r>
            <a:r>
              <a:rPr lang="de-CH" sz="1200" b="0" kern="1200" dirty="0" smtClean="0">
                <a:solidFill>
                  <a:schemeClr val="tx1"/>
                </a:solidFill>
                <a:effectLst/>
                <a:latin typeface="Times New Roman" pitchFamily="18" charset="0"/>
                <a:ea typeface="+mn-ea"/>
                <a:cs typeface="+mn-cs"/>
              </a:rPr>
              <a:t>,</a:t>
            </a:r>
            <a:r>
              <a:rPr lang="de-CH" sz="1200" kern="1200" dirty="0" smtClean="0">
                <a:solidFill>
                  <a:schemeClr val="tx1"/>
                </a:solidFill>
                <a:effectLst/>
                <a:latin typeface="Times New Roman" pitchFamily="18" charset="0"/>
                <a:ea typeface="+mn-ea"/>
                <a:cs typeface="+mn-cs"/>
              </a:rPr>
              <a:t> welche sie am 6. September 2011 eingeführt hatte, aufgehoben. Der Schweizer Franken hat sich seither hauptsächlich gegenüber dem Euro zuerst stark aufgewertet, anschliessend aber stetig an Wert verloren. Mitte März müssen für einen Euro 1.06 Schweizer Franken bezahlt werden. Im Vergleich zum US-Dollar und zum englischen Pfund ist die Aufwertung des Schweizer Frankens Anfang März hingegen relativ gering. Die SNB hat gleichzeitig mit der Aufhebung des Mindestkurses die Zinsen für Guthaben auf ihren Girokonten weiter auf nun -0.75% gesenkt sowie das Zielband für den Dreimonats-Libor in den negativen Bereich verschoben. Damit soll der Schweizer Franken als Währung für ausländische Anleger an Attraktivität verlieren. </a:t>
            </a:r>
          </a:p>
          <a:p>
            <a:endParaRPr lang="de-CH" sz="1200" kern="1200" dirty="0" smtClean="0">
              <a:solidFill>
                <a:schemeClr val="tx1"/>
              </a:solidFill>
              <a:effectLst/>
              <a:latin typeface="Times New Roman" pitchFamily="18" charset="0"/>
              <a:ea typeface="+mn-ea"/>
              <a:cs typeface="+mn-cs"/>
            </a:endParaRPr>
          </a:p>
          <a:p>
            <a:r>
              <a:rPr lang="de-CH" sz="1200" kern="1200" dirty="0" smtClean="0">
                <a:solidFill>
                  <a:schemeClr val="tx1"/>
                </a:solidFill>
                <a:effectLst/>
                <a:latin typeface="Times New Roman" pitchFamily="18" charset="0"/>
                <a:ea typeface="+mn-ea"/>
                <a:cs typeface="+mn-cs"/>
              </a:rPr>
              <a:t>Es muss aber davon ausgegangen werden, dass die </a:t>
            </a:r>
            <a:r>
              <a:rPr lang="de-CH" sz="1200" b="1" kern="1200" dirty="0" smtClean="0">
                <a:solidFill>
                  <a:schemeClr val="tx1"/>
                </a:solidFill>
                <a:effectLst/>
                <a:latin typeface="Times New Roman" pitchFamily="18" charset="0"/>
                <a:ea typeface="+mn-ea"/>
                <a:cs typeface="+mn-cs"/>
              </a:rPr>
              <a:t>Aufwertung des Schweizer Frankens </a:t>
            </a:r>
            <a:r>
              <a:rPr lang="de-CH" sz="1200" kern="1200" dirty="0" smtClean="0">
                <a:solidFill>
                  <a:schemeClr val="tx1"/>
                </a:solidFill>
                <a:effectLst/>
                <a:latin typeface="Times New Roman" pitchFamily="18" charset="0"/>
                <a:ea typeface="+mn-ea"/>
                <a:cs typeface="+mn-cs"/>
              </a:rPr>
              <a:t>gegenüber dem Euro vor allem Teile der </a:t>
            </a:r>
            <a:r>
              <a:rPr lang="de-CH" sz="1200" b="1" kern="1200" dirty="0" smtClean="0">
                <a:solidFill>
                  <a:schemeClr val="tx1"/>
                </a:solidFill>
                <a:effectLst/>
                <a:latin typeface="Times New Roman" pitchFamily="18" charset="0"/>
                <a:ea typeface="+mn-ea"/>
                <a:cs typeface="+mn-cs"/>
              </a:rPr>
              <a:t>Schweizer Exportindustrie sowie den Tourismus in diesem und im nächsten Jahr deutlich schwächt</a:t>
            </a:r>
            <a:r>
              <a:rPr lang="de-CH" sz="1200" kern="1200" dirty="0" smtClean="0">
                <a:solidFill>
                  <a:schemeClr val="tx1"/>
                </a:solidFill>
                <a:effectLst/>
                <a:latin typeface="Times New Roman" pitchFamily="18" charset="0"/>
                <a:ea typeface="+mn-ea"/>
                <a:cs typeface="+mn-cs"/>
              </a:rPr>
              <a:t>. Gleichzeitig dürften vermehrt Importe getätigt werden, da diese günstiger</a:t>
            </a:r>
            <a:r>
              <a:rPr lang="de-CH" sz="1200" kern="1200" baseline="0" dirty="0" smtClean="0">
                <a:solidFill>
                  <a:schemeClr val="tx1"/>
                </a:solidFill>
                <a:effectLst/>
                <a:latin typeface="Times New Roman" pitchFamily="18" charset="0"/>
                <a:ea typeface="+mn-ea"/>
                <a:cs typeface="+mn-cs"/>
              </a:rPr>
              <a:t> werden. Dies betrifft sowohl Güter die in die Produktion einfliessen, aber auch Konsumgüter und Dienstleistungen aus dem Ausland, beispielsweise Ferien. Insgesamt kann davon ausgegangen werden, dass sich dadurch der sehr hohe Handelsbilanzüberschuss der Schweiz verringert. </a:t>
            </a:r>
            <a:r>
              <a:rPr lang="de-CH" sz="1200" kern="1200" dirty="0" smtClean="0">
                <a:solidFill>
                  <a:schemeClr val="tx1"/>
                </a:solidFill>
                <a:effectLst/>
                <a:latin typeface="Times New Roman" pitchFamily="18" charset="0"/>
                <a:ea typeface="+mn-ea"/>
                <a:cs typeface="+mn-cs"/>
              </a:rPr>
              <a:t>Der Einkaufsmanager-Index für die Schweiz, welcher ein wichtiger Indikator für die Entwicklung der </a:t>
            </a:r>
            <a:r>
              <a:rPr lang="de-CH" sz="1200" b="1" kern="1200" dirty="0" smtClean="0">
                <a:solidFill>
                  <a:schemeClr val="tx1"/>
                </a:solidFill>
                <a:effectLst/>
                <a:latin typeface="Times New Roman" pitchFamily="18" charset="0"/>
                <a:ea typeface="+mn-ea"/>
                <a:cs typeface="+mn-cs"/>
              </a:rPr>
              <a:t>Industrie</a:t>
            </a:r>
            <a:r>
              <a:rPr lang="de-CH" sz="1200" kern="1200" dirty="0" smtClean="0">
                <a:solidFill>
                  <a:schemeClr val="tx1"/>
                </a:solidFill>
                <a:effectLst/>
                <a:latin typeface="Times New Roman" pitchFamily="18" charset="0"/>
                <a:ea typeface="+mn-ea"/>
                <a:cs typeface="+mn-cs"/>
              </a:rPr>
              <a:t> ist, ist im Januar deutlich abgesackt und hat sich im Februar erst leicht stabilisiert. Die Anzahl der </a:t>
            </a:r>
            <a:r>
              <a:rPr lang="de-CH" sz="1200" b="0" kern="1200" dirty="0" smtClean="0">
                <a:solidFill>
                  <a:schemeClr val="tx1"/>
                </a:solidFill>
                <a:effectLst/>
                <a:latin typeface="Times New Roman" pitchFamily="18" charset="0"/>
                <a:ea typeface="+mn-ea"/>
                <a:cs typeface="+mn-cs"/>
              </a:rPr>
              <a:t>Logiernächte</a:t>
            </a:r>
            <a:r>
              <a:rPr lang="de-CH" sz="1200" kern="1200" dirty="0" smtClean="0">
                <a:solidFill>
                  <a:schemeClr val="tx1"/>
                </a:solidFill>
                <a:effectLst/>
                <a:latin typeface="Times New Roman" pitchFamily="18" charset="0"/>
                <a:ea typeface="+mn-ea"/>
                <a:cs typeface="+mn-cs"/>
              </a:rPr>
              <a:t> als wichtiger Indikator für den</a:t>
            </a:r>
            <a:r>
              <a:rPr lang="de-CH" sz="1200" kern="1200" baseline="0" dirty="0" smtClean="0">
                <a:solidFill>
                  <a:schemeClr val="tx1"/>
                </a:solidFill>
                <a:effectLst/>
                <a:latin typeface="Times New Roman" pitchFamily="18" charset="0"/>
                <a:ea typeface="+mn-ea"/>
                <a:cs typeface="+mn-cs"/>
              </a:rPr>
              <a:t> </a:t>
            </a:r>
            <a:r>
              <a:rPr lang="de-CH" sz="1200" b="1" kern="1200" baseline="0" dirty="0" smtClean="0">
                <a:solidFill>
                  <a:schemeClr val="tx1"/>
                </a:solidFill>
                <a:effectLst/>
                <a:latin typeface="Times New Roman" pitchFamily="18" charset="0"/>
                <a:ea typeface="+mn-ea"/>
                <a:cs typeface="+mn-cs"/>
              </a:rPr>
              <a:t>Geschäftsgang</a:t>
            </a:r>
            <a:r>
              <a:rPr lang="de-CH" sz="1200" b="1" kern="1200" dirty="0" smtClean="0">
                <a:solidFill>
                  <a:schemeClr val="tx1"/>
                </a:solidFill>
                <a:effectLst/>
                <a:latin typeface="Times New Roman" pitchFamily="18" charset="0"/>
                <a:ea typeface="+mn-ea"/>
                <a:cs typeface="+mn-cs"/>
              </a:rPr>
              <a:t> im Tourismus</a:t>
            </a:r>
            <a:r>
              <a:rPr lang="de-CH" sz="1200" b="1" kern="1200" baseline="0" dirty="0" smtClean="0">
                <a:solidFill>
                  <a:schemeClr val="tx1"/>
                </a:solidFill>
                <a:effectLst/>
                <a:latin typeface="Times New Roman" pitchFamily="18" charset="0"/>
                <a:ea typeface="+mn-ea"/>
                <a:cs typeface="+mn-cs"/>
              </a:rPr>
              <a:t> </a:t>
            </a:r>
            <a:r>
              <a:rPr lang="de-CH" sz="1200" kern="1200" dirty="0" smtClean="0">
                <a:solidFill>
                  <a:schemeClr val="tx1"/>
                </a:solidFill>
                <a:effectLst/>
                <a:latin typeface="Times New Roman" pitchFamily="18" charset="0"/>
                <a:ea typeface="+mn-ea"/>
                <a:cs typeface="+mn-cs"/>
              </a:rPr>
              <a:t>hatte sich im zweiten Halbjahr 2014 im Vergleich zum Vorjahr etwas erhöht, nachdem sie im ersten Halbjahr 2014 stagniert hatten. In der Vergangenheit haben die Logiernächte jeweils deutlich auf Veränderungen des Schweizer Frankens reagiert. Zwar haben Gäste vor allem aus dem asiatischen Raum stark an Bedeutung gewonnen, verglichen mit den Gästen aus dem europäischen Raum sowie der Schweiz selber, sind sie aber weiterhin eher gering. Die veränderte Währungssituation dürfte sich somit deutlich auf die Wertschöpfung und die Beschäftigung im Tourismus auswirken. </a:t>
            </a:r>
          </a:p>
          <a:p>
            <a:r>
              <a:rPr lang="de-CH" sz="1200" kern="1200" dirty="0" smtClean="0">
                <a:solidFill>
                  <a:schemeClr val="tx1"/>
                </a:solidFill>
                <a:effectLst/>
                <a:latin typeface="Times New Roman" pitchFamily="18" charset="0"/>
                <a:ea typeface="+mn-ea"/>
                <a:cs typeface="+mn-cs"/>
              </a:rPr>
              <a:t> </a:t>
            </a:r>
          </a:p>
          <a:p>
            <a:r>
              <a:rPr lang="de-CH" sz="1200" b="1" kern="1200" dirty="0" smtClean="0">
                <a:solidFill>
                  <a:schemeClr val="tx1"/>
                </a:solidFill>
                <a:effectLst/>
                <a:latin typeface="Times New Roman" pitchFamily="18" charset="0"/>
                <a:ea typeface="+mn-ea"/>
                <a:cs typeface="+mn-cs"/>
              </a:rPr>
              <a:t>Aktuelle Daten zur Beurteilung der Konsumentwicklung sind bisher nicht in ausreichender Menge vorhanden</a:t>
            </a:r>
            <a:r>
              <a:rPr lang="de-CH" sz="1200" kern="1200" dirty="0" smtClean="0">
                <a:solidFill>
                  <a:schemeClr val="tx1"/>
                </a:solidFill>
                <a:effectLst/>
                <a:latin typeface="Times New Roman" pitchFamily="18" charset="0"/>
                <a:ea typeface="+mn-ea"/>
                <a:cs typeface="+mn-cs"/>
              </a:rPr>
              <a:t>. Dämpfend auswirken dürften sich die steigende Arbeitslosigkeit, die tiefere Einwanderung sowie der steigende Einkaufstourismus. Die Kaufkraft der Konsumenten steigt aber durch die sinkenden Preise bei gleichzeitig steigenden Nominallöhnen auch. Es kann deshalb davon ausgegangen werden, dass die privaten Konsumausgaben im ersten halben Jahr 2015 nicht sinken oder sogar weiter</a:t>
            </a:r>
            <a:r>
              <a:rPr lang="de-CH" sz="1200" kern="1200" baseline="0" dirty="0" smtClean="0">
                <a:solidFill>
                  <a:schemeClr val="tx1"/>
                </a:solidFill>
                <a:effectLst/>
                <a:latin typeface="Times New Roman" pitchFamily="18" charset="0"/>
                <a:ea typeface="+mn-ea"/>
                <a:cs typeface="+mn-cs"/>
              </a:rPr>
              <a:t> zunehmen </a:t>
            </a:r>
            <a:r>
              <a:rPr lang="de-CH" sz="1200" kern="1200" dirty="0" smtClean="0">
                <a:solidFill>
                  <a:schemeClr val="tx1"/>
                </a:solidFill>
                <a:effectLst/>
                <a:latin typeface="Times New Roman" pitchFamily="18" charset="0"/>
                <a:ea typeface="+mn-ea"/>
                <a:cs typeface="+mn-cs"/>
              </a:rPr>
              <a:t>werden. </a:t>
            </a:r>
          </a:p>
          <a:p>
            <a:r>
              <a:rPr lang="de-CH" sz="1200" b="1" i="1" kern="1200" dirty="0" smtClean="0">
                <a:solidFill>
                  <a:schemeClr val="tx1"/>
                </a:solidFill>
                <a:effectLst/>
                <a:latin typeface="Times New Roman" pitchFamily="18" charset="0"/>
                <a:ea typeface="+mn-ea"/>
                <a:cs typeface="+mn-cs"/>
              </a:rPr>
              <a:t> </a:t>
            </a:r>
            <a:endParaRPr lang="de-CH" sz="1200" kern="1200" dirty="0" smtClean="0">
              <a:solidFill>
                <a:schemeClr val="tx1"/>
              </a:solidFill>
              <a:effectLst/>
              <a:latin typeface="Times New Roman" pitchFamily="18" charset="0"/>
              <a:ea typeface="+mn-ea"/>
              <a:cs typeface="+mn-cs"/>
            </a:endParaRPr>
          </a:p>
          <a:p>
            <a:r>
              <a:rPr lang="de-CH" sz="1200" kern="1200" dirty="0" smtClean="0">
                <a:solidFill>
                  <a:schemeClr val="tx1"/>
                </a:solidFill>
                <a:effectLst/>
                <a:latin typeface="Times New Roman" pitchFamily="18" charset="0"/>
                <a:ea typeface="+mn-ea"/>
                <a:cs typeface="+mn-cs"/>
              </a:rPr>
              <a:t>Neben den Exporten dürften sich 2015 vor allem </a:t>
            </a:r>
            <a:r>
              <a:rPr lang="de-CH" sz="1200" b="1" kern="1200" dirty="0" smtClean="0">
                <a:solidFill>
                  <a:schemeClr val="tx1"/>
                </a:solidFill>
                <a:effectLst/>
                <a:latin typeface="Times New Roman" pitchFamily="18" charset="0"/>
                <a:ea typeface="+mn-ea"/>
                <a:cs typeface="+mn-cs"/>
              </a:rPr>
              <a:t>die Investitionen in Anlagen schwächer entwickeln</a:t>
            </a:r>
            <a:r>
              <a:rPr lang="de-CH" sz="1200" kern="1200" dirty="0" smtClean="0">
                <a:solidFill>
                  <a:schemeClr val="tx1"/>
                </a:solidFill>
                <a:effectLst/>
                <a:latin typeface="Times New Roman" pitchFamily="18" charset="0"/>
                <a:ea typeface="+mn-ea"/>
                <a:cs typeface="+mn-cs"/>
              </a:rPr>
              <a:t>. Da die steigenden Kosten am Standort Schweiz sowie die sinkende Nachfrage nach Schweizer Exportgütern neue Investitionen weit weniger profitabel oder überflüssig machen. Es ist deshalb mit einem Rückgang der Ausrüstungsinvestitionen im Jahr 2015 zu rechnen. Die </a:t>
            </a:r>
            <a:r>
              <a:rPr lang="de-CH" sz="1200" b="1" kern="1200" dirty="0" smtClean="0">
                <a:solidFill>
                  <a:schemeClr val="tx1"/>
                </a:solidFill>
                <a:effectLst/>
                <a:latin typeface="Times New Roman" pitchFamily="18" charset="0"/>
                <a:ea typeface="+mn-ea"/>
                <a:cs typeface="+mn-cs"/>
              </a:rPr>
              <a:t>Bauinvestitionen</a:t>
            </a:r>
            <a:r>
              <a:rPr lang="de-CH" sz="1200" kern="1200" dirty="0" smtClean="0">
                <a:solidFill>
                  <a:schemeClr val="tx1"/>
                </a:solidFill>
                <a:effectLst/>
                <a:latin typeface="Times New Roman" pitchFamily="18" charset="0"/>
                <a:ea typeface="+mn-ea"/>
                <a:cs typeface="+mn-cs"/>
              </a:rPr>
              <a:t> waren bereits im letzten Quartal 2014 rückläufig. Auch hier zeigten sich deutliche regionale Unterschiede in der Entwicklung, welche unter anderem auf Effekte im Zusammenhang mit der Zweitwohnungsinitiative zurückzuführen sind. Die schwächere konjunkturelle Entwicklung und damit verbunden die vermutlich schwächere Einwanderung dürften zwar einerseits einen dämpfenden Einfluss auf die Bauinvestitionen nehmen. Die Hypothekarzinsen bleiben aber auf einem rekordtiefen Niveau. Gleichzeitig erhöhen die Negativzinsen den Anreiz von Investoren zu Immobilieninvestitionen. Als Folge davon könnte sich die Bautätigkeit bei Objekten zur Vermietung sogar erneut erhöhen. Die kommende Dynamik im Bausektor kann deshalb nur schwer abgeschätzt werden.  </a:t>
            </a:r>
          </a:p>
          <a:p>
            <a:r>
              <a:rPr lang="de-CH" sz="1200" b="1" i="1" kern="1200" dirty="0" smtClean="0">
                <a:solidFill>
                  <a:schemeClr val="tx1"/>
                </a:solidFill>
                <a:effectLst/>
                <a:latin typeface="Times New Roman" pitchFamily="18" charset="0"/>
                <a:ea typeface="+mn-ea"/>
                <a:cs typeface="+mn-cs"/>
              </a:rPr>
              <a:t> </a:t>
            </a:r>
            <a:endParaRPr lang="de-CH" sz="1200" kern="1200" dirty="0" smtClean="0">
              <a:solidFill>
                <a:schemeClr val="tx1"/>
              </a:solidFill>
              <a:effectLst/>
              <a:latin typeface="Times New Roman" pitchFamily="18" charset="0"/>
              <a:ea typeface="+mn-ea"/>
              <a:cs typeface="+mn-cs"/>
            </a:endParaRPr>
          </a:p>
          <a:p>
            <a:r>
              <a:rPr lang="de-CH" sz="1200" kern="1200" dirty="0" smtClean="0">
                <a:solidFill>
                  <a:schemeClr val="tx1"/>
                </a:solidFill>
                <a:effectLst/>
                <a:latin typeface="Times New Roman" pitchFamily="18" charset="0"/>
                <a:ea typeface="+mn-ea"/>
                <a:cs typeface="+mn-cs"/>
              </a:rPr>
              <a:t>Insgesamt dürfte sich das </a:t>
            </a:r>
            <a:r>
              <a:rPr lang="de-CH" sz="1200" b="1" kern="1200" dirty="0" smtClean="0">
                <a:solidFill>
                  <a:schemeClr val="tx1"/>
                </a:solidFill>
                <a:effectLst/>
                <a:latin typeface="Times New Roman" pitchFamily="18" charset="0"/>
                <a:ea typeface="+mn-ea"/>
                <a:cs typeface="+mn-cs"/>
              </a:rPr>
              <a:t>Wachstum des BIP in der Schweiz im Jahr 2015 auf einen Wert zwischen 0.5% und 1% reduzieren</a:t>
            </a:r>
            <a:r>
              <a:rPr lang="de-CH" sz="1200" kern="1200" dirty="0" smtClean="0">
                <a:solidFill>
                  <a:schemeClr val="tx1"/>
                </a:solidFill>
                <a:effectLst/>
                <a:latin typeface="Times New Roman" pitchFamily="18" charset="0"/>
                <a:ea typeface="+mn-ea"/>
                <a:cs typeface="+mn-cs"/>
              </a:rPr>
              <a:t> infolge der negativen Beiträge der Handelsbilanz sowie der Ausrüstungsinvestitionen. Dieses deutlich geringere Wachstum dürfte auch </a:t>
            </a:r>
            <a:r>
              <a:rPr lang="de-CH" sz="1200" b="1" kern="1200" dirty="0" smtClean="0">
                <a:solidFill>
                  <a:schemeClr val="tx1"/>
                </a:solidFill>
                <a:effectLst/>
                <a:latin typeface="Times New Roman" pitchFamily="18" charset="0"/>
                <a:ea typeface="+mn-ea"/>
                <a:cs typeface="+mn-cs"/>
              </a:rPr>
              <a:t>einen Anstieg der Arbeitslosenquote auf etwa 4% </a:t>
            </a:r>
            <a:r>
              <a:rPr lang="de-CH" sz="1200" kern="1200" dirty="0" smtClean="0">
                <a:solidFill>
                  <a:schemeClr val="tx1"/>
                </a:solidFill>
                <a:effectLst/>
                <a:latin typeface="Times New Roman" pitchFamily="18" charset="0"/>
                <a:ea typeface="+mn-ea"/>
                <a:cs typeface="+mn-cs"/>
              </a:rPr>
              <a:t>nach sich ziehen. Gleichzeitig wird sich das Preisniveau deutlich verringern. </a:t>
            </a:r>
          </a:p>
          <a:p>
            <a:endParaRPr lang="de-CH" sz="1200" kern="1200" dirty="0" smtClean="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CH" baseline="0" dirty="0" smtClean="0"/>
              <a:t>Siehe zu dieser Folie auch: Zürcher </a:t>
            </a:r>
            <a:r>
              <a:rPr lang="de-CH" baseline="0" dirty="0" err="1" smtClean="0"/>
              <a:t>Wirtschaftsmonitoring</a:t>
            </a:r>
            <a:r>
              <a:rPr lang="de-CH" baseline="0" dirty="0" smtClean="0"/>
              <a:t> 1/15, S.8/9.</a:t>
            </a:r>
          </a:p>
          <a:p>
            <a:endParaRPr lang="de-CH" sz="1200" kern="1200" dirty="0" smtClean="0">
              <a:solidFill>
                <a:schemeClr val="tx1"/>
              </a:solidFill>
              <a:effectLst/>
              <a:latin typeface="Times New Roman" pitchFamily="18" charset="0"/>
              <a:ea typeface="+mn-ea"/>
              <a:cs typeface="+mn-cs"/>
            </a:endParaRPr>
          </a:p>
          <a:p>
            <a:endParaRPr lang="de-CH" sz="1200" kern="1200" dirty="0" smtClean="0">
              <a:solidFill>
                <a:schemeClr val="tx1"/>
              </a:solidFill>
              <a:effectLst/>
              <a:latin typeface="Times New Roman" pitchFamily="18" charset="0"/>
              <a:ea typeface="+mn-ea"/>
              <a:cs typeface="+mn-cs"/>
            </a:endParaRPr>
          </a:p>
          <a:p>
            <a:endParaRPr lang="de-DE" dirty="0"/>
          </a:p>
        </p:txBody>
      </p:sp>
      <p:sp>
        <p:nvSpPr>
          <p:cNvPr id="4" name="Foliennummernplatzhalter 3"/>
          <p:cNvSpPr>
            <a:spLocks noGrp="1"/>
          </p:cNvSpPr>
          <p:nvPr>
            <p:ph type="sldNum" sz="quarter" idx="10"/>
          </p:nvPr>
        </p:nvSpPr>
        <p:spPr/>
        <p:txBody>
          <a:bodyPr/>
          <a:lstStyle/>
          <a:p>
            <a:pPr>
              <a:defRPr/>
            </a:pPr>
            <a:fld id="{3668B449-DFFC-470C-B092-2DC2F1744716}" type="slidenum">
              <a:rPr lang="de-CH" smtClean="0"/>
              <a:pPr>
                <a:defRPr/>
              </a:pPr>
              <a:t>5</a:t>
            </a:fld>
            <a:endParaRPr lang="de-CH" dirty="0"/>
          </a:p>
        </p:txBody>
      </p:sp>
    </p:spTree>
    <p:extLst>
      <p:ext uri="{BB962C8B-B14F-4D97-AF65-F5344CB8AC3E}">
        <p14:creationId xmlns:p14="http://schemas.microsoft.com/office/powerpoint/2010/main" val="2155865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850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CH" dirty="0" smtClean="0"/>
              <a:t>Die Wirtschafts- und Finanzkrise hat zu Beginn des Jahres 2009 zu einem starken Anstieg der von Kurzarbeit betroffenen Personen geführt. Dieser</a:t>
            </a:r>
            <a:r>
              <a:rPr lang="de-CH" baseline="0" dirty="0" smtClean="0"/>
              <a:t> Anstieg hat sich im Verlauf des Jahres 2012 nicht wiederholt, obwohl sich die wirtschaftliche Lage für einzelne Branchen (Industrie, Banken) verschlechtert hat. Seit Beginn des Jahres 2013 war die Anzahl der </a:t>
            </a:r>
            <a:r>
              <a:rPr lang="de-CH" b="1" baseline="0" dirty="0" smtClean="0"/>
              <a:t>von Kurzarbeit betroffener Arbeitnehmern tendenziell rückläufig </a:t>
            </a:r>
            <a:r>
              <a:rPr lang="de-CH" baseline="0" dirty="0" smtClean="0"/>
              <a:t>und stagnierte weitgehend bis im Januar auf tiefem Niveau.  </a:t>
            </a:r>
          </a:p>
          <a:p>
            <a:endParaRPr lang="de-CH" sz="1200" kern="1200" dirty="0" smtClean="0">
              <a:solidFill>
                <a:schemeClr val="tx1"/>
              </a:solidFill>
              <a:effectLst/>
              <a:latin typeface="Times New Roman" pitchFamily="18" charset="0"/>
              <a:ea typeface="+mn-ea"/>
              <a:cs typeface="+mn-cs"/>
            </a:endParaRPr>
          </a:p>
          <a:p>
            <a:r>
              <a:rPr lang="de-CH" sz="1200" kern="1200" dirty="0" smtClean="0">
                <a:solidFill>
                  <a:schemeClr val="tx1"/>
                </a:solidFill>
                <a:effectLst/>
                <a:latin typeface="Times New Roman" pitchFamily="18" charset="0"/>
                <a:ea typeface="+mn-ea"/>
                <a:cs typeface="+mn-cs"/>
              </a:rPr>
              <a:t>Seit Ende Januar 2015 ist es</a:t>
            </a:r>
            <a:r>
              <a:rPr lang="de-CH" sz="1200" kern="1200" baseline="0" dirty="0" smtClean="0">
                <a:solidFill>
                  <a:schemeClr val="tx1"/>
                </a:solidFill>
                <a:effectLst/>
                <a:latin typeface="Times New Roman" pitchFamily="18" charset="0"/>
                <a:ea typeface="+mn-ea"/>
                <a:cs typeface="+mn-cs"/>
              </a:rPr>
              <a:t> dem </a:t>
            </a:r>
            <a:r>
              <a:rPr lang="de-CH" sz="1200" kern="1200" baseline="0" dirty="0" err="1" smtClean="0">
                <a:solidFill>
                  <a:schemeClr val="tx1"/>
                </a:solidFill>
                <a:effectLst/>
                <a:latin typeface="Times New Roman" pitchFamily="18" charset="0"/>
                <a:ea typeface="+mn-ea"/>
                <a:cs typeface="+mn-cs"/>
              </a:rPr>
              <a:t>Seco</a:t>
            </a:r>
            <a:r>
              <a:rPr lang="de-CH" sz="1200" kern="1200" dirty="0" smtClean="0">
                <a:solidFill>
                  <a:schemeClr val="tx1"/>
                </a:solidFill>
                <a:effectLst/>
                <a:latin typeface="Times New Roman" pitchFamily="18" charset="0"/>
                <a:ea typeface="+mn-ea"/>
                <a:cs typeface="+mn-cs"/>
              </a:rPr>
              <a:t> erlaubt, </a:t>
            </a:r>
            <a:r>
              <a:rPr lang="de-CH" sz="1200" b="1" kern="1200" dirty="0" smtClean="0">
                <a:solidFill>
                  <a:schemeClr val="tx1"/>
                </a:solidFill>
                <a:effectLst/>
                <a:latin typeface="Times New Roman" pitchFamily="18" charset="0"/>
                <a:ea typeface="+mn-ea"/>
                <a:cs typeface="+mn-cs"/>
              </a:rPr>
              <a:t>die Kurzarbeitsentschädigungen mit Wechselkursschwankungen</a:t>
            </a:r>
            <a:r>
              <a:rPr lang="de-CH" sz="1200" b="1" kern="1200" baseline="0" dirty="0" smtClean="0">
                <a:solidFill>
                  <a:schemeClr val="tx1"/>
                </a:solidFill>
                <a:effectLst/>
                <a:latin typeface="Times New Roman" pitchFamily="18" charset="0"/>
                <a:ea typeface="+mn-ea"/>
                <a:cs typeface="+mn-cs"/>
              </a:rPr>
              <a:t> </a:t>
            </a:r>
            <a:r>
              <a:rPr lang="de-CH" sz="1200" kern="1200" baseline="0" dirty="0" smtClean="0">
                <a:solidFill>
                  <a:schemeClr val="tx1"/>
                </a:solidFill>
                <a:effectLst/>
                <a:latin typeface="Times New Roman" pitchFamily="18" charset="0"/>
                <a:ea typeface="+mn-ea"/>
                <a:cs typeface="+mn-cs"/>
              </a:rPr>
              <a:t>zu begründen. Der Bundesrat setzt somit dieses Instrument erneut ein, um den Anstieg der Arbeitslosigkeit als Folge der Aufwertung des Frankens im Vergleich zum Euro zu dämpfen. </a:t>
            </a:r>
            <a:r>
              <a:rPr lang="de-DE" sz="1200" u="none" kern="1200" dirty="0" smtClean="0">
                <a:solidFill>
                  <a:schemeClr val="tx1"/>
                </a:solidFill>
                <a:effectLst/>
                <a:latin typeface="Times New Roman" pitchFamily="18" charset="0"/>
                <a:ea typeface="+mn-ea"/>
                <a:cs typeface="+mn-cs"/>
              </a:rPr>
              <a:t>Im Februar haben</a:t>
            </a:r>
            <a:r>
              <a:rPr lang="de-DE" sz="1200" u="none" kern="1200" baseline="0" dirty="0" smtClean="0">
                <a:solidFill>
                  <a:schemeClr val="tx1"/>
                </a:solidFill>
                <a:effectLst/>
                <a:latin typeface="Times New Roman" pitchFamily="18" charset="0"/>
                <a:ea typeface="+mn-ea"/>
                <a:cs typeface="+mn-cs"/>
              </a:rPr>
              <a:t> die Voranmeldungen für </a:t>
            </a:r>
            <a:r>
              <a:rPr lang="de-DE" sz="1200" b="1" u="none" kern="1200" baseline="0" dirty="0" smtClean="0">
                <a:solidFill>
                  <a:schemeClr val="tx1"/>
                </a:solidFill>
                <a:effectLst/>
                <a:latin typeface="Times New Roman" pitchFamily="18" charset="0"/>
                <a:ea typeface="+mn-ea"/>
                <a:cs typeface="+mn-cs"/>
              </a:rPr>
              <a:t>Kurzarbeit im Kanton Zürich bereits </a:t>
            </a:r>
            <a:r>
              <a:rPr lang="de-DE" sz="1200" b="1" u="none" kern="1200" dirty="0" smtClean="0">
                <a:solidFill>
                  <a:schemeClr val="tx1"/>
                </a:solidFill>
                <a:effectLst/>
                <a:latin typeface="Times New Roman" pitchFamily="18" charset="0"/>
                <a:ea typeface="+mn-ea"/>
                <a:cs typeface="+mn-cs"/>
              </a:rPr>
              <a:t>zugenommen, mehrheitlich aber in Branchen wie dem Bau- und Immobiliengewerbe</a:t>
            </a:r>
            <a:r>
              <a:rPr lang="de-DE" sz="1200" u="none" kern="1200" dirty="0" smtClean="0">
                <a:solidFill>
                  <a:schemeClr val="tx1"/>
                </a:solidFill>
                <a:effectLst/>
                <a:latin typeface="Times New Roman" pitchFamily="18" charset="0"/>
                <a:ea typeface="+mn-ea"/>
                <a:cs typeface="+mn-cs"/>
              </a:rPr>
              <a:t>. Diese Branchen dürften aber von der Frankenstärke seit Januar 2015 bisher kaum betroffen sein. So sind im Februar für 1108 Personen Anträge auf Kurzarbeit dem AWA gemeldet worden, was genau 761 Personen mehr entspricht als im Januar (347). Aber die Zunahme der Kurzarbeit von Januar bis Februar 2015 geht zu rund 85% auf die Branchen Bau und Immobilienwesen (inkl. Architekten) zurück und nur zu gut 15% auf die übrigen Branchen, wozu namentlich auch die Industrie gehört, die ja tatsächlich dem internationalen Wettbewerb sehr stark ausgesetzt ist und die Verschlechterung der preislichen Wettbewerbsfähigkeit damit tatsächlich als Grund für </a:t>
            </a:r>
            <a:r>
              <a:rPr lang="de-DE" sz="1200" u="none" kern="1200" dirty="0" err="1" smtClean="0">
                <a:solidFill>
                  <a:schemeClr val="tx1"/>
                </a:solidFill>
                <a:effectLst/>
                <a:latin typeface="Times New Roman" pitchFamily="18" charset="0"/>
                <a:ea typeface="+mn-ea"/>
                <a:cs typeface="+mn-cs"/>
              </a:rPr>
              <a:t>Auftragseinbussen</a:t>
            </a:r>
            <a:r>
              <a:rPr lang="de-DE" sz="1200" u="none" kern="1200" dirty="0" smtClean="0">
                <a:solidFill>
                  <a:schemeClr val="tx1"/>
                </a:solidFill>
                <a:effectLst/>
                <a:latin typeface="Times New Roman" pitchFamily="18" charset="0"/>
                <a:ea typeface="+mn-ea"/>
                <a:cs typeface="+mn-cs"/>
              </a:rPr>
              <a:t> angeben kann. </a:t>
            </a:r>
            <a:endParaRPr lang="de-CH"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de-CH"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de-CH" b="0" i="0" baseline="0" dirty="0" smtClean="0"/>
              <a:t>Die Einführung von Kurzarbeit dürfte allgemein nur bedingt ein taugliches Instrument zur Bekämpfung der aktuell schwierigen Situation sein. Im Moment ist unklar, wie sich der Schweizer Franken im Vergleich zum Euro entwickeln wird. Somit sind mittel- und langfristig wirkende Anpassungen bei den Unternehmen teilweise kaum zu umgehen. Ein temporäres Horten von Arbeitskräften mit Hilfe von Unterstützung durch die Arbeitslosenversicherung dürfte somit weniger im Vordergrund stehen, als beispielsweise in den Jahren 2009/2010. Die Finanzkrise hatte in diesen Jahren zu einem sehr kräftigen, aber relativ kurz anhaltenden Rückgang der Exportnachfrage geführt. </a:t>
            </a:r>
            <a:endParaRPr lang="de-DE" b="0" i="0" dirty="0"/>
          </a:p>
        </p:txBody>
      </p:sp>
      <p:sp>
        <p:nvSpPr>
          <p:cNvPr id="4" name="Foliennummernplatzhalter 3"/>
          <p:cNvSpPr>
            <a:spLocks noGrp="1"/>
          </p:cNvSpPr>
          <p:nvPr>
            <p:ph type="sldNum" sz="quarter" idx="10"/>
          </p:nvPr>
        </p:nvSpPr>
        <p:spPr/>
        <p:txBody>
          <a:bodyPr/>
          <a:lstStyle/>
          <a:p>
            <a:pPr>
              <a:defRPr/>
            </a:pPr>
            <a:fld id="{3668B449-DFFC-470C-B092-2DC2F1744716}" type="slidenum">
              <a:rPr lang="de-CH" smtClean="0"/>
              <a:pPr>
                <a:defRPr/>
              </a:pPr>
              <a:t>12</a:t>
            </a:fld>
            <a:endParaRPr lang="de-CH" dirty="0"/>
          </a:p>
        </p:txBody>
      </p:sp>
    </p:spTree>
    <p:extLst>
      <p:ext uri="{BB962C8B-B14F-4D97-AF65-F5344CB8AC3E}">
        <p14:creationId xmlns:p14="http://schemas.microsoft.com/office/powerpoint/2010/main" val="3233936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baseline="0" dirty="0" smtClean="0"/>
          </a:p>
          <a:p>
            <a:r>
              <a:rPr lang="de-CH" baseline="0" dirty="0" smtClean="0"/>
              <a:t>Die Arbeitslosenzahlen nach dem letzten ausgeübten Beruf zeigen, den starken Rückgang bei den Informatikern von rund 17% in den letzten zwölf Monaten. </a:t>
            </a:r>
            <a:r>
              <a:rPr lang="de-DE" baseline="0" dirty="0" smtClean="0"/>
              <a:t>Siehe Notizen zu Folie 14 und 15. </a:t>
            </a:r>
          </a:p>
          <a:p>
            <a:endParaRPr lang="de-CH" baseline="0" dirty="0" smtClean="0"/>
          </a:p>
          <a:p>
            <a:r>
              <a:rPr lang="de-CH" baseline="0" dirty="0" smtClean="0"/>
              <a:t>Auch die Berufspersonen aus dem Bank- und Versicherungsgewerbe weisen eine rückläufige Arbeitslosigkeit auf. Bei den Arbeitslosen, die in der letzten Tätigkeit Unternehmer, Direktoren oder leitende Beamten waren, wurde hingegen noch ein Anstieg verzeichnet. </a:t>
            </a:r>
          </a:p>
          <a:p>
            <a:endParaRPr lang="de-CH" baseline="0" dirty="0" smtClean="0"/>
          </a:p>
          <a:p>
            <a:r>
              <a:rPr lang="de-CH" baseline="0" dirty="0" smtClean="0"/>
              <a:t>Nicht erstaunlich ist die Arbeitslosigkeit bei den Personen mit einem Industrieberuf noch zunehmend. </a:t>
            </a:r>
            <a:endParaRPr lang="de-CH" dirty="0"/>
          </a:p>
        </p:txBody>
      </p:sp>
      <p:sp>
        <p:nvSpPr>
          <p:cNvPr id="4" name="Foliennummernplatzhalter 3"/>
          <p:cNvSpPr>
            <a:spLocks noGrp="1"/>
          </p:cNvSpPr>
          <p:nvPr>
            <p:ph type="sldNum" sz="quarter" idx="10"/>
          </p:nvPr>
        </p:nvSpPr>
        <p:spPr/>
        <p:txBody>
          <a:bodyPr/>
          <a:lstStyle/>
          <a:p>
            <a:pPr>
              <a:defRPr/>
            </a:pPr>
            <a:fld id="{3668B449-DFFC-470C-B092-2DC2F1744716}" type="slidenum">
              <a:rPr lang="de-CH" smtClean="0"/>
              <a:pPr>
                <a:defRPr/>
              </a:pPr>
              <a:t>14</a:t>
            </a:fld>
            <a:endParaRPr lang="de-CH" dirty="0"/>
          </a:p>
        </p:txBody>
      </p:sp>
    </p:spTree>
    <p:extLst>
      <p:ext uri="{BB962C8B-B14F-4D97-AF65-F5344CB8AC3E}">
        <p14:creationId xmlns:p14="http://schemas.microsoft.com/office/powerpoint/2010/main" val="531487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Siehe Notizen zu Folie 14. </a:t>
            </a:r>
          </a:p>
          <a:p>
            <a:endParaRPr lang="de-CH" dirty="0" smtClean="0"/>
          </a:p>
          <a:p>
            <a:r>
              <a:rPr lang="de-CH" dirty="0" smtClean="0"/>
              <a:t>Der</a:t>
            </a:r>
            <a:r>
              <a:rPr lang="de-CH" baseline="0" dirty="0" smtClean="0"/>
              <a:t> Rückgang der Arbeitslosen aus dem Wirtschaftszwei Finanz- und Versicherungsdienstleistungen sowie der Branche Information und Kommunikation stimmen optimistisch, dass die Umstrukturierung im Bank- und im IT-Sektor das Ärgste hinter sich gelassen haben. </a:t>
            </a:r>
            <a:endParaRPr lang="de-CH" dirty="0"/>
          </a:p>
        </p:txBody>
      </p:sp>
      <p:sp>
        <p:nvSpPr>
          <p:cNvPr id="4" name="Foliennummernplatzhalter 3"/>
          <p:cNvSpPr>
            <a:spLocks noGrp="1"/>
          </p:cNvSpPr>
          <p:nvPr>
            <p:ph type="sldNum" sz="quarter" idx="10"/>
          </p:nvPr>
        </p:nvSpPr>
        <p:spPr/>
        <p:txBody>
          <a:bodyPr/>
          <a:lstStyle/>
          <a:p>
            <a:pPr>
              <a:defRPr/>
            </a:pPr>
            <a:fld id="{3668B449-DFFC-470C-B092-2DC2F1744716}" type="slidenum">
              <a:rPr lang="de-CH" smtClean="0"/>
              <a:pPr>
                <a:defRPr/>
              </a:pPr>
              <a:t>15</a:t>
            </a:fld>
            <a:endParaRPr lang="de-CH" dirty="0"/>
          </a:p>
        </p:txBody>
      </p:sp>
    </p:spTree>
    <p:extLst>
      <p:ext uri="{BB962C8B-B14F-4D97-AF65-F5344CB8AC3E}">
        <p14:creationId xmlns:p14="http://schemas.microsoft.com/office/powerpoint/2010/main" val="1197991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3288" y="741363"/>
            <a:ext cx="4929187" cy="3698875"/>
          </a:xfrm>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BFA3EB14-A0AD-464A-AC8A-92EE315FA0FC}" type="slidenum">
              <a:rPr lang="de-CH" smtClean="0">
                <a:solidFill>
                  <a:prstClr val="black"/>
                </a:solidFill>
              </a:rPr>
              <a:pPr/>
              <a:t>19</a:t>
            </a:fld>
            <a:endParaRPr lang="de-CH">
              <a:solidFill>
                <a:prstClr val="black"/>
              </a:solidFill>
            </a:endParaRPr>
          </a:p>
        </p:txBody>
      </p:sp>
    </p:spTree>
    <p:extLst>
      <p:ext uri="{BB962C8B-B14F-4D97-AF65-F5344CB8AC3E}">
        <p14:creationId xmlns:p14="http://schemas.microsoft.com/office/powerpoint/2010/main" val="530721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3288" y="741363"/>
            <a:ext cx="4929187" cy="3698875"/>
          </a:xfrm>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BFA3EB14-A0AD-464A-AC8A-92EE315FA0FC}" type="slidenum">
              <a:rPr lang="de-CH" smtClean="0">
                <a:solidFill>
                  <a:prstClr val="black"/>
                </a:solidFill>
              </a:rPr>
              <a:pPr/>
              <a:t>20</a:t>
            </a:fld>
            <a:endParaRPr lang="de-CH">
              <a:solidFill>
                <a:prstClr val="black"/>
              </a:solidFill>
            </a:endParaRPr>
          </a:p>
        </p:txBody>
      </p:sp>
    </p:spTree>
    <p:extLst>
      <p:ext uri="{BB962C8B-B14F-4D97-AF65-F5344CB8AC3E}">
        <p14:creationId xmlns:p14="http://schemas.microsoft.com/office/powerpoint/2010/main" val="40620634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7" name="Rechtwinkliges Dreieck 6"/>
          <p:cNvSpPr/>
          <p:nvPr userDrawn="1"/>
        </p:nvSpPr>
        <p:spPr bwMode="auto">
          <a:xfrm>
            <a:off x="0" y="2000250"/>
            <a:ext cx="5000625" cy="4857750"/>
          </a:xfrm>
          <a:prstGeom prst="rtTriangle">
            <a:avLst/>
          </a:prstGeom>
          <a:solidFill>
            <a:srgbClr val="009EF4">
              <a:alpha val="51000"/>
            </a:srgbClr>
          </a:solidFill>
          <a:ln w="12700" cap="flat" cmpd="sng" algn="ctr">
            <a:noFill/>
            <a:prstDash val="solid"/>
            <a:round/>
            <a:headEnd type="none" w="sm" len="sm"/>
            <a:tailEnd type="none" w="sm" len="sm"/>
          </a:ln>
          <a:effectLst/>
        </p:spPr>
        <p:txBody>
          <a:bodyPr/>
          <a:lstStyle/>
          <a:p>
            <a:pPr eaLnBrk="0" hangingPunct="0">
              <a:defRPr/>
            </a:pPr>
            <a:endParaRPr lang="de-DE"/>
          </a:p>
        </p:txBody>
      </p:sp>
      <p:sp>
        <p:nvSpPr>
          <p:cNvPr id="8" name="Titel 11"/>
          <p:cNvSpPr txBox="1">
            <a:spLocks/>
          </p:cNvSpPr>
          <p:nvPr userDrawn="1"/>
        </p:nvSpPr>
        <p:spPr bwMode="auto">
          <a:xfrm>
            <a:off x="1438602" y="424526"/>
            <a:ext cx="3119437" cy="671513"/>
          </a:xfrm>
          <a:prstGeom prst="rect">
            <a:avLst/>
          </a:prstGeom>
          <a:noFill/>
          <a:ln w="9525">
            <a:noFill/>
            <a:miter lim="800000"/>
            <a:headEnd/>
            <a:tailEnd/>
          </a:ln>
        </p:spPr>
        <p:txBody>
          <a:bodyPr lIns="92075" tIns="46038" rIns="92075" bIns="46038"/>
          <a:lstStyle/>
          <a:p>
            <a:pPr>
              <a:lnSpc>
                <a:spcPts val="1600"/>
              </a:lnSpc>
              <a:defRPr/>
            </a:pPr>
            <a:endParaRPr lang="de-DE" sz="1600" b="0" dirty="0" smtClean="0">
              <a:solidFill>
                <a:schemeClr val="tx2"/>
              </a:solidFill>
              <a:latin typeface="Arial" charset="0"/>
            </a:endParaRPr>
          </a:p>
          <a:p>
            <a:pPr>
              <a:lnSpc>
                <a:spcPts val="1600"/>
              </a:lnSpc>
              <a:defRPr/>
            </a:pPr>
            <a:r>
              <a:rPr lang="de-DE" sz="1600" b="0" dirty="0" smtClean="0">
                <a:solidFill>
                  <a:schemeClr val="tx2"/>
                </a:solidFill>
                <a:latin typeface="Arial" charset="0"/>
              </a:rPr>
              <a:t>Kanton </a:t>
            </a:r>
            <a:r>
              <a:rPr lang="de-DE" sz="1600" b="0" dirty="0">
                <a:solidFill>
                  <a:schemeClr val="tx2"/>
                </a:solidFill>
                <a:latin typeface="Arial" charset="0"/>
              </a:rPr>
              <a:t>Zürich</a:t>
            </a:r>
          </a:p>
          <a:p>
            <a:pPr>
              <a:lnSpc>
                <a:spcPts val="1600"/>
              </a:lnSpc>
              <a:defRPr/>
            </a:pPr>
            <a:r>
              <a:rPr lang="de-CH" sz="1600" b="0" baseline="0" dirty="0">
                <a:solidFill>
                  <a:schemeClr val="tx2"/>
                </a:solidFill>
                <a:latin typeface="Arial Black" pitchFamily="34" charset="0"/>
              </a:rPr>
              <a:t>Volkswirtschaftsdirektion</a:t>
            </a:r>
            <a:endParaRPr lang="de-DE" sz="1600" b="0" baseline="0" dirty="0">
              <a:solidFill>
                <a:schemeClr val="tx2"/>
              </a:solidFill>
              <a:latin typeface="Arial Black" pitchFamily="34" charset="0"/>
            </a:endParaRPr>
          </a:p>
          <a:p>
            <a:pPr>
              <a:lnSpc>
                <a:spcPts val="1600"/>
              </a:lnSpc>
              <a:defRPr/>
            </a:pPr>
            <a:endParaRPr lang="de-DE" sz="1600" b="0" i="0" baseline="0" dirty="0">
              <a:solidFill>
                <a:schemeClr val="tx2"/>
              </a:solidFill>
              <a:latin typeface="Arial" charset="0"/>
            </a:endParaRPr>
          </a:p>
        </p:txBody>
      </p:sp>
      <p:pic>
        <p:nvPicPr>
          <p:cNvPr id="9" name="Picture 2"/>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166791" y="-12063"/>
            <a:ext cx="1558926" cy="1949451"/>
          </a:xfrm>
          <a:prstGeom prst="rect">
            <a:avLst/>
          </a:prstGeom>
          <a:noFill/>
          <a:ln w="9525">
            <a:noFill/>
            <a:miter lim="800000"/>
            <a:headEnd/>
            <a:tailEnd/>
          </a:ln>
        </p:spPr>
      </p:pic>
      <p:sp>
        <p:nvSpPr>
          <p:cNvPr id="12" name="Bildplatzhalter 7"/>
          <p:cNvSpPr>
            <a:spLocks noGrp="1"/>
          </p:cNvSpPr>
          <p:nvPr>
            <p:ph type="pic" sz="quarter" idx="13"/>
          </p:nvPr>
        </p:nvSpPr>
        <p:spPr>
          <a:xfrm>
            <a:off x="1419371" y="3249943"/>
            <a:ext cx="5214974" cy="3409541"/>
          </a:xfrm>
        </p:spPr>
        <p:txBody>
          <a:bodyPr/>
          <a:lstStyle>
            <a:lvl1pPr>
              <a:buNone/>
              <a:defRPr/>
            </a:lvl1pPr>
          </a:lstStyle>
          <a:p>
            <a:pPr lvl="0"/>
            <a:r>
              <a:rPr lang="de-DE" noProof="0" dirty="0" smtClean="0"/>
              <a:t>Bild durch Klicken auf Symbol hinzufügen</a:t>
            </a:r>
            <a:endParaRPr lang="de-CH" noProof="0" dirty="0"/>
          </a:p>
        </p:txBody>
      </p:sp>
      <p:sp>
        <p:nvSpPr>
          <p:cNvPr id="14" name="Titel 13"/>
          <p:cNvSpPr>
            <a:spLocks noGrp="1"/>
          </p:cNvSpPr>
          <p:nvPr>
            <p:ph type="title"/>
          </p:nvPr>
        </p:nvSpPr>
        <p:spPr>
          <a:xfrm>
            <a:off x="1426451" y="1374014"/>
            <a:ext cx="7539062" cy="571481"/>
          </a:xfrm>
        </p:spPr>
        <p:txBody>
          <a:bodyPr/>
          <a:lstStyle>
            <a:lvl1pPr>
              <a:defRPr sz="4000"/>
            </a:lvl1pPr>
          </a:lstStyle>
          <a:p>
            <a:r>
              <a:rPr lang="de-DE" dirty="0" smtClean="0"/>
              <a:t>Titelmasterformat durch Klicken bearbeiten</a:t>
            </a:r>
            <a:endParaRPr lang="de-DE" dirty="0"/>
          </a:p>
        </p:txBody>
      </p:sp>
      <p:sp>
        <p:nvSpPr>
          <p:cNvPr id="16" name="Textplatzhalter 15"/>
          <p:cNvSpPr>
            <a:spLocks noGrp="1"/>
          </p:cNvSpPr>
          <p:nvPr>
            <p:ph type="body" sz="quarter" idx="11"/>
          </p:nvPr>
        </p:nvSpPr>
        <p:spPr>
          <a:xfrm>
            <a:off x="1409020" y="2191083"/>
            <a:ext cx="7500938" cy="428625"/>
          </a:xfrm>
        </p:spPr>
        <p:txBody>
          <a:bodyPr/>
          <a:lstStyle>
            <a:lvl1pPr marL="0" indent="0">
              <a:buNone/>
              <a:defRPr sz="2000">
                <a:latin typeface="Arial Black" pitchFamily="34" charset="0"/>
              </a:defRPr>
            </a:lvl1pPr>
          </a:lstStyle>
          <a:p>
            <a:pPr lvl="0"/>
            <a:r>
              <a:rPr lang="de-DE" dirty="0" smtClean="0"/>
              <a:t>Textmasterformate durch Klicken bearbeiten</a:t>
            </a:r>
          </a:p>
        </p:txBody>
      </p:sp>
      <p:sp>
        <p:nvSpPr>
          <p:cNvPr id="19" name="Textplatzhalter 18"/>
          <p:cNvSpPr>
            <a:spLocks noGrp="1"/>
          </p:cNvSpPr>
          <p:nvPr>
            <p:ph type="body" sz="quarter" idx="12"/>
          </p:nvPr>
        </p:nvSpPr>
        <p:spPr>
          <a:xfrm>
            <a:off x="1420895" y="2714620"/>
            <a:ext cx="7500938" cy="428628"/>
          </a:xfrm>
        </p:spPr>
        <p:txBody>
          <a:bodyPr/>
          <a:lstStyle>
            <a:lvl1pPr marL="0" indent="0">
              <a:buNone/>
              <a:defRPr sz="2000" b="1">
                <a:latin typeface="Arial" pitchFamily="34" charset="0"/>
                <a:cs typeface="Arial" pitchFamily="34" charset="0"/>
              </a:defRPr>
            </a:lvl1pPr>
          </a:lstStyle>
          <a:p>
            <a:pPr lvl="0"/>
            <a:r>
              <a:rPr lang="de-DE" dirty="0" smtClean="0"/>
              <a:t>Textmasterformate durch Klicken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lgeseite Text">
    <p:spTree>
      <p:nvGrpSpPr>
        <p:cNvPr id="1" name=""/>
        <p:cNvGrpSpPr/>
        <p:nvPr/>
      </p:nvGrpSpPr>
      <p:grpSpPr>
        <a:xfrm>
          <a:off x="0" y="0"/>
          <a:ext cx="0" cy="0"/>
          <a:chOff x="0" y="0"/>
          <a:chExt cx="0" cy="0"/>
        </a:xfrm>
      </p:grpSpPr>
      <p:sp>
        <p:nvSpPr>
          <p:cNvPr id="2" name="Titel 1"/>
          <p:cNvSpPr>
            <a:spLocks noGrp="1"/>
          </p:cNvSpPr>
          <p:nvPr>
            <p:ph type="title"/>
          </p:nvPr>
        </p:nvSpPr>
        <p:spPr>
          <a:xfrm>
            <a:off x="252684" y="1066801"/>
            <a:ext cx="6929486" cy="777072"/>
          </a:xfrm>
        </p:spPr>
        <p:txBody>
          <a:bodyPr/>
          <a:lstStyle>
            <a:lvl1pPr>
              <a:defRPr sz="2800">
                <a:latin typeface="Arial Black" pitchFamily="34" charset="0"/>
              </a:defRPr>
            </a:lvl1pPr>
          </a:lstStyle>
          <a:p>
            <a:r>
              <a:rPr lang="de-DE" dirty="0" smtClean="0"/>
              <a:t>Titelmasterformat durch Klicken bearbeiten</a:t>
            </a:r>
            <a:endParaRPr lang="de-DE" dirty="0"/>
          </a:p>
        </p:txBody>
      </p:sp>
      <p:sp>
        <p:nvSpPr>
          <p:cNvPr id="6" name="Textplatzhalter 5"/>
          <p:cNvSpPr>
            <a:spLocks noGrp="1"/>
          </p:cNvSpPr>
          <p:nvPr>
            <p:ph type="body" sz="quarter" idx="11"/>
          </p:nvPr>
        </p:nvSpPr>
        <p:spPr>
          <a:xfrm>
            <a:off x="250007" y="1895475"/>
            <a:ext cx="8643998" cy="4599222"/>
          </a:xfrm>
        </p:spPr>
        <p:txBody>
          <a:bodyPr/>
          <a:lstStyle>
            <a:lvl1pPr marL="0" indent="0">
              <a:spcAft>
                <a:spcPts val="800"/>
              </a:spcAft>
              <a:buFont typeface="Wingdings" pitchFamily="2" charset="2"/>
              <a:buNone/>
              <a:defRPr sz="2000" baseline="0">
                <a:latin typeface="Arial" pitchFamily="34" charset="0"/>
                <a:cs typeface="Arial" pitchFamily="34" charset="0"/>
              </a:defRPr>
            </a:lvl1pPr>
          </a:lstStyle>
          <a:p>
            <a:pPr lvl="0"/>
            <a:r>
              <a:rPr lang="de-DE" dirty="0" smtClean="0"/>
              <a:t>Textmasterformate durch Klicken bearbeiten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lgeseite Text und Bild">
    <p:spTree>
      <p:nvGrpSpPr>
        <p:cNvPr id="1" name=""/>
        <p:cNvGrpSpPr/>
        <p:nvPr/>
      </p:nvGrpSpPr>
      <p:grpSpPr>
        <a:xfrm>
          <a:off x="0" y="0"/>
          <a:ext cx="0" cy="0"/>
          <a:chOff x="0" y="0"/>
          <a:chExt cx="0" cy="0"/>
        </a:xfrm>
      </p:grpSpPr>
      <p:sp>
        <p:nvSpPr>
          <p:cNvPr id="2" name="Titel 1"/>
          <p:cNvSpPr>
            <a:spLocks noGrp="1"/>
          </p:cNvSpPr>
          <p:nvPr>
            <p:ph type="title"/>
          </p:nvPr>
        </p:nvSpPr>
        <p:spPr>
          <a:xfrm>
            <a:off x="233532" y="1085851"/>
            <a:ext cx="6929486" cy="763084"/>
          </a:xfrm>
        </p:spPr>
        <p:txBody>
          <a:bodyPr/>
          <a:lstStyle>
            <a:lvl1pPr>
              <a:defRPr sz="2800">
                <a:latin typeface="Arial Black" pitchFamily="34" charset="0"/>
              </a:defRPr>
            </a:lvl1pPr>
          </a:lstStyle>
          <a:p>
            <a:r>
              <a:rPr lang="de-DE" dirty="0" smtClean="0"/>
              <a:t>Titelmasterformat durch Klicken bearbeiten</a:t>
            </a:r>
            <a:endParaRPr lang="de-D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lgeseite Aufzählungen">
    <p:spTree>
      <p:nvGrpSpPr>
        <p:cNvPr id="1" name=""/>
        <p:cNvGrpSpPr/>
        <p:nvPr/>
      </p:nvGrpSpPr>
      <p:grpSpPr>
        <a:xfrm>
          <a:off x="0" y="0"/>
          <a:ext cx="0" cy="0"/>
          <a:chOff x="0" y="0"/>
          <a:chExt cx="0" cy="0"/>
        </a:xfrm>
      </p:grpSpPr>
      <p:sp>
        <p:nvSpPr>
          <p:cNvPr id="2" name="Titel 1"/>
          <p:cNvSpPr>
            <a:spLocks noGrp="1"/>
          </p:cNvSpPr>
          <p:nvPr>
            <p:ph type="title"/>
          </p:nvPr>
        </p:nvSpPr>
        <p:spPr>
          <a:xfrm>
            <a:off x="223907" y="1066890"/>
            <a:ext cx="6929486" cy="805545"/>
          </a:xfrm>
        </p:spPr>
        <p:txBody>
          <a:bodyPr/>
          <a:lstStyle>
            <a:lvl1pPr>
              <a:defRPr sz="2800">
                <a:latin typeface="Arial Black" pitchFamily="34" charset="0"/>
              </a:defRPr>
            </a:lvl1pPr>
          </a:lstStyle>
          <a:p>
            <a:r>
              <a:rPr lang="de-DE" dirty="0" smtClean="0"/>
              <a:t>Titelmasterformat durch Klicken bearbeiten</a:t>
            </a:r>
            <a:endParaRPr lang="de-DE" dirty="0"/>
          </a:p>
        </p:txBody>
      </p:sp>
      <p:sp>
        <p:nvSpPr>
          <p:cNvPr id="6" name="Textplatzhalter 5"/>
          <p:cNvSpPr>
            <a:spLocks noGrp="1"/>
          </p:cNvSpPr>
          <p:nvPr>
            <p:ph type="body" sz="quarter" idx="11"/>
          </p:nvPr>
        </p:nvSpPr>
        <p:spPr>
          <a:xfrm>
            <a:off x="250007" y="1975668"/>
            <a:ext cx="8643998" cy="5429288"/>
          </a:xfrm>
        </p:spPr>
        <p:txBody>
          <a:bodyPr/>
          <a:lstStyle>
            <a:lvl1pPr marL="360000" indent="-360000">
              <a:spcAft>
                <a:spcPts val="600"/>
              </a:spcAft>
              <a:buFont typeface="Wingdings" pitchFamily="2" charset="2"/>
              <a:buChar char="§"/>
              <a:defRPr sz="2000" baseline="0">
                <a:latin typeface="Arial" pitchFamily="34" charset="0"/>
                <a:cs typeface="Arial" pitchFamily="34" charset="0"/>
              </a:defRPr>
            </a:lvl1pPr>
            <a:lvl2pPr>
              <a:buFont typeface="Wingdings" pitchFamily="2" charset="2"/>
              <a:buChar char="§"/>
              <a:defRPr sz="2000">
                <a:latin typeface="Arial" pitchFamily="34" charset="0"/>
                <a:cs typeface="Arial" pitchFamily="34" charset="0"/>
              </a:defRPr>
            </a:lvl2pPr>
            <a:lvl3pPr>
              <a:defRPr sz="2000">
                <a:latin typeface="Arial" pitchFamily="34" charset="0"/>
                <a:cs typeface="Arial" pitchFamily="34" charset="0"/>
              </a:defRPr>
            </a:lvl3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5" name="Fußzeilenplatzhalter 4"/>
          <p:cNvSpPr>
            <a:spLocks noGrp="1"/>
          </p:cNvSpPr>
          <p:nvPr>
            <p:ph type="ftr" sz="quarter" idx="11"/>
          </p:nvPr>
        </p:nvSpPr>
        <p:spPr>
          <a:xfrm>
            <a:off x="5463140" y="6300000"/>
            <a:ext cx="2990769" cy="396000"/>
          </a:xfrm>
          <a:prstGeom prst="rect">
            <a:avLst/>
          </a:prstGeom>
        </p:spPr>
        <p:txBody>
          <a:bodyPr/>
          <a:lstStyle/>
          <a:p>
            <a:endParaRPr lang="de-CH">
              <a:solidFill>
                <a:srgbClr val="000000"/>
              </a:solidFill>
            </a:endParaRPr>
          </a:p>
        </p:txBody>
      </p:sp>
      <p:sp>
        <p:nvSpPr>
          <p:cNvPr id="6" name="Foliennummernplatzhalter 5"/>
          <p:cNvSpPr>
            <a:spLocks noGrp="1"/>
          </p:cNvSpPr>
          <p:nvPr>
            <p:ph type="sldNum" sz="quarter" idx="12"/>
          </p:nvPr>
        </p:nvSpPr>
        <p:spPr>
          <a:xfrm>
            <a:off x="8473846" y="6523200"/>
            <a:ext cx="332308" cy="180000"/>
          </a:xfrm>
          <a:prstGeom prst="rect">
            <a:avLst/>
          </a:prstGeom>
        </p:spPr>
        <p:txBody>
          <a:bodyPr/>
          <a:lstStyle/>
          <a:p>
            <a:fld id="{B21E9470-49A6-4FEB-9985-204DD63FD052}" type="slidenum">
              <a:rPr lang="de-CH" smtClean="0">
                <a:solidFill>
                  <a:srgbClr val="000000"/>
                </a:solidFill>
              </a:rPr>
              <a:pPr/>
              <a:t>‹Nr.›</a:t>
            </a:fld>
            <a:endParaRPr lang="de-CH">
              <a:solidFill>
                <a:srgbClr val="000000"/>
              </a:solidFill>
            </a:endParaRPr>
          </a:p>
        </p:txBody>
      </p:sp>
      <p:sp>
        <p:nvSpPr>
          <p:cNvPr id="9" name="Textplatzhalter 8"/>
          <p:cNvSpPr>
            <a:spLocks noGrp="1"/>
          </p:cNvSpPr>
          <p:nvPr>
            <p:ph type="body" sz="quarter" idx="13"/>
          </p:nvPr>
        </p:nvSpPr>
        <p:spPr>
          <a:xfrm>
            <a:off x="621323" y="547291"/>
            <a:ext cx="7908923" cy="360363"/>
          </a:xfrm>
        </p:spPr>
        <p:txBody>
          <a:bodyPr/>
          <a:lstStyle>
            <a:lvl1pPr marL="0" indent="0">
              <a:buNone/>
              <a:defRPr sz="1600">
                <a:solidFill>
                  <a:schemeClr val="tx2"/>
                </a:solidFill>
              </a:defRPr>
            </a:lvl1pPr>
          </a:lstStyle>
          <a:p>
            <a:pPr lvl="0"/>
            <a:r>
              <a:rPr lang="de-DE" smtClean="0"/>
              <a:t>Textmasterformat bearbeiten</a:t>
            </a:r>
          </a:p>
        </p:txBody>
      </p:sp>
      <p:cxnSp>
        <p:nvCxnSpPr>
          <p:cNvPr id="10" name="Gerade Verbindung 9"/>
          <p:cNvCxnSpPr/>
          <p:nvPr userDrawn="1"/>
        </p:nvCxnSpPr>
        <p:spPr>
          <a:xfrm>
            <a:off x="621415" y="982800"/>
            <a:ext cx="790892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6984" y="270002"/>
            <a:ext cx="344153" cy="799309"/>
          </a:xfrm>
          <a:prstGeom prst="rect">
            <a:avLst/>
          </a:prstGeom>
        </p:spPr>
      </p:pic>
    </p:spTree>
    <p:extLst>
      <p:ext uri="{BB962C8B-B14F-4D97-AF65-F5344CB8AC3E}">
        <p14:creationId xmlns:p14="http://schemas.microsoft.com/office/powerpoint/2010/main" val="2601739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Grafik">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5" name="Fußzeilenplatzhalter 4"/>
          <p:cNvSpPr>
            <a:spLocks noGrp="1"/>
          </p:cNvSpPr>
          <p:nvPr>
            <p:ph type="ftr" sz="quarter" idx="11"/>
          </p:nvPr>
        </p:nvSpPr>
        <p:spPr>
          <a:xfrm>
            <a:off x="5463140" y="6300000"/>
            <a:ext cx="2990769" cy="396000"/>
          </a:xfrm>
          <a:prstGeom prst="rect">
            <a:avLst/>
          </a:prstGeom>
        </p:spPr>
        <p:txBody>
          <a:bodyPr/>
          <a:lstStyle/>
          <a:p>
            <a:endParaRPr lang="de-CH">
              <a:solidFill>
                <a:srgbClr val="000000"/>
              </a:solidFill>
            </a:endParaRPr>
          </a:p>
        </p:txBody>
      </p:sp>
      <p:sp>
        <p:nvSpPr>
          <p:cNvPr id="6" name="Foliennummernplatzhalter 5"/>
          <p:cNvSpPr>
            <a:spLocks noGrp="1"/>
          </p:cNvSpPr>
          <p:nvPr>
            <p:ph type="sldNum" sz="quarter" idx="12"/>
          </p:nvPr>
        </p:nvSpPr>
        <p:spPr>
          <a:xfrm>
            <a:off x="8473846" y="6523200"/>
            <a:ext cx="332308" cy="180000"/>
          </a:xfrm>
          <a:prstGeom prst="rect">
            <a:avLst/>
          </a:prstGeom>
        </p:spPr>
        <p:txBody>
          <a:bodyPr/>
          <a:lstStyle/>
          <a:p>
            <a:fld id="{B21E9470-49A6-4FEB-9985-204DD63FD052}" type="slidenum">
              <a:rPr lang="de-CH" smtClean="0">
                <a:solidFill>
                  <a:srgbClr val="000000"/>
                </a:solidFill>
              </a:rPr>
              <a:pPr/>
              <a:t>‹Nr.›</a:t>
            </a:fld>
            <a:endParaRPr lang="de-CH">
              <a:solidFill>
                <a:srgbClr val="000000"/>
              </a:solidFill>
            </a:endParaRPr>
          </a:p>
        </p:txBody>
      </p:sp>
      <p:sp>
        <p:nvSpPr>
          <p:cNvPr id="9" name="Textplatzhalter 8"/>
          <p:cNvSpPr>
            <a:spLocks noGrp="1"/>
          </p:cNvSpPr>
          <p:nvPr>
            <p:ph type="body" sz="quarter" idx="13"/>
          </p:nvPr>
        </p:nvSpPr>
        <p:spPr>
          <a:xfrm>
            <a:off x="621323" y="547251"/>
            <a:ext cx="7908923" cy="360363"/>
          </a:xfrm>
        </p:spPr>
        <p:txBody>
          <a:bodyPr/>
          <a:lstStyle>
            <a:lvl1pPr marL="0" indent="0">
              <a:buNone/>
              <a:defRPr sz="1600">
                <a:solidFill>
                  <a:schemeClr val="tx2"/>
                </a:solidFill>
              </a:defRPr>
            </a:lvl1pPr>
          </a:lstStyle>
          <a:p>
            <a:pPr lvl="0"/>
            <a:r>
              <a:rPr lang="de-DE" smtClean="0"/>
              <a:t>Textmasterformat bearbeiten</a:t>
            </a:r>
          </a:p>
        </p:txBody>
      </p:sp>
      <p:sp>
        <p:nvSpPr>
          <p:cNvPr id="10" name="Bildplatzhalter 9"/>
          <p:cNvSpPr>
            <a:spLocks noGrp="1"/>
          </p:cNvSpPr>
          <p:nvPr>
            <p:ph type="pic" sz="quarter" idx="14"/>
          </p:nvPr>
        </p:nvSpPr>
        <p:spPr>
          <a:xfrm>
            <a:off x="621323" y="1692000"/>
            <a:ext cx="7908923" cy="4500000"/>
          </a:xfrm>
        </p:spPr>
        <p:txBody>
          <a:bodyPr/>
          <a:lstStyle>
            <a:lvl1pPr marL="0" indent="0">
              <a:buNone/>
              <a:defRPr/>
            </a:lvl1pPr>
          </a:lstStyle>
          <a:p>
            <a:r>
              <a:rPr lang="de-DE" smtClean="0"/>
              <a:t>Bild durch Klicken auf Symbol hinzufügen</a:t>
            </a:r>
            <a:endParaRPr lang="de-CH" dirty="0"/>
          </a:p>
        </p:txBody>
      </p:sp>
      <p:sp>
        <p:nvSpPr>
          <p:cNvPr id="12" name="Textplatzhalter 11"/>
          <p:cNvSpPr>
            <a:spLocks noGrp="1"/>
          </p:cNvSpPr>
          <p:nvPr>
            <p:ph type="body" sz="quarter" idx="15"/>
          </p:nvPr>
        </p:nvSpPr>
        <p:spPr>
          <a:xfrm>
            <a:off x="621323" y="6501651"/>
            <a:ext cx="3987692" cy="142875"/>
          </a:xfrm>
        </p:spPr>
        <p:txBody>
          <a:bodyPr/>
          <a:lstStyle>
            <a:lvl1pPr marL="0" indent="0">
              <a:buNone/>
              <a:defRPr sz="90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de-DE" smtClean="0"/>
              <a:t>Textmasterformat bearbeiten</a:t>
            </a:r>
          </a:p>
        </p:txBody>
      </p:sp>
      <p:cxnSp>
        <p:nvCxnSpPr>
          <p:cNvPr id="11" name="Gerade Verbindung 10"/>
          <p:cNvCxnSpPr/>
          <p:nvPr userDrawn="1"/>
        </p:nvCxnSpPr>
        <p:spPr>
          <a:xfrm>
            <a:off x="621415" y="982800"/>
            <a:ext cx="790892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6984" y="270002"/>
            <a:ext cx="344153" cy="799309"/>
          </a:xfrm>
          <a:prstGeom prst="rect">
            <a:avLst/>
          </a:prstGeom>
        </p:spPr>
      </p:pic>
    </p:spTree>
    <p:extLst>
      <p:ext uri="{BB962C8B-B14F-4D97-AF65-F5344CB8AC3E}">
        <p14:creationId xmlns:p14="http://schemas.microsoft.com/office/powerpoint/2010/main" val="171917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lvl1pPr>
              <a:lnSpc>
                <a:spcPct val="150000"/>
              </a:lnSpc>
              <a:defRPr sz="2100" b="1">
                <a:latin typeface="+mn-lt"/>
              </a:defRPr>
            </a:lvl1pPr>
            <a:lvl2pPr>
              <a:lnSpc>
                <a:spcPct val="150000"/>
              </a:lnSpc>
              <a:defRPr sz="1950">
                <a:latin typeface="+mn-lt"/>
              </a:defRPr>
            </a:lvl2pPr>
            <a:lvl3pPr>
              <a:lnSpc>
                <a:spcPct val="150000"/>
              </a:lnSpc>
              <a:defRPr sz="1500">
                <a:latin typeface="+mn-lt"/>
              </a:defRPr>
            </a:lvl3pPr>
            <a:lvl4pPr>
              <a:lnSpc>
                <a:spcPct val="150000"/>
              </a:lnSpc>
              <a:defRPr sz="1350">
                <a:latin typeface="+mn-lt"/>
              </a:defRPr>
            </a:lvl4pPr>
            <a:lvl5pPr>
              <a:lnSpc>
                <a:spcPct val="150000"/>
              </a:lnSpc>
              <a:defRPr sz="1050">
                <a:latin typeface="+mn-lt"/>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CH" dirty="0"/>
          </a:p>
        </p:txBody>
      </p:sp>
      <p:sp>
        <p:nvSpPr>
          <p:cNvPr id="5" name="Fußzeilenplatzhalter 4"/>
          <p:cNvSpPr>
            <a:spLocks noGrp="1"/>
          </p:cNvSpPr>
          <p:nvPr>
            <p:ph type="ftr" sz="quarter" idx="11"/>
          </p:nvPr>
        </p:nvSpPr>
        <p:spPr>
          <a:xfrm>
            <a:off x="2437188" y="6346964"/>
            <a:ext cx="4269625" cy="365125"/>
          </a:xfrm>
          <a:prstGeom prst="rect">
            <a:avLst/>
          </a:prstGeom>
        </p:spPr>
        <p:txBody>
          <a:bodyPr/>
          <a:lstStyle/>
          <a:p>
            <a:r>
              <a:rPr lang="de-DE" b="1" dirty="0" smtClean="0"/>
              <a:t>Stärkung des Produktionsstandorts durch inländische Fachkräfte</a:t>
            </a:r>
            <a:endParaRPr lang="de-CH" b="1" dirty="0" smtClean="0"/>
          </a:p>
        </p:txBody>
      </p:sp>
      <p:sp>
        <p:nvSpPr>
          <p:cNvPr id="6" name="Foliennummernplatzhalter 5"/>
          <p:cNvSpPr>
            <a:spLocks noGrp="1"/>
          </p:cNvSpPr>
          <p:nvPr>
            <p:ph type="sldNum" sz="quarter" idx="12"/>
          </p:nvPr>
        </p:nvSpPr>
        <p:spPr>
          <a:xfrm>
            <a:off x="7264917" y="6356349"/>
            <a:ext cx="692328" cy="365125"/>
          </a:xfrm>
          <a:prstGeom prst="rect">
            <a:avLst/>
          </a:prstGeom>
        </p:spPr>
        <p:txBody>
          <a:bodyPr/>
          <a:lstStyle/>
          <a:p>
            <a:fld id="{587999B1-FFAC-4CC3-854F-8494AC03176E}" type="slidenum">
              <a:rPr lang="de-CH" smtClean="0"/>
              <a:t>‹Nr.›</a:t>
            </a:fld>
            <a:endParaRPr lang="de-CH"/>
          </a:p>
        </p:txBody>
      </p:sp>
    </p:spTree>
    <p:extLst>
      <p:ext uri="{BB962C8B-B14F-4D97-AF65-F5344CB8AC3E}">
        <p14:creationId xmlns:p14="http://schemas.microsoft.com/office/powerpoint/2010/main" val="395137536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de-DE" smtClean="0"/>
              <a:t>Titelmasterformat durch Klicken bearbeiten</a:t>
            </a:r>
            <a:endParaRPr lang="de-CH"/>
          </a:p>
        </p:txBody>
      </p:sp>
      <p:sp>
        <p:nvSpPr>
          <p:cNvPr id="3" name="Unt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smtClean="0"/>
              <a:t>Formatvorlage des Untertitelmasters durch Klicken bearbeiten</a:t>
            </a:r>
            <a:endParaRPr lang="de-CH"/>
          </a:p>
        </p:txBody>
      </p:sp>
      <p:sp>
        <p:nvSpPr>
          <p:cNvPr id="5" name="Fußzeilenplatzhalter 4"/>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6" name="Foliennummernplatzhalter 5"/>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89812249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lvl1pPr>
              <a:lnSpc>
                <a:spcPct val="150000"/>
              </a:lnSpc>
              <a:defRPr sz="2100" b="1">
                <a:latin typeface="+mn-lt"/>
              </a:defRPr>
            </a:lvl1pPr>
            <a:lvl2pPr>
              <a:lnSpc>
                <a:spcPct val="150000"/>
              </a:lnSpc>
              <a:defRPr sz="1950">
                <a:latin typeface="+mn-lt"/>
              </a:defRPr>
            </a:lvl2pPr>
            <a:lvl3pPr>
              <a:lnSpc>
                <a:spcPct val="150000"/>
              </a:lnSpc>
              <a:defRPr sz="1500">
                <a:latin typeface="+mn-lt"/>
              </a:defRPr>
            </a:lvl3pPr>
            <a:lvl4pPr>
              <a:lnSpc>
                <a:spcPct val="150000"/>
              </a:lnSpc>
              <a:defRPr sz="1350">
                <a:latin typeface="+mn-lt"/>
              </a:defRPr>
            </a:lvl4pPr>
            <a:lvl5pPr>
              <a:lnSpc>
                <a:spcPct val="150000"/>
              </a:lnSpc>
              <a:defRPr sz="1050">
                <a:latin typeface="+mn-lt"/>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CH" dirty="0"/>
          </a:p>
        </p:txBody>
      </p:sp>
      <p:sp>
        <p:nvSpPr>
          <p:cNvPr id="5" name="Fußzeilenplatzhalter 4"/>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6" name="Foliennummernplatzhalter 5"/>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89215502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9"/>
            <a:ext cx="7886700" cy="2852737"/>
          </a:xfrm>
        </p:spPr>
        <p:txBody>
          <a:bodyPr anchor="b"/>
          <a:lstStyle>
            <a:lvl1pPr>
              <a:defRPr sz="4500"/>
            </a:lvl1pPr>
          </a:lstStyle>
          <a:p>
            <a:r>
              <a:rPr lang="de-DE" smtClean="0"/>
              <a:t>Titelmasterformat durch Klicken bearbeiten</a:t>
            </a:r>
            <a:endParaRPr lang="de-CH"/>
          </a:p>
        </p:txBody>
      </p:sp>
      <p:sp>
        <p:nvSpPr>
          <p:cNvPr id="3" name="Textplatzhalt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smtClean="0"/>
              <a:t>Textmasterformat bearbeiten</a:t>
            </a:r>
          </a:p>
        </p:txBody>
      </p:sp>
      <p:sp>
        <p:nvSpPr>
          <p:cNvPr id="5" name="Fußzeilenplatzhalter 4"/>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6" name="Foliennummernplatzhalter 5"/>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6692948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6286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291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7" name="Foliennummernplatzhalter 6"/>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4779648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29841" y="365126"/>
            <a:ext cx="7886700" cy="1325563"/>
          </a:xfrm>
        </p:spPr>
        <p:txBody>
          <a:bodyPr/>
          <a:lstStyle/>
          <a:p>
            <a:r>
              <a:rPr lang="de-DE" smtClean="0"/>
              <a:t>Titelmasterformat durch Klicken bearbeiten</a:t>
            </a:r>
            <a:endParaRPr lang="de-CH"/>
          </a:p>
        </p:txBody>
      </p:sp>
      <p:sp>
        <p:nvSpPr>
          <p:cNvPr id="3" name="Textplatzhalt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smtClean="0"/>
              <a:t>Textmasterformat bearbeiten</a:t>
            </a:r>
          </a:p>
        </p:txBody>
      </p:sp>
      <p:sp>
        <p:nvSpPr>
          <p:cNvPr id="4" name="Inhaltsplatzhalter 3"/>
          <p:cNvSpPr>
            <a:spLocks noGrp="1"/>
          </p:cNvSpPr>
          <p:nvPr>
            <p:ph sz="half" idx="2"/>
          </p:nvPr>
        </p:nvSpPr>
        <p:spPr>
          <a:xfrm>
            <a:off x="629842" y="2505075"/>
            <a:ext cx="3868340"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391"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8" name="Fußzeilenplatzhalter 7"/>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9" name="Foliennummernplatzhalter 8"/>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276642087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ctr">
              <a:defRPr/>
            </a:lvl1pPr>
          </a:lstStyle>
          <a:p>
            <a:r>
              <a:rPr lang="de-DE" dirty="0" smtClean="0"/>
              <a:t>Titelmasterformat durch Klicken bearbeiten</a:t>
            </a:r>
            <a:endParaRPr lang="de-CH" dirty="0"/>
          </a:p>
        </p:txBody>
      </p:sp>
      <p:sp>
        <p:nvSpPr>
          <p:cNvPr id="4" name="Fußzeilenplatzhalter 3"/>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5" name="Foliennummernplatzhalter 4"/>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37675855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4" name="Foliennummernplatzhalter 3"/>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37770174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de-DE" smtClean="0"/>
              <a:t>Titelmasterformat durch Klicken bearbeiten</a:t>
            </a:r>
            <a:endParaRPr lang="de-CH"/>
          </a:p>
        </p:txBody>
      </p:sp>
      <p:sp>
        <p:nvSpPr>
          <p:cNvPr id="3" name="Inhaltsplatzhalt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smtClean="0"/>
              <a:t>Textmasterformat bearbeiten</a:t>
            </a:r>
          </a:p>
        </p:txBody>
      </p:sp>
      <p:sp>
        <p:nvSpPr>
          <p:cNvPr id="6" name="Fußzeilenplatzhalter 5"/>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7" name="Foliennummernplatzhalter 6"/>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55361819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de-DE" smtClean="0"/>
              <a:t>Titelmasterformat durch Klicken bearbeiten</a:t>
            </a:r>
            <a:endParaRPr lang="de-CH"/>
          </a:p>
        </p:txBody>
      </p:sp>
      <p:sp>
        <p:nvSpPr>
          <p:cNvPr id="3" name="Bildplatzhalt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CH"/>
          </a:p>
        </p:txBody>
      </p:sp>
      <p:sp>
        <p:nvSpPr>
          <p:cNvPr id="4" name="Textplatzhalt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smtClean="0"/>
              <a:t>Textmasterformat bearbeiten</a:t>
            </a:r>
          </a:p>
        </p:txBody>
      </p:sp>
      <p:sp>
        <p:nvSpPr>
          <p:cNvPr id="6" name="Fußzeilenplatzhalter 5"/>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7" name="Foliennummernplatzhalter 6"/>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94603138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CH" dirty="0"/>
          </a:p>
        </p:txBody>
      </p:sp>
      <p:sp>
        <p:nvSpPr>
          <p:cNvPr id="5" name="Fußzeilenplatzhalter 4"/>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dirty="0" smtClean="0">
              <a:solidFill>
                <a:prstClr val="black">
                  <a:tint val="75000"/>
                </a:prstClr>
              </a:solidFill>
            </a:endParaRPr>
          </a:p>
        </p:txBody>
      </p:sp>
      <p:sp>
        <p:nvSpPr>
          <p:cNvPr id="6" name="Foliennummernplatzhalter 5"/>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35581474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628650" y="365125"/>
            <a:ext cx="58007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Fußzeilenplatzhalter 4"/>
          <p:cNvSpPr>
            <a:spLocks noGrp="1"/>
          </p:cNvSpPr>
          <p:nvPr>
            <p:ph type="ftr" sz="quarter" idx="11"/>
          </p:nvPr>
        </p:nvSpPr>
        <p:spPr/>
        <p:txBody>
          <a:bodyPr/>
          <a:lstStyle/>
          <a:p>
            <a:r>
              <a:rPr lang="de-DE" b="1" dirty="0" smtClean="0">
                <a:solidFill>
                  <a:prstClr val="black">
                    <a:tint val="75000"/>
                  </a:prstClr>
                </a:solidFill>
              </a:rPr>
              <a:t>Stärkung des Produktionsstandorts durch inländische Fachkräfte</a:t>
            </a:r>
            <a:endParaRPr lang="de-CH" b="1" dirty="0" smtClean="0">
              <a:solidFill>
                <a:prstClr val="black">
                  <a:tint val="75000"/>
                </a:prstClr>
              </a:solidFill>
            </a:endParaRPr>
          </a:p>
        </p:txBody>
      </p:sp>
      <p:sp>
        <p:nvSpPr>
          <p:cNvPr id="6" name="Foliennummernplatzhalter 5"/>
          <p:cNvSpPr>
            <a:spLocks noGrp="1"/>
          </p:cNvSpPr>
          <p:nvPr>
            <p:ph type="sldNum" sz="quarter" idx="12"/>
          </p:nvPr>
        </p:nvSpPr>
        <p:spPr/>
        <p:txBody>
          <a:bodyPr/>
          <a:lstStyle/>
          <a:p>
            <a:fld id="{587999B1-FFAC-4CC3-854F-8494AC03176E}"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289674758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olgeseite Text">
    <p:spTree>
      <p:nvGrpSpPr>
        <p:cNvPr id="1" name=""/>
        <p:cNvGrpSpPr/>
        <p:nvPr/>
      </p:nvGrpSpPr>
      <p:grpSpPr>
        <a:xfrm>
          <a:off x="0" y="0"/>
          <a:ext cx="0" cy="0"/>
          <a:chOff x="0" y="0"/>
          <a:chExt cx="0" cy="0"/>
        </a:xfrm>
      </p:grpSpPr>
      <p:sp>
        <p:nvSpPr>
          <p:cNvPr id="2" name="Titel 1"/>
          <p:cNvSpPr>
            <a:spLocks noGrp="1"/>
          </p:cNvSpPr>
          <p:nvPr>
            <p:ph type="title"/>
          </p:nvPr>
        </p:nvSpPr>
        <p:spPr>
          <a:xfrm>
            <a:off x="252685" y="1066801"/>
            <a:ext cx="6929486" cy="777072"/>
          </a:xfrm>
        </p:spPr>
        <p:txBody>
          <a:bodyPr/>
          <a:lstStyle>
            <a:lvl1pPr>
              <a:defRPr sz="2100">
                <a:latin typeface="Arial Black" pitchFamily="34" charset="0"/>
              </a:defRPr>
            </a:lvl1pPr>
          </a:lstStyle>
          <a:p>
            <a:r>
              <a:rPr lang="de-DE" dirty="0" smtClean="0"/>
              <a:t>Titelmasterformat durch Klicken bearbeiten</a:t>
            </a:r>
            <a:endParaRPr lang="de-DE" dirty="0"/>
          </a:p>
        </p:txBody>
      </p:sp>
      <p:sp>
        <p:nvSpPr>
          <p:cNvPr id="6" name="Textplatzhalter 5"/>
          <p:cNvSpPr>
            <a:spLocks noGrp="1"/>
          </p:cNvSpPr>
          <p:nvPr>
            <p:ph type="body" sz="quarter" idx="11"/>
          </p:nvPr>
        </p:nvSpPr>
        <p:spPr>
          <a:xfrm>
            <a:off x="250002" y="1895475"/>
            <a:ext cx="8643998" cy="4599222"/>
          </a:xfrm>
        </p:spPr>
        <p:txBody>
          <a:bodyPr/>
          <a:lstStyle>
            <a:lvl1pPr marL="0" indent="0">
              <a:spcAft>
                <a:spcPts val="600"/>
              </a:spcAft>
              <a:buFont typeface="Wingdings" pitchFamily="2" charset="2"/>
              <a:buNone/>
              <a:defRPr sz="1500" baseline="0">
                <a:latin typeface="Arial" pitchFamily="34" charset="0"/>
                <a:cs typeface="Arial" pitchFamily="34" charset="0"/>
              </a:defRPr>
            </a:lvl1pPr>
          </a:lstStyle>
          <a:p>
            <a:pPr lvl="0"/>
            <a:r>
              <a:rPr lang="de-DE" dirty="0" smtClean="0"/>
              <a:t>Textmasterformate durch Klicken bearbeiten</a:t>
            </a:r>
          </a:p>
        </p:txBody>
      </p:sp>
    </p:spTree>
    <p:extLst>
      <p:ext uri="{BB962C8B-B14F-4D97-AF65-F5344CB8AC3E}">
        <p14:creationId xmlns:p14="http://schemas.microsoft.com/office/powerpoint/2010/main" val="282086511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olgeseite Aufzählungen">
    <p:spTree>
      <p:nvGrpSpPr>
        <p:cNvPr id="1" name=""/>
        <p:cNvGrpSpPr/>
        <p:nvPr/>
      </p:nvGrpSpPr>
      <p:grpSpPr>
        <a:xfrm>
          <a:off x="0" y="0"/>
          <a:ext cx="0" cy="0"/>
          <a:chOff x="0" y="0"/>
          <a:chExt cx="0" cy="0"/>
        </a:xfrm>
      </p:grpSpPr>
      <p:sp>
        <p:nvSpPr>
          <p:cNvPr id="2" name="Titel 1"/>
          <p:cNvSpPr>
            <a:spLocks noGrp="1"/>
          </p:cNvSpPr>
          <p:nvPr>
            <p:ph type="title"/>
          </p:nvPr>
        </p:nvSpPr>
        <p:spPr>
          <a:xfrm>
            <a:off x="223908" y="1066802"/>
            <a:ext cx="6929486" cy="805545"/>
          </a:xfrm>
        </p:spPr>
        <p:txBody>
          <a:bodyPr/>
          <a:lstStyle>
            <a:lvl1pPr>
              <a:defRPr sz="2100">
                <a:latin typeface="Arial Black" pitchFamily="34" charset="0"/>
              </a:defRPr>
            </a:lvl1pPr>
          </a:lstStyle>
          <a:p>
            <a:r>
              <a:rPr lang="de-DE" dirty="0" smtClean="0"/>
              <a:t>Titelmasterformat durch Klicken bearbeiten</a:t>
            </a:r>
            <a:endParaRPr lang="de-DE" dirty="0"/>
          </a:p>
        </p:txBody>
      </p:sp>
      <p:sp>
        <p:nvSpPr>
          <p:cNvPr id="6" name="Textplatzhalter 5"/>
          <p:cNvSpPr>
            <a:spLocks noGrp="1"/>
          </p:cNvSpPr>
          <p:nvPr>
            <p:ph type="body" sz="quarter" idx="11"/>
          </p:nvPr>
        </p:nvSpPr>
        <p:spPr>
          <a:xfrm>
            <a:off x="250002" y="1975668"/>
            <a:ext cx="8643998" cy="5429288"/>
          </a:xfrm>
        </p:spPr>
        <p:txBody>
          <a:bodyPr/>
          <a:lstStyle>
            <a:lvl1pPr marL="270000" indent="-270000">
              <a:spcAft>
                <a:spcPts val="450"/>
              </a:spcAft>
              <a:buFont typeface="Wingdings" pitchFamily="2" charset="2"/>
              <a:buChar char="§"/>
              <a:defRPr sz="1500" baseline="0">
                <a:latin typeface="Arial" pitchFamily="34" charset="0"/>
                <a:cs typeface="Arial" pitchFamily="34" charset="0"/>
              </a:defRPr>
            </a:lvl1pPr>
            <a:lvl2pPr>
              <a:buFont typeface="Wingdings" pitchFamily="2" charset="2"/>
              <a:buChar char="§"/>
              <a:defRPr sz="1500">
                <a:latin typeface="Arial" pitchFamily="34" charset="0"/>
                <a:cs typeface="Arial" pitchFamily="34" charset="0"/>
              </a:defRPr>
            </a:lvl2pPr>
            <a:lvl3pPr>
              <a:defRPr sz="1500">
                <a:latin typeface="Arial" pitchFamily="34" charset="0"/>
                <a:cs typeface="Arial" pitchFamily="34" charset="0"/>
              </a:defRPr>
            </a:lvl3pPr>
          </a:lstStyle>
          <a:p>
            <a:pPr lvl="0"/>
            <a:r>
              <a:rPr lang="de-DE" dirty="0" smtClean="0"/>
              <a:t>Textmasterformate durch Klicken bearbeiten</a:t>
            </a:r>
          </a:p>
          <a:p>
            <a:pPr lvl="1"/>
            <a:r>
              <a:rPr lang="de-DE" dirty="0" smtClean="0"/>
              <a:t>Zweite Ebene</a:t>
            </a:r>
          </a:p>
          <a:p>
            <a:pPr lvl="2"/>
            <a:r>
              <a:rPr lang="de-DE" dirty="0" smtClean="0"/>
              <a:t>Dritte Ebene</a:t>
            </a:r>
          </a:p>
        </p:txBody>
      </p:sp>
    </p:spTree>
    <p:extLst>
      <p:ext uri="{BB962C8B-B14F-4D97-AF65-F5344CB8AC3E}">
        <p14:creationId xmlns:p14="http://schemas.microsoft.com/office/powerpoint/2010/main" val="63514837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olgeseite Text und Bild">
    <p:spTree>
      <p:nvGrpSpPr>
        <p:cNvPr id="1" name=""/>
        <p:cNvGrpSpPr/>
        <p:nvPr/>
      </p:nvGrpSpPr>
      <p:grpSpPr>
        <a:xfrm>
          <a:off x="0" y="0"/>
          <a:ext cx="0" cy="0"/>
          <a:chOff x="0" y="0"/>
          <a:chExt cx="0" cy="0"/>
        </a:xfrm>
      </p:grpSpPr>
      <p:sp>
        <p:nvSpPr>
          <p:cNvPr id="2" name="Titel 1"/>
          <p:cNvSpPr>
            <a:spLocks noGrp="1"/>
          </p:cNvSpPr>
          <p:nvPr>
            <p:ph type="title"/>
          </p:nvPr>
        </p:nvSpPr>
        <p:spPr>
          <a:xfrm>
            <a:off x="233533" y="1085851"/>
            <a:ext cx="6929486" cy="763084"/>
          </a:xfrm>
        </p:spPr>
        <p:txBody>
          <a:bodyPr/>
          <a:lstStyle>
            <a:lvl1pPr>
              <a:defRPr sz="2100">
                <a:latin typeface="Arial Black" pitchFamily="34" charset="0"/>
              </a:defRPr>
            </a:lvl1pPr>
          </a:lstStyle>
          <a:p>
            <a:r>
              <a:rPr lang="de-DE" dirty="0" smtClean="0"/>
              <a:t>Titelmasterformat durch Klicken bearbeiten</a:t>
            </a:r>
            <a:endParaRPr lang="de-DE" dirty="0"/>
          </a:p>
        </p:txBody>
      </p:sp>
    </p:spTree>
    <p:extLst>
      <p:ext uri="{BB962C8B-B14F-4D97-AF65-F5344CB8AC3E}">
        <p14:creationId xmlns:p14="http://schemas.microsoft.com/office/powerpoint/2010/main" val="33437054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6.png"/><Relationship Id="rId2" Type="http://schemas.openxmlformats.org/officeDocument/2006/relationships/slideLayout" Target="../slideLayouts/slideLayout9.xml"/><Relationship Id="rId16" Type="http://schemas.openxmlformats.org/officeDocument/2006/relationships/image" Target="../media/image5.jpe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theme" Target="../theme/theme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Rectangle 3"/>
          <p:cNvSpPr>
            <a:spLocks noGrp="1" noChangeArrowheads="1"/>
          </p:cNvSpPr>
          <p:nvPr>
            <p:ph type="title"/>
          </p:nvPr>
        </p:nvSpPr>
        <p:spPr bwMode="auto">
          <a:xfrm>
            <a:off x="223841" y="1066800"/>
            <a:ext cx="6929437" cy="5715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de-CH" dirty="0" smtClean="0"/>
              <a:t>Klicken Sie, um das Titelformat …</a:t>
            </a:r>
          </a:p>
        </p:txBody>
      </p:sp>
      <p:sp>
        <p:nvSpPr>
          <p:cNvPr id="1030" name="Rectangle 4"/>
          <p:cNvSpPr>
            <a:spLocks noGrp="1" noChangeArrowheads="1"/>
          </p:cNvSpPr>
          <p:nvPr>
            <p:ph type="body" idx="1"/>
          </p:nvPr>
        </p:nvSpPr>
        <p:spPr bwMode="auto">
          <a:xfrm>
            <a:off x="214343" y="1685929"/>
            <a:ext cx="8643937" cy="4672013"/>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de-CH" dirty="0" smtClean="0"/>
              <a:t>Text eingeben</a:t>
            </a:r>
          </a:p>
        </p:txBody>
      </p:sp>
      <p:pic>
        <p:nvPicPr>
          <p:cNvPr id="6" name="Picture 3"/>
          <p:cNvPicPr>
            <a:picLocks noChangeAspect="1" noChangeArrowheads="1"/>
          </p:cNvPicPr>
          <p:nvPr userDrawn="1"/>
        </p:nvPicPr>
        <p:blipFill>
          <a:blip r:embed="rId9" cstate="print">
            <a:duotone>
              <a:schemeClr val="accent1">
                <a:shade val="45000"/>
                <a:satMod val="135000"/>
              </a:schemeClr>
              <a:prstClr val="white"/>
            </a:duotone>
          </a:blip>
          <a:srcRect/>
          <a:stretch>
            <a:fillRect/>
          </a:stretch>
        </p:blipFill>
        <p:spPr bwMode="auto">
          <a:xfrm>
            <a:off x="0" y="0"/>
            <a:ext cx="9144000" cy="1057275"/>
          </a:xfrm>
          <a:prstGeom prst="rect">
            <a:avLst/>
          </a:prstGeom>
          <a:solidFill>
            <a:schemeClr val="accent1">
              <a:lumMod val="90000"/>
              <a:alpha val="31000"/>
            </a:schemeClr>
          </a:solidFill>
          <a:ln w="9525">
            <a:noFill/>
            <a:miter lim="800000"/>
            <a:headEnd/>
            <a:tailEnd/>
          </a:ln>
          <a:effectLst/>
        </p:spPr>
      </p:pic>
      <p:pic>
        <p:nvPicPr>
          <p:cNvPr id="1031" name="Grafik 11" descr="ktzh_logosystem_flagge_6_01.jpg"/>
          <p:cNvPicPr>
            <a:picLocks noChangeAspect="1"/>
          </p:cNvPicPr>
          <p:nvPr/>
        </p:nvPicPr>
        <p:blipFill>
          <a:blip r:embed="rId10" cstate="print"/>
          <a:srcRect/>
          <a:stretch>
            <a:fillRect/>
          </a:stretch>
        </p:blipFill>
        <p:spPr bwMode="auto">
          <a:xfrm>
            <a:off x="7285038" y="427038"/>
            <a:ext cx="215900" cy="215900"/>
          </a:xfrm>
          <a:prstGeom prst="rect">
            <a:avLst/>
          </a:prstGeom>
          <a:noFill/>
          <a:ln w="9525">
            <a:noFill/>
            <a:miter lim="800000"/>
            <a:headEnd/>
            <a:tailEnd/>
          </a:ln>
        </p:spPr>
      </p:pic>
      <p:sp>
        <p:nvSpPr>
          <p:cNvPr id="8" name="Textfeld 7"/>
          <p:cNvSpPr txBox="1"/>
          <p:nvPr userDrawn="1"/>
        </p:nvSpPr>
        <p:spPr>
          <a:xfrm>
            <a:off x="7552708" y="403761"/>
            <a:ext cx="985652" cy="276999"/>
          </a:xfrm>
          <a:prstGeom prst="rect">
            <a:avLst/>
          </a:prstGeom>
          <a:noFill/>
        </p:spPr>
        <p:txBody>
          <a:bodyPr wrap="square" rtlCol="0">
            <a:spAutoFit/>
          </a:bodyPr>
          <a:lstStyle/>
          <a:p>
            <a:fld id="{48AE791C-AE7D-4C7B-A1C8-EF75B1CDBB47}" type="slidenum">
              <a:rPr lang="de-DE" sz="1200" smtClean="0">
                <a:latin typeface="Arial" pitchFamily="34" charset="0"/>
                <a:cs typeface="Arial" pitchFamily="34" charset="0"/>
              </a:rPr>
              <a:pPr/>
              <a:t>‹Nr.›</a:t>
            </a:fld>
            <a:endParaRPr lang="de-DE" sz="1200" dirty="0">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30" r:id="rId4"/>
    <p:sldLayoutId id="2147484036" r:id="rId5"/>
    <p:sldLayoutId id="2147484037" r:id="rId6"/>
    <p:sldLayoutId id="2147484038" r:id="rId7"/>
  </p:sldLayoutIdLst>
  <p:hf hdr="0" ftr="0"/>
  <p:txStyles>
    <p:titleStyle>
      <a:lvl1pPr algn="l" rtl="0" eaLnBrk="0" fontAlgn="base" hangingPunct="0">
        <a:spcBef>
          <a:spcPct val="0"/>
        </a:spcBef>
        <a:spcAft>
          <a:spcPct val="0"/>
        </a:spcAft>
        <a:defRPr sz="2800" b="1">
          <a:solidFill>
            <a:schemeClr val="tx2"/>
          </a:solidFill>
          <a:latin typeface="Arial Black" pitchFamily="34" charset="0"/>
          <a:ea typeface="ＭＳ Ｐゴシック" charset="-128"/>
          <a:cs typeface="ＭＳ Ｐゴシック" charset="-128"/>
        </a:defRPr>
      </a:lvl1pPr>
      <a:lvl2pPr algn="l" rtl="0" eaLnBrk="0" fontAlgn="base" hangingPunct="0">
        <a:spcBef>
          <a:spcPct val="0"/>
        </a:spcBef>
        <a:spcAft>
          <a:spcPct val="0"/>
        </a:spcAft>
        <a:defRPr sz="2000" b="1">
          <a:solidFill>
            <a:schemeClr val="tx2"/>
          </a:solidFill>
          <a:latin typeface="Arial Black" charset="0"/>
          <a:ea typeface="ＭＳ Ｐゴシック" charset="-128"/>
          <a:cs typeface="ＭＳ Ｐゴシック" charset="-128"/>
        </a:defRPr>
      </a:lvl2pPr>
      <a:lvl3pPr algn="l" rtl="0" eaLnBrk="0" fontAlgn="base" hangingPunct="0">
        <a:spcBef>
          <a:spcPct val="0"/>
        </a:spcBef>
        <a:spcAft>
          <a:spcPct val="0"/>
        </a:spcAft>
        <a:defRPr sz="2000" b="1">
          <a:solidFill>
            <a:schemeClr val="tx2"/>
          </a:solidFill>
          <a:latin typeface="Arial Black" charset="0"/>
          <a:ea typeface="ＭＳ Ｐゴシック" charset="-128"/>
          <a:cs typeface="ＭＳ Ｐゴシック" charset="-128"/>
        </a:defRPr>
      </a:lvl3pPr>
      <a:lvl4pPr algn="l" rtl="0" eaLnBrk="0" fontAlgn="base" hangingPunct="0">
        <a:spcBef>
          <a:spcPct val="0"/>
        </a:spcBef>
        <a:spcAft>
          <a:spcPct val="0"/>
        </a:spcAft>
        <a:defRPr sz="2000" b="1">
          <a:solidFill>
            <a:schemeClr val="tx2"/>
          </a:solidFill>
          <a:latin typeface="Arial Black" charset="0"/>
          <a:ea typeface="ＭＳ Ｐゴシック" charset="-128"/>
          <a:cs typeface="ＭＳ Ｐゴシック" charset="-128"/>
        </a:defRPr>
      </a:lvl4pPr>
      <a:lvl5pPr algn="l" rtl="0" eaLnBrk="0" fontAlgn="base" hangingPunct="0">
        <a:spcBef>
          <a:spcPct val="0"/>
        </a:spcBef>
        <a:spcAft>
          <a:spcPct val="0"/>
        </a:spcAft>
        <a:defRPr sz="2000" b="1">
          <a:solidFill>
            <a:schemeClr val="tx2"/>
          </a:solidFill>
          <a:latin typeface="Arial Black" charset="0"/>
          <a:ea typeface="ＭＳ Ｐゴシック" charset="-128"/>
          <a:cs typeface="ＭＳ Ｐゴシック" charset="-128"/>
        </a:defRPr>
      </a:lvl5pPr>
      <a:lvl6pPr marL="457200" algn="l" rtl="0" eaLnBrk="1" fontAlgn="base" hangingPunct="1">
        <a:spcBef>
          <a:spcPct val="0"/>
        </a:spcBef>
        <a:spcAft>
          <a:spcPct val="0"/>
        </a:spcAft>
        <a:defRPr sz="2800">
          <a:solidFill>
            <a:schemeClr val="tx2"/>
          </a:solidFill>
          <a:latin typeface="Tahoma" pitchFamily="34" charset="0"/>
        </a:defRPr>
      </a:lvl6pPr>
      <a:lvl7pPr marL="914400" algn="l" rtl="0" eaLnBrk="1" fontAlgn="base" hangingPunct="1">
        <a:spcBef>
          <a:spcPct val="0"/>
        </a:spcBef>
        <a:spcAft>
          <a:spcPct val="0"/>
        </a:spcAft>
        <a:defRPr sz="2800">
          <a:solidFill>
            <a:schemeClr val="tx2"/>
          </a:solidFill>
          <a:latin typeface="Tahoma" pitchFamily="34" charset="0"/>
        </a:defRPr>
      </a:lvl7pPr>
      <a:lvl8pPr marL="1371600" algn="l" rtl="0" eaLnBrk="1" fontAlgn="base" hangingPunct="1">
        <a:spcBef>
          <a:spcPct val="0"/>
        </a:spcBef>
        <a:spcAft>
          <a:spcPct val="0"/>
        </a:spcAft>
        <a:defRPr sz="2800">
          <a:solidFill>
            <a:schemeClr val="tx2"/>
          </a:solidFill>
          <a:latin typeface="Tahoma" pitchFamily="34" charset="0"/>
        </a:defRPr>
      </a:lvl8pPr>
      <a:lvl9pPr marL="1828800" algn="l" rtl="0" eaLnBrk="1" fontAlgn="base" hangingPunct="1">
        <a:spcBef>
          <a:spcPct val="0"/>
        </a:spcBef>
        <a:spcAft>
          <a:spcPct val="0"/>
        </a:spcAft>
        <a:defRPr sz="2800">
          <a:solidFill>
            <a:schemeClr val="tx2"/>
          </a:solidFill>
          <a:latin typeface="Tahoma" pitchFamily="34" charset="0"/>
        </a:defRPr>
      </a:lvl9pPr>
    </p:titleStyle>
    <p:bodyStyle>
      <a:lvl1pPr marL="342900" indent="-342900" algn="l" rtl="0" eaLnBrk="0" fontAlgn="base" hangingPunct="0">
        <a:spcBef>
          <a:spcPct val="20000"/>
        </a:spcBef>
        <a:spcAft>
          <a:spcPct val="0"/>
        </a:spcAft>
        <a:buClr>
          <a:srgbClr val="006699"/>
        </a:buClr>
        <a:buFont typeface="Wingdings" pitchFamily="2" charset="2"/>
        <a:buChar char="•"/>
        <a:defRPr sz="2000">
          <a:solidFill>
            <a:schemeClr val="tx1"/>
          </a:solidFill>
          <a:latin typeface="Arial" pitchFamily="34" charset="0"/>
          <a:ea typeface="Arial" charset="0"/>
          <a:cs typeface="Arial" pitchFamily="34" charset="0"/>
        </a:defRPr>
      </a:lvl1pPr>
      <a:lvl2pPr marL="990600" indent="-533400" algn="l" rtl="0" eaLnBrk="0" fontAlgn="base" hangingPunct="0">
        <a:spcBef>
          <a:spcPct val="20000"/>
        </a:spcBef>
        <a:spcAft>
          <a:spcPct val="0"/>
        </a:spcAft>
        <a:buClr>
          <a:srgbClr val="006699"/>
        </a:buClr>
        <a:buFont typeface="Wingdings" pitchFamily="2" charset="2"/>
        <a:buChar char="§"/>
        <a:defRPr sz="2800">
          <a:solidFill>
            <a:schemeClr val="tx1"/>
          </a:solidFill>
          <a:latin typeface="+mn-lt"/>
          <a:ea typeface="ＭＳ Ｐゴシック" charset="-128"/>
          <a:cs typeface="Arial" charset="0"/>
        </a:defRPr>
      </a:lvl2pPr>
      <a:lvl3pPr marL="1371600" indent="-457200" algn="l" rtl="0" eaLnBrk="0" fontAlgn="base" hangingPunct="0">
        <a:spcBef>
          <a:spcPct val="20000"/>
        </a:spcBef>
        <a:spcAft>
          <a:spcPct val="0"/>
        </a:spcAft>
        <a:buClr>
          <a:srgbClr val="006699"/>
        </a:buClr>
        <a:buFont typeface="Wingdings" pitchFamily="2" charset="2"/>
        <a:buChar char="§"/>
        <a:defRPr sz="2400">
          <a:solidFill>
            <a:schemeClr val="tx1"/>
          </a:solidFill>
          <a:latin typeface="+mn-lt"/>
          <a:ea typeface="ＭＳ Ｐゴシック" charset="-128"/>
          <a:cs typeface="Arial" charset="0"/>
        </a:defRPr>
      </a:lvl3pPr>
      <a:lvl4pPr marL="1752600" indent="-381000" algn="l" rtl="0" eaLnBrk="0" fontAlgn="base" hangingPunct="0">
        <a:spcBef>
          <a:spcPct val="20000"/>
        </a:spcBef>
        <a:spcAft>
          <a:spcPct val="0"/>
        </a:spcAft>
        <a:buClr>
          <a:srgbClr val="006699"/>
        </a:buClr>
        <a:buFont typeface="Wingdings" pitchFamily="2" charset="2"/>
        <a:buChar char="§"/>
        <a:defRPr sz="2000">
          <a:solidFill>
            <a:schemeClr val="tx1"/>
          </a:solidFill>
          <a:latin typeface="+mn-lt"/>
          <a:ea typeface="ＭＳ Ｐゴシック" charset="-128"/>
          <a:cs typeface="Arial" charset="0"/>
        </a:defRPr>
      </a:lvl4pPr>
      <a:lvl5pPr marL="2209800" indent="-381000" algn="l" rtl="0" eaLnBrk="0" fontAlgn="base" hangingPunct="0">
        <a:spcBef>
          <a:spcPct val="20000"/>
        </a:spcBef>
        <a:spcAft>
          <a:spcPct val="0"/>
        </a:spcAft>
        <a:buClr>
          <a:srgbClr val="006699"/>
        </a:buClr>
        <a:buFont typeface="Wingdings" pitchFamily="2" charset="2"/>
        <a:buChar char="§"/>
        <a:defRPr sz="2000">
          <a:solidFill>
            <a:schemeClr val="tx1"/>
          </a:solidFill>
          <a:latin typeface="+mn-lt"/>
          <a:ea typeface="ＭＳ Ｐゴシック" charset="-128"/>
          <a:cs typeface="Arial" charset="0"/>
        </a:defRPr>
      </a:lvl5pPr>
      <a:lvl6pPr marL="2667000" indent="-381000" algn="l" rtl="0" eaLnBrk="1" fontAlgn="base" hangingPunct="1">
        <a:spcBef>
          <a:spcPct val="20000"/>
        </a:spcBef>
        <a:spcAft>
          <a:spcPct val="0"/>
        </a:spcAft>
        <a:buClr>
          <a:srgbClr val="006699"/>
        </a:buClr>
        <a:buFont typeface="Wingdings" pitchFamily="2" charset="2"/>
        <a:buChar char="§"/>
        <a:defRPr sz="2000">
          <a:solidFill>
            <a:schemeClr val="tx1"/>
          </a:solidFill>
          <a:latin typeface="+mn-lt"/>
        </a:defRPr>
      </a:lvl6pPr>
      <a:lvl7pPr marL="3124200" indent="-381000" algn="l" rtl="0" eaLnBrk="1" fontAlgn="base" hangingPunct="1">
        <a:spcBef>
          <a:spcPct val="20000"/>
        </a:spcBef>
        <a:spcAft>
          <a:spcPct val="0"/>
        </a:spcAft>
        <a:buClr>
          <a:srgbClr val="006699"/>
        </a:buClr>
        <a:buFont typeface="Wingdings" pitchFamily="2" charset="2"/>
        <a:buChar char="§"/>
        <a:defRPr sz="2000">
          <a:solidFill>
            <a:schemeClr val="tx1"/>
          </a:solidFill>
          <a:latin typeface="+mn-lt"/>
        </a:defRPr>
      </a:lvl7pPr>
      <a:lvl8pPr marL="3581400" indent="-381000" algn="l" rtl="0" eaLnBrk="1" fontAlgn="base" hangingPunct="1">
        <a:spcBef>
          <a:spcPct val="20000"/>
        </a:spcBef>
        <a:spcAft>
          <a:spcPct val="0"/>
        </a:spcAft>
        <a:buClr>
          <a:srgbClr val="006699"/>
        </a:buClr>
        <a:buFont typeface="Wingdings" pitchFamily="2" charset="2"/>
        <a:buChar char="§"/>
        <a:defRPr sz="2000">
          <a:solidFill>
            <a:schemeClr val="tx1"/>
          </a:solidFill>
          <a:latin typeface="+mn-lt"/>
        </a:defRPr>
      </a:lvl8pPr>
      <a:lvl9pPr marL="4038600" indent="-381000" algn="l" rtl="0" eaLnBrk="1" fontAlgn="base" hangingPunct="1">
        <a:spcBef>
          <a:spcPct val="20000"/>
        </a:spcBef>
        <a:spcAft>
          <a:spcPct val="0"/>
        </a:spcAft>
        <a:buClr>
          <a:srgbClr val="006699"/>
        </a:buClr>
        <a:buFont typeface="Wingdings" pitchFamily="2" charset="2"/>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dirty="0" smtClean="0"/>
              <a:t>Titelmasterformat durch Klicken bearbeiten</a:t>
            </a:r>
            <a:endParaRPr lang="de-CH" dirty="0"/>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CH" dirty="0"/>
          </a:p>
        </p:txBody>
      </p:sp>
      <p:sp>
        <p:nvSpPr>
          <p:cNvPr id="5" name="Fußzeilenplatzhalter 4"/>
          <p:cNvSpPr>
            <a:spLocks noGrp="1"/>
          </p:cNvSpPr>
          <p:nvPr>
            <p:ph type="ftr" sz="quarter" idx="3"/>
          </p:nvPr>
        </p:nvSpPr>
        <p:spPr>
          <a:xfrm>
            <a:off x="2437188" y="6346964"/>
            <a:ext cx="4269625" cy="365125"/>
          </a:xfrm>
          <a:prstGeom prst="rect">
            <a:avLst/>
          </a:prstGeom>
        </p:spPr>
        <p:txBody>
          <a:bodyPr vert="horz" lIns="91440" tIns="45720" rIns="91440" bIns="45720" rtlCol="0" anchor="ctr"/>
          <a:lstStyle>
            <a:lvl1pPr algn="ctr">
              <a:defRPr sz="1050">
                <a:solidFill>
                  <a:schemeClr val="tx1">
                    <a:tint val="75000"/>
                  </a:schemeClr>
                </a:solidFill>
              </a:defRPr>
            </a:lvl1pPr>
          </a:lstStyle>
          <a:p>
            <a:pPr fontAlgn="auto">
              <a:spcBef>
                <a:spcPts val="0"/>
              </a:spcBef>
              <a:spcAft>
                <a:spcPts val="0"/>
              </a:spcAft>
            </a:pPr>
            <a:r>
              <a:rPr lang="de-DE" smtClean="0">
                <a:solidFill>
                  <a:prstClr val="black">
                    <a:tint val="75000"/>
                  </a:prstClr>
                </a:solidFill>
                <a:latin typeface="Calibri" panose="020F0502020204030204"/>
                <a:cs typeface="+mn-cs"/>
              </a:rPr>
              <a:t>Stärkung des Produktionsstandorts durch inländische Fachkräfte</a:t>
            </a:r>
            <a:endParaRPr lang="de-CH" dirty="0" smtClean="0">
              <a:solidFill>
                <a:prstClr val="black">
                  <a:tint val="75000"/>
                </a:prstClr>
              </a:solidFill>
              <a:latin typeface="Calibri" panose="020F0502020204030204"/>
              <a:cs typeface="+mn-cs"/>
            </a:endParaRPr>
          </a:p>
        </p:txBody>
      </p:sp>
      <p:sp>
        <p:nvSpPr>
          <p:cNvPr id="6" name="Foliennummernplatzhalter 5"/>
          <p:cNvSpPr>
            <a:spLocks noGrp="1"/>
          </p:cNvSpPr>
          <p:nvPr>
            <p:ph type="sldNum" sz="quarter" idx="4"/>
          </p:nvPr>
        </p:nvSpPr>
        <p:spPr>
          <a:xfrm>
            <a:off x="7264917" y="6356349"/>
            <a:ext cx="692328"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587999B1-FFAC-4CC3-854F-8494AC03176E}" type="slidenum">
              <a:rPr lang="de-CH" b="0" smtClean="0">
                <a:solidFill>
                  <a:prstClr val="black">
                    <a:tint val="75000"/>
                  </a:prstClr>
                </a:solidFill>
                <a:latin typeface="Calibri" panose="020F0502020204030204"/>
                <a:cs typeface="+mn-cs"/>
              </a:rPr>
              <a:pPr fontAlgn="auto">
                <a:spcBef>
                  <a:spcPts val="0"/>
                </a:spcBef>
                <a:spcAft>
                  <a:spcPts val="0"/>
                </a:spcAft>
              </a:pPr>
              <a:t>‹Nr.›</a:t>
            </a:fld>
            <a:endParaRPr lang="de-CH" b="0" dirty="0">
              <a:solidFill>
                <a:prstClr val="black">
                  <a:tint val="75000"/>
                </a:prstClr>
              </a:solidFill>
              <a:latin typeface="Calibri" panose="020F0502020204030204"/>
              <a:cs typeface="+mn-cs"/>
            </a:endParaRPr>
          </a:p>
        </p:txBody>
      </p:sp>
      <p:pic>
        <p:nvPicPr>
          <p:cNvPr id="7" name="Picture 5" descr="C:\Users\stewac\AppData\Local\Microsoft\Windows\Temporary Internet Files\Content.Outlook\VQ81JV0I\logo_metropolitankonfere_2 (2).jpg"/>
          <p:cNvPicPr>
            <a:picLocks noChangeAspect="1" noChangeArrowheads="1"/>
          </p:cNvPicPr>
          <p:nvPr userDrawn="1"/>
        </p:nvPicPr>
        <p:blipFill>
          <a:blip r:embed="rId16" cstate="print"/>
          <a:srcRect/>
          <a:stretch>
            <a:fillRect/>
          </a:stretch>
        </p:blipFill>
        <p:spPr bwMode="auto">
          <a:xfrm>
            <a:off x="61587" y="6245624"/>
            <a:ext cx="1134126" cy="586577"/>
          </a:xfrm>
          <a:prstGeom prst="rect">
            <a:avLst/>
          </a:prstGeom>
          <a:noFill/>
          <a:ln w="9525">
            <a:noFill/>
            <a:miter lim="800000"/>
            <a:headEnd/>
            <a:tailEnd/>
          </a:ln>
        </p:spPr>
      </p:pic>
      <p:pic>
        <p:nvPicPr>
          <p:cNvPr id="8" name="Picture 2"/>
          <p:cNvPicPr>
            <a:picLocks noChangeAspect="1" noChangeArrowheads="1"/>
          </p:cNvPicPr>
          <p:nvPr userDrawn="1"/>
        </p:nvPicPr>
        <p:blipFill>
          <a:blip r:embed="rId17" cstate="print"/>
          <a:srcRect/>
          <a:stretch>
            <a:fillRect/>
          </a:stretch>
        </p:blipFill>
        <p:spPr bwMode="auto">
          <a:xfrm>
            <a:off x="8515351" y="6032219"/>
            <a:ext cx="628650" cy="825782"/>
          </a:xfrm>
          <a:prstGeom prst="rect">
            <a:avLst/>
          </a:prstGeom>
          <a:noFill/>
          <a:ln w="9525">
            <a:noFill/>
            <a:miter lim="800000"/>
            <a:headEnd/>
            <a:tailEnd/>
          </a:ln>
        </p:spPr>
      </p:pic>
    </p:spTree>
    <p:extLst>
      <p:ext uri="{BB962C8B-B14F-4D97-AF65-F5344CB8AC3E}">
        <p14:creationId xmlns:p14="http://schemas.microsoft.com/office/powerpoint/2010/main" val="4069447648"/>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 id="2147484051" r:id="rId12"/>
    <p:sldLayoutId id="2147484052" r:id="rId13"/>
    <p:sldLayoutId id="2147484053" r:id="rId14"/>
  </p:sldLayoutIdLst>
  <p:timing>
    <p:tnLst>
      <p:par>
        <p:cTn id="1" dur="indefinite" restart="never" nodeType="tmRoot"/>
      </p:par>
    </p:tnLst>
  </p:timing>
  <p:hf hdr="0" dt="0"/>
  <p:txStyles>
    <p:titleStyle>
      <a:lvl1pPr algn="l" defTabSz="685800" rtl="0" eaLnBrk="1" latinLnBrk="0" hangingPunct="1">
        <a:lnSpc>
          <a:spcPct val="90000"/>
        </a:lnSpc>
        <a:spcBef>
          <a:spcPct val="0"/>
        </a:spcBef>
        <a:buNone/>
        <a:defRPr sz="2700" b="1" kern="1200">
          <a:solidFill>
            <a:srgbClr val="003300"/>
          </a:solidFill>
          <a:latin typeface="Arial Black" panose="020B0A040201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b="1"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tmp"/><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tmp"/><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fachkraeftepotenzial.ch/" TargetMode="External"/><Relationship Id="rId2" Type="http://schemas.openxmlformats.org/officeDocument/2006/relationships/hyperlink" Target="http://www.awa.zh.c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2"/>
          <p:cNvSpPr>
            <a:spLocks noGrp="1"/>
          </p:cNvSpPr>
          <p:nvPr>
            <p:ph type="title"/>
          </p:nvPr>
        </p:nvSpPr>
        <p:spPr>
          <a:xfrm>
            <a:off x="1463512" y="1123950"/>
            <a:ext cx="7461413" cy="2381250"/>
          </a:xfrm>
        </p:spPr>
        <p:txBody>
          <a:bodyPr/>
          <a:lstStyle/>
          <a:p>
            <a:r>
              <a:rPr lang="de-CH" sz="2400" b="0" dirty="0" smtClean="0">
                <a:solidFill>
                  <a:srgbClr val="0000FF"/>
                </a:solidFill>
                <a:latin typeface="Arial Black" charset="0"/>
                <a:ea typeface="ＭＳ Ｐゴシック" pitchFamily="34" charset="-128"/>
              </a:rPr>
              <a:t>Wirtschafts- und Finanzkrise, Frankenstärke und Masseneinwanderungsinitiative – Wo ist der Spielraum?</a:t>
            </a:r>
            <a:r>
              <a:rPr lang="de-CH" sz="500" b="0" dirty="0" smtClean="0">
                <a:solidFill>
                  <a:srgbClr val="2E679A"/>
                </a:solidFill>
                <a:latin typeface="Arial Black" charset="0"/>
                <a:ea typeface="ＭＳ Ｐゴシック" pitchFamily="34" charset="-128"/>
              </a:rPr>
              <a:t/>
            </a:r>
            <a:br>
              <a:rPr lang="de-CH" sz="500" b="0" dirty="0" smtClean="0">
                <a:solidFill>
                  <a:srgbClr val="2E679A"/>
                </a:solidFill>
                <a:latin typeface="Arial Black" charset="0"/>
                <a:ea typeface="ＭＳ Ｐゴシック" pitchFamily="34" charset="-128"/>
              </a:rPr>
            </a:br>
            <a:r>
              <a:rPr lang="de-CH" sz="500" b="0" dirty="0" smtClean="0">
                <a:solidFill>
                  <a:srgbClr val="0000FF"/>
                </a:solidFill>
                <a:latin typeface="Arial Black" charset="0"/>
                <a:ea typeface="ＭＳ Ｐゴシック" pitchFamily="34" charset="-128"/>
              </a:rPr>
              <a:t/>
            </a:r>
            <a:br>
              <a:rPr lang="de-CH" sz="500" b="0" dirty="0" smtClean="0">
                <a:solidFill>
                  <a:srgbClr val="0000FF"/>
                </a:solidFill>
                <a:latin typeface="Arial Black" charset="0"/>
                <a:ea typeface="ＭＳ Ｐゴシック" pitchFamily="34" charset="-128"/>
              </a:rPr>
            </a:br>
            <a:r>
              <a:rPr lang="de-CH" sz="1800" b="0" dirty="0" smtClean="0">
                <a:solidFill>
                  <a:schemeClr val="bg2">
                    <a:lumMod val="50000"/>
                  </a:schemeClr>
                </a:solidFill>
                <a:latin typeface="Arial Black" charset="0"/>
                <a:ea typeface="ＭＳ Ｐゴシック" pitchFamily="34" charset="-128"/>
              </a:rPr>
              <a:t>20. Mai 2015, Fachtagung </a:t>
            </a:r>
            <a:r>
              <a:rPr lang="de-CH" sz="1800" b="0" dirty="0" err="1" smtClean="0">
                <a:solidFill>
                  <a:schemeClr val="bg2">
                    <a:lumMod val="50000"/>
                  </a:schemeClr>
                </a:solidFill>
                <a:latin typeface="Arial Black" charset="0"/>
                <a:ea typeface="ＭＳ Ｐゴシック" pitchFamily="34" charset="-128"/>
              </a:rPr>
              <a:t>Informa</a:t>
            </a:r>
            <a:r>
              <a:rPr lang="de-CH" sz="1800" b="0" dirty="0" smtClean="0">
                <a:solidFill>
                  <a:schemeClr val="bg2">
                    <a:lumMod val="50000"/>
                  </a:schemeClr>
                </a:solidFill>
                <a:latin typeface="Arial Black" charset="0"/>
                <a:ea typeface="ＭＳ Ｐゴシック" pitchFamily="34" charset="-128"/>
              </a:rPr>
              <a:t> / </a:t>
            </a:r>
            <a:r>
              <a:rPr lang="de-CH" sz="1800" b="0" dirty="0" err="1" smtClean="0">
                <a:solidFill>
                  <a:schemeClr val="bg2">
                    <a:lumMod val="50000"/>
                  </a:schemeClr>
                </a:solidFill>
                <a:latin typeface="Arial Black" charset="0"/>
                <a:ea typeface="ＭＳ Ｐゴシック" pitchFamily="34" charset="-128"/>
              </a:rPr>
              <a:t>modell</a:t>
            </a:r>
            <a:r>
              <a:rPr lang="de-CH" sz="1800" b="0" dirty="0" smtClean="0">
                <a:solidFill>
                  <a:schemeClr val="bg2">
                    <a:lumMod val="50000"/>
                  </a:schemeClr>
                </a:solidFill>
                <a:latin typeface="Arial Black" charset="0"/>
                <a:ea typeface="ＭＳ Ｐゴシック" pitchFamily="34" charset="-128"/>
              </a:rPr>
              <a:t> f, Bern</a:t>
            </a:r>
            <a:r>
              <a:rPr lang="de-CH" sz="2400" b="0" dirty="0" smtClean="0">
                <a:solidFill>
                  <a:srgbClr val="0000FF"/>
                </a:solidFill>
                <a:latin typeface="Arial Black" charset="0"/>
                <a:ea typeface="ＭＳ Ｐゴシック" pitchFamily="34" charset="-128"/>
              </a:rPr>
              <a:t/>
            </a:r>
            <a:br>
              <a:rPr lang="de-CH" sz="2400" b="0" dirty="0" smtClean="0">
                <a:solidFill>
                  <a:srgbClr val="0000FF"/>
                </a:solidFill>
                <a:latin typeface="Arial Black" charset="0"/>
                <a:ea typeface="ＭＳ Ｐゴシック" pitchFamily="34" charset="-128"/>
              </a:rPr>
            </a:br>
            <a:r>
              <a:rPr lang="de-CH" sz="400" b="0" dirty="0" smtClean="0">
                <a:solidFill>
                  <a:srgbClr val="0000FF"/>
                </a:solidFill>
                <a:latin typeface="Arial Black" charset="0"/>
                <a:ea typeface="ＭＳ Ｐゴシック" pitchFamily="34" charset="-128"/>
              </a:rPr>
              <a:t/>
            </a:r>
            <a:br>
              <a:rPr lang="de-CH" sz="400" b="0" dirty="0" smtClean="0">
                <a:solidFill>
                  <a:srgbClr val="0000FF"/>
                </a:solidFill>
                <a:latin typeface="Arial Black" charset="0"/>
                <a:ea typeface="ＭＳ Ｐゴシック" pitchFamily="34" charset="-128"/>
              </a:rPr>
            </a:br>
            <a:r>
              <a:rPr lang="de-CH" sz="400" b="0" dirty="0" smtClean="0">
                <a:solidFill>
                  <a:srgbClr val="004376"/>
                </a:solidFill>
                <a:latin typeface="Arial Black" charset="0"/>
                <a:ea typeface="ＭＳ Ｐゴシック" pitchFamily="34" charset="-128"/>
              </a:rPr>
              <a:t/>
            </a:r>
            <a:br>
              <a:rPr lang="de-CH" sz="400" b="0" dirty="0" smtClean="0">
                <a:solidFill>
                  <a:srgbClr val="004376"/>
                </a:solidFill>
                <a:latin typeface="Arial Black" charset="0"/>
                <a:ea typeface="ＭＳ Ｐゴシック" pitchFamily="34" charset="-128"/>
              </a:rPr>
            </a:br>
            <a:r>
              <a:rPr lang="de-DE" sz="2000" b="0" dirty="0" smtClean="0">
                <a:solidFill>
                  <a:srgbClr val="004376"/>
                </a:solidFill>
                <a:latin typeface="Arial Black" charset="0"/>
                <a:ea typeface="ＭＳ Ｐゴシック" pitchFamily="34" charset="-128"/>
              </a:rPr>
              <a:t>Dr. Aniela Wirz, Fachstelle Volkswirtschaft, AWA ZH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47177" y="171451"/>
            <a:ext cx="6929486" cy="763084"/>
          </a:xfrm>
        </p:spPr>
        <p:txBody>
          <a:bodyPr/>
          <a:lstStyle/>
          <a:p>
            <a:r>
              <a:rPr lang="de-CH" dirty="0" smtClean="0"/>
              <a:t>Schweizer Wirtschaft zwischen Skylla und Charybdis </a:t>
            </a:r>
            <a:endParaRPr lang="de-CH" dirty="0"/>
          </a:p>
        </p:txBody>
      </p:sp>
      <p:pic>
        <p:nvPicPr>
          <p:cNvPr id="5" name="Grafik 4"/>
          <p:cNvPicPr>
            <a:picLocks noChangeAspect="1"/>
          </p:cNvPicPr>
          <p:nvPr/>
        </p:nvPicPr>
        <p:blipFill>
          <a:blip r:embed="rId2"/>
          <a:stretch>
            <a:fillRect/>
          </a:stretch>
        </p:blipFill>
        <p:spPr>
          <a:xfrm>
            <a:off x="275501" y="1228239"/>
            <a:ext cx="8634035" cy="5418745"/>
          </a:xfrm>
          <a:prstGeom prst="rect">
            <a:avLst/>
          </a:prstGeom>
        </p:spPr>
      </p:pic>
    </p:spTree>
    <p:extLst>
      <p:ext uri="{BB962C8B-B14F-4D97-AF65-F5344CB8AC3E}">
        <p14:creationId xmlns:p14="http://schemas.microsoft.com/office/powerpoint/2010/main" val="1614235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4141" y="143060"/>
            <a:ext cx="6929486" cy="763084"/>
          </a:xfrm>
        </p:spPr>
        <p:txBody>
          <a:bodyPr/>
          <a:lstStyle/>
          <a:p>
            <a:r>
              <a:rPr lang="de-CH" dirty="0" smtClean="0"/>
              <a:t>Sehr unterschiedliche Auswirkung der Finanzkrise nach Branchen</a:t>
            </a:r>
            <a:endParaRPr lang="de-CH"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894" y="1201256"/>
            <a:ext cx="8916598" cy="5516068"/>
          </a:xfrm>
          <a:prstGeom prst="rect">
            <a:avLst/>
          </a:prstGeom>
        </p:spPr>
      </p:pic>
      <p:sp>
        <p:nvSpPr>
          <p:cNvPr id="5" name="Ellipse 4"/>
          <p:cNvSpPr/>
          <p:nvPr/>
        </p:nvSpPr>
        <p:spPr bwMode="auto">
          <a:xfrm>
            <a:off x="901439" y="3516923"/>
            <a:ext cx="588033" cy="2039815"/>
          </a:xfrm>
          <a:prstGeom prst="ellipse">
            <a:avLst/>
          </a:prstGeom>
          <a:noFill/>
          <a:ln w="38100" cap="flat" cmpd="sng" algn="ctr">
            <a:solidFill>
              <a:schemeClr val="bg2">
                <a:lumMod val="7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1400" b="1" i="0" u="none" strike="noStrike" cap="none" normalizeH="0" baseline="0" smtClean="0">
              <a:ln>
                <a:noFill/>
              </a:ln>
              <a:solidFill>
                <a:schemeClr val="tx1"/>
              </a:solidFill>
              <a:effectLst/>
              <a:latin typeface="Tahoma" pitchFamily="34" charset="0"/>
            </a:endParaRPr>
          </a:p>
        </p:txBody>
      </p:sp>
      <p:pic>
        <p:nvPicPr>
          <p:cNvPr id="7" name="Grafik 6"/>
          <p:cNvPicPr>
            <a:picLocks noChangeAspect="1"/>
          </p:cNvPicPr>
          <p:nvPr/>
        </p:nvPicPr>
        <p:blipFill>
          <a:blip r:embed="rId3"/>
          <a:stretch>
            <a:fillRect/>
          </a:stretch>
        </p:blipFill>
        <p:spPr>
          <a:xfrm rot="20650795">
            <a:off x="7259862" y="1894315"/>
            <a:ext cx="943148" cy="2659112"/>
          </a:xfrm>
          <a:prstGeom prst="rect">
            <a:avLst/>
          </a:prstGeom>
        </p:spPr>
      </p:pic>
      <p:pic>
        <p:nvPicPr>
          <p:cNvPr id="8" name="Grafik 7"/>
          <p:cNvPicPr>
            <a:picLocks noChangeAspect="1"/>
          </p:cNvPicPr>
          <p:nvPr/>
        </p:nvPicPr>
        <p:blipFill>
          <a:blip r:embed="rId4"/>
          <a:stretch>
            <a:fillRect/>
          </a:stretch>
        </p:blipFill>
        <p:spPr>
          <a:xfrm>
            <a:off x="5638800" y="2696308"/>
            <a:ext cx="1582617" cy="1864981"/>
          </a:xfrm>
          <a:prstGeom prst="rect">
            <a:avLst/>
          </a:prstGeom>
        </p:spPr>
      </p:pic>
      <p:pic>
        <p:nvPicPr>
          <p:cNvPr id="9" name="Grafik 8"/>
          <p:cNvPicPr>
            <a:picLocks noChangeAspect="1"/>
          </p:cNvPicPr>
          <p:nvPr/>
        </p:nvPicPr>
        <p:blipFill>
          <a:blip r:embed="rId5"/>
          <a:stretch>
            <a:fillRect/>
          </a:stretch>
        </p:blipFill>
        <p:spPr>
          <a:xfrm>
            <a:off x="2203343" y="3516923"/>
            <a:ext cx="621846" cy="1371600"/>
          </a:xfrm>
          <a:prstGeom prst="rect">
            <a:avLst/>
          </a:prstGeom>
        </p:spPr>
      </p:pic>
      <p:pic>
        <p:nvPicPr>
          <p:cNvPr id="10" name="Grafik 9"/>
          <p:cNvPicPr>
            <a:picLocks noChangeAspect="1"/>
          </p:cNvPicPr>
          <p:nvPr/>
        </p:nvPicPr>
        <p:blipFill>
          <a:blip r:embed="rId6"/>
          <a:stretch>
            <a:fillRect/>
          </a:stretch>
        </p:blipFill>
        <p:spPr>
          <a:xfrm>
            <a:off x="3678884" y="3141785"/>
            <a:ext cx="1585097" cy="1172307"/>
          </a:xfrm>
          <a:prstGeom prst="rect">
            <a:avLst/>
          </a:prstGeom>
        </p:spPr>
      </p:pic>
    </p:spTree>
    <p:extLst>
      <p:ext uri="{BB962C8B-B14F-4D97-AF65-F5344CB8AC3E}">
        <p14:creationId xmlns:p14="http://schemas.microsoft.com/office/powerpoint/2010/main" val="1760909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0" y="810471"/>
            <a:ext cx="9144000" cy="5461543"/>
          </a:xfrm>
          <a:prstGeom prst="rect">
            <a:avLst/>
          </a:prstGeom>
        </p:spPr>
      </p:pic>
    </p:spTree>
    <p:extLst>
      <p:ext uri="{BB962C8B-B14F-4D97-AF65-F5344CB8AC3E}">
        <p14:creationId xmlns:p14="http://schemas.microsoft.com/office/powerpoint/2010/main" val="2205340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Titel 1"/>
          <p:cNvSpPr>
            <a:spLocks noGrp="1"/>
          </p:cNvSpPr>
          <p:nvPr>
            <p:ph type="title"/>
          </p:nvPr>
        </p:nvSpPr>
        <p:spPr>
          <a:xfrm>
            <a:off x="345440" y="141425"/>
            <a:ext cx="8615680" cy="1019175"/>
          </a:xfrm>
        </p:spPr>
        <p:txBody>
          <a:bodyPr/>
          <a:lstStyle/>
          <a:p>
            <a:pPr>
              <a:defRPr/>
            </a:pPr>
            <a:r>
              <a:rPr lang="de-CH" sz="2400" dirty="0" smtClean="0">
                <a:solidFill>
                  <a:schemeClr val="tx1"/>
                </a:solidFill>
              </a:rPr>
              <a:t>Schweiz: Deutliche </a:t>
            </a:r>
            <a:r>
              <a:rPr lang="de-CH" sz="2400" dirty="0" err="1" smtClean="0">
                <a:solidFill>
                  <a:schemeClr val="tx1"/>
                </a:solidFill>
              </a:rPr>
              <a:t>Wachstumsab</a:t>
            </a:r>
            <a:r>
              <a:rPr lang="de-CH" sz="2400" dirty="0" smtClean="0">
                <a:solidFill>
                  <a:schemeClr val="tx1"/>
                </a:solidFill>
              </a:rPr>
              <a:t>-           </a:t>
            </a:r>
            <a:r>
              <a:rPr lang="de-CH" sz="2400" dirty="0" err="1" smtClean="0">
                <a:solidFill>
                  <a:schemeClr val="tx1"/>
                </a:solidFill>
              </a:rPr>
              <a:t>schwächung</a:t>
            </a:r>
            <a:r>
              <a:rPr lang="de-CH" sz="2400" dirty="0" smtClean="0">
                <a:solidFill>
                  <a:schemeClr val="tx1"/>
                </a:solidFill>
              </a:rPr>
              <a:t> nach </a:t>
            </a:r>
            <a:r>
              <a:rPr lang="de-CH" sz="2400" dirty="0">
                <a:solidFill>
                  <a:schemeClr val="tx1"/>
                </a:solidFill>
              </a:rPr>
              <a:t>A</a:t>
            </a:r>
            <a:r>
              <a:rPr lang="de-CH" sz="2400" dirty="0" smtClean="0">
                <a:solidFill>
                  <a:schemeClr val="tx1"/>
                </a:solidFill>
              </a:rPr>
              <a:t>ufhebung des Mindestkurses</a:t>
            </a:r>
            <a:endParaRPr lang="de-DE" sz="2400" b="0" dirty="0" smtClean="0">
              <a:solidFill>
                <a:schemeClr val="tx1"/>
              </a:solidFill>
            </a:endParaRPr>
          </a:p>
        </p:txBody>
      </p:sp>
      <p:sp>
        <p:nvSpPr>
          <p:cNvPr id="33796" name="Textfeld 4"/>
          <p:cNvSpPr txBox="1">
            <a:spLocks noChangeArrowheads="1"/>
          </p:cNvSpPr>
          <p:nvPr/>
        </p:nvSpPr>
        <p:spPr bwMode="auto">
          <a:xfrm>
            <a:off x="5453592" y="5992691"/>
            <a:ext cx="2496256" cy="197827"/>
          </a:xfrm>
          <a:prstGeom prst="rect">
            <a:avLst/>
          </a:prstGeom>
          <a:solidFill>
            <a:srgbClr val="FBF6E5"/>
          </a:solidFill>
          <a:ln w="9525">
            <a:noFill/>
            <a:miter lim="800000"/>
            <a:headEnd/>
            <a:tailEnd/>
          </a:ln>
        </p:spPr>
        <p:txBody>
          <a:bodyPr lIns="82589" tIns="41294" rIns="82589" bIns="41294">
            <a:spAutoFit/>
          </a:bodyPr>
          <a:lstStyle/>
          <a:p>
            <a:endParaRPr lang="de-DE" sz="700" dirty="0"/>
          </a:p>
        </p:txBody>
      </p:sp>
      <p:pic>
        <p:nvPicPr>
          <p:cNvPr id="4" name="Picture 4" descr="&lt;Chart&gt;&lt;ImageInfo Version=&quot;5.3.2193.2868&quot; GUID=&quot;c195b377d8fb42f6a6ae999005498e21&quot; DsId=&quot;ZAWA001&quot; T1SubID=&quot;&quot; Width=&quot;960&quot; Height=&quot;720&quot; Format=&quot;emf&quot; ChartGroupUID=&quot;b0eb6ae4-b8ad-4579-951f-b1d180e7b1c9&quot; GroupName=&quot;Schweiz&quot; ChartName=&quot;BIP und Einkaufsmanagerindex&quot; ChartStyleName=&quot;&quot; GroupNameEncoded=&quot;Schweiz&quot; ChartNameEncoded=&quot;BIP+und+Einkaufsmanagerindex&quot; ChartStyleNameEncoded=&quot;&quot; ShortCode=&quot;&quot; ChartOwner=&quot;ZAWA001&quot; TemplateId=&quot;&quot; TemplateName=&quot;&quot; TemplateNameEncoded=&quot;&quot; EditionId=&quot;&quot; EditionGenerationDate=&quot;&quot; RefreshDate=&quot;18.05.2015 12:07:10&quot; ExportChartsIn=&quot;CurrentSlide&quot; ExportChartsTo=&quot; &quot; ExportChartAs=&quot; &quot; SpecifiedCellRow=&quot;0&quot; SpecifiedCellCol=&quot;0&quot; NoofColumns=&quot;1&quot; NoofChartPerPage=&quot;0&quot; SpaceBetweenCharts=&quot;0&quot; SpaceBetweenRowChart=&quot;0&quot; Transparent=&quot;0&quot; NoofRows=&quot;1&quot; LeftMargin=&quot;0&quot; RightMargin=&quot;0&quot; TopMargin=&quot;0&quot; FootMargin=&quot;0&quot; Orientation=&quot;landscape&quot; FileNameTemplate=&quot;&quot; ImageFileName=&quot;&quot; ChartTitle=&quot;Wachstum BIP und Einkaufsmanagerindex&quot; /&gt;&lt;/Chart&gt;"/>
          <p:cNvPicPr>
            <a:picLocks/>
          </p:cNvPicPr>
          <p:nvPr/>
        </p:nvPicPr>
        <p:blipFill>
          <a:blip r:embed="rId3">
            <a:extLst>
              <a:ext uri="{28A0092B-C50C-407E-A947-70E740481C1C}">
                <a14:useLocalDpi xmlns:a14="http://schemas.microsoft.com/office/drawing/2010/main" val="0"/>
              </a:ext>
            </a:extLst>
          </a:blip>
          <a:srcRect/>
          <a:stretch>
            <a:fillRect/>
          </a:stretch>
        </p:blipFill>
        <p:spPr>
          <a:xfrm>
            <a:off x="772732" y="1160600"/>
            <a:ext cx="7547020" cy="5697400"/>
          </a:xfrm>
          <a:prstGeom prst="rect">
            <a:avLst/>
          </a:prstGeom>
          <a:solidFill>
            <a:srgbClr val="FFFFFF">
              <a:alpha val="0"/>
            </a:srgbClr>
          </a:solidFill>
          <a:ln>
            <a:noFill/>
          </a:ln>
        </p:spPr>
      </p:pic>
    </p:spTree>
    <p:extLst>
      <p:ext uri="{BB962C8B-B14F-4D97-AF65-F5344CB8AC3E}">
        <p14:creationId xmlns:p14="http://schemas.microsoft.com/office/powerpoint/2010/main" val="778721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3870" y="269925"/>
            <a:ext cx="7448209" cy="763084"/>
          </a:xfrm>
        </p:spPr>
        <p:txBody>
          <a:bodyPr/>
          <a:lstStyle/>
          <a:p>
            <a:r>
              <a:rPr lang="de-CH" sz="2400" dirty="0" smtClean="0"/>
              <a:t>Industrie, Gastgewerbe und Detailhandel leiden unter dem starken Franken</a:t>
            </a:r>
            <a:endParaRPr lang="de-CH" sz="2400" dirty="0"/>
          </a:p>
        </p:txBody>
      </p:sp>
      <p:pic>
        <p:nvPicPr>
          <p:cNvPr id="3" name="Grafik 2" descr="&lt;Chart&gt;&lt;ImageInfo Version=&quot;5.3.2193.2868&quot; GUID=&quot;c4c0d844da644c2a83fbda8f376745c8&quot; DsId=&quot;ZAWA001&quot; T1SubID=&quot;&quot; Width=&quot;960&quot; Height=&quot;720&quot; Format=&quot;emf&quot; ChartGroupUID=&quot;f33f04ea-6fc6-48c4-93e1-c1197213c54b&quot; GroupName=&quot;Schweiz&quot; ChartName=&quot;Schweiz: Aktuelle Geschäftslage ausgewählter Branchen&quot; ChartStyleName=&quot;&quot; GroupNameEncoded=&quot;Schweiz&quot; ChartNameEncoded=&quot;Schweiz%3a+Aktuelle+Gesch%c3%a4ftslage+ausgew%c3%a4hlter+Branchen&quot; ChartStyleNameEncoded=&quot;&quot; ShortCode=&quot;&quot; ChartOwner=&quot;ZAWA001&quot; TemplateId=&quot;&quot; TemplateName=&quot;&quot; TemplateNameEncoded=&quot;&quot; EditionId=&quot;&quot; EditionGenerationDate=&quot;&quot; RefreshDate=&quot;18.05.2015 16:58:20&quot; ExportChartsIn=&quot;CurrentSlide&quot; ExportChartsTo=&quot; &quot; ExportChartAs=&quot; &quot; SpecifiedCellRow=&quot;0&quot; SpecifiedCellCol=&quot;0&quot; NoofColumns=&quot;1&quot; NoofChartPerPage=&quot;0&quot; SpaceBetweenCharts=&quot;0&quot; SpaceBetweenRowChart=&quot;0&quot; Transparent=&quot;0&quot; NoofRows=&quot;1&quot; LeftMargin=&quot;0&quot; RightMargin=&quot;0&quot; TopMargin=&quot;0&quot; FootMargin=&quot;0&quot; Orientation=&quot;landscape&quot; FileNameTemplate=&quot;&quot; ImageFileName=&quot;&quot; ChartTitle=&quot;Schweiz: Aktuelle Geschäftslage ausgewählter Branchen &quot; /&gt;&lt;/Chart&gt;"/>
          <p:cNvPicPr>
            <a:picLocks/>
          </p:cNvPicPr>
          <p:nvPr/>
        </p:nvPicPr>
        <p:blipFill>
          <a:blip r:embed="rId2">
            <a:extLst>
              <a:ext uri="{28A0092B-C50C-407E-A947-70E740481C1C}">
                <a14:useLocalDpi xmlns:a14="http://schemas.microsoft.com/office/drawing/2010/main" val="0"/>
              </a:ext>
            </a:extLst>
          </a:blip>
          <a:stretch>
            <a:fillRect/>
          </a:stretch>
        </p:blipFill>
        <p:spPr>
          <a:xfrm>
            <a:off x="303871" y="1195753"/>
            <a:ext cx="8113298" cy="5545015"/>
          </a:xfrm>
          <a:prstGeom prst="rect">
            <a:avLst/>
          </a:prstGeom>
        </p:spPr>
      </p:pic>
      <p:pic>
        <p:nvPicPr>
          <p:cNvPr id="4" name="Grafik 3"/>
          <p:cNvPicPr>
            <a:picLocks noChangeAspect="1"/>
          </p:cNvPicPr>
          <p:nvPr/>
        </p:nvPicPr>
        <p:blipFill>
          <a:blip r:embed="rId3"/>
          <a:stretch>
            <a:fillRect/>
          </a:stretch>
        </p:blipFill>
        <p:spPr>
          <a:xfrm>
            <a:off x="5057899" y="6493637"/>
            <a:ext cx="3225064" cy="201185"/>
          </a:xfrm>
          <a:prstGeom prst="rect">
            <a:avLst/>
          </a:prstGeom>
        </p:spPr>
      </p:pic>
    </p:spTree>
    <p:extLst>
      <p:ext uri="{BB962C8B-B14F-4D97-AF65-F5344CB8AC3E}">
        <p14:creationId xmlns:p14="http://schemas.microsoft.com/office/powerpoint/2010/main" val="2260054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5507" y="222966"/>
            <a:ext cx="6929486" cy="763084"/>
          </a:xfrm>
        </p:spPr>
        <p:txBody>
          <a:bodyPr/>
          <a:lstStyle/>
          <a:p>
            <a:r>
              <a:rPr lang="de-CH" dirty="0" smtClean="0"/>
              <a:t>Etwas Rückenwind aus der EU</a:t>
            </a:r>
            <a:endParaRPr lang="de-CH" dirty="0"/>
          </a:p>
        </p:txBody>
      </p:sp>
      <p:pic>
        <p:nvPicPr>
          <p:cNvPr id="3" name="Grafik 2"/>
          <p:cNvPicPr>
            <a:picLocks noChangeAspect="1"/>
          </p:cNvPicPr>
          <p:nvPr/>
        </p:nvPicPr>
        <p:blipFill>
          <a:blip r:embed="rId2"/>
          <a:stretch>
            <a:fillRect/>
          </a:stretch>
        </p:blipFill>
        <p:spPr>
          <a:xfrm>
            <a:off x="413618" y="1236373"/>
            <a:ext cx="8774615" cy="5241700"/>
          </a:xfrm>
          <a:prstGeom prst="rect">
            <a:avLst/>
          </a:prstGeom>
        </p:spPr>
      </p:pic>
    </p:spTree>
    <p:extLst>
      <p:ext uri="{BB962C8B-B14F-4D97-AF65-F5344CB8AC3E}">
        <p14:creationId xmlns:p14="http://schemas.microsoft.com/office/powerpoint/2010/main" val="106089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1064" y="229187"/>
            <a:ext cx="6929486" cy="763084"/>
          </a:xfrm>
        </p:spPr>
        <p:txBody>
          <a:bodyPr/>
          <a:lstStyle/>
          <a:p>
            <a:r>
              <a:rPr lang="de-CH" dirty="0" smtClean="0"/>
              <a:t>Verlagerungsdruck bei Produktion </a:t>
            </a:r>
            <a:r>
              <a:rPr lang="de-CH" sz="1800" dirty="0" smtClean="0"/>
              <a:t>Euro-Frankenkurs im Mai 2015: 1.05 CHF/EUR</a:t>
            </a:r>
            <a:endParaRPr lang="de-CH" sz="1800" dirty="0"/>
          </a:p>
        </p:txBody>
      </p:sp>
      <p:pic>
        <p:nvPicPr>
          <p:cNvPr id="3" name="Grafik 2"/>
          <p:cNvPicPr>
            <a:picLocks noChangeAspect="1"/>
          </p:cNvPicPr>
          <p:nvPr/>
        </p:nvPicPr>
        <p:blipFill>
          <a:blip r:embed="rId2"/>
          <a:stretch>
            <a:fillRect/>
          </a:stretch>
        </p:blipFill>
        <p:spPr>
          <a:xfrm>
            <a:off x="301046" y="1491316"/>
            <a:ext cx="8548538" cy="4909483"/>
          </a:xfrm>
          <a:prstGeom prst="rect">
            <a:avLst/>
          </a:prstGeom>
        </p:spPr>
      </p:pic>
      <p:pic>
        <p:nvPicPr>
          <p:cNvPr id="5" name="Grafik 4"/>
          <p:cNvPicPr>
            <a:picLocks noChangeAspect="1"/>
          </p:cNvPicPr>
          <p:nvPr/>
        </p:nvPicPr>
        <p:blipFill>
          <a:blip r:embed="rId3"/>
          <a:stretch>
            <a:fillRect/>
          </a:stretch>
        </p:blipFill>
        <p:spPr>
          <a:xfrm>
            <a:off x="631061" y="4262909"/>
            <a:ext cx="682264" cy="785611"/>
          </a:xfrm>
          <a:prstGeom prst="rect">
            <a:avLst/>
          </a:prstGeom>
        </p:spPr>
      </p:pic>
      <p:pic>
        <p:nvPicPr>
          <p:cNvPr id="6" name="Grafik 5"/>
          <p:cNvPicPr>
            <a:picLocks noChangeAspect="1"/>
          </p:cNvPicPr>
          <p:nvPr/>
        </p:nvPicPr>
        <p:blipFill>
          <a:blip r:embed="rId3"/>
          <a:stretch>
            <a:fillRect/>
          </a:stretch>
        </p:blipFill>
        <p:spPr>
          <a:xfrm>
            <a:off x="3907587" y="4481848"/>
            <a:ext cx="682264" cy="566672"/>
          </a:xfrm>
          <a:prstGeom prst="rect">
            <a:avLst/>
          </a:prstGeom>
        </p:spPr>
      </p:pic>
    </p:spTree>
    <p:extLst>
      <p:ext uri="{BB962C8B-B14F-4D97-AF65-F5344CB8AC3E}">
        <p14:creationId xmlns:p14="http://schemas.microsoft.com/office/powerpoint/2010/main" val="4153756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91081" y="91441"/>
            <a:ext cx="6532680" cy="970644"/>
          </a:xfrm>
        </p:spPr>
        <p:txBody>
          <a:bodyPr/>
          <a:lstStyle/>
          <a:p>
            <a:r>
              <a:rPr lang="de-CH" dirty="0" smtClean="0"/>
              <a:t>2015: BIP-Zunahme noch 1% nach rund 2% im 2014</a:t>
            </a:r>
            <a:endParaRPr lang="de-CH" dirty="0"/>
          </a:p>
        </p:txBody>
      </p:sp>
      <p:sp>
        <p:nvSpPr>
          <p:cNvPr id="4" name="Foliennummernplatzhalter 3"/>
          <p:cNvSpPr>
            <a:spLocks noGrp="1"/>
          </p:cNvSpPr>
          <p:nvPr>
            <p:ph type="sldNum" sz="quarter" idx="12"/>
          </p:nvPr>
        </p:nvSpPr>
        <p:spPr/>
        <p:txBody>
          <a:bodyPr/>
          <a:lstStyle/>
          <a:p>
            <a:fld id="{587999B1-FFAC-4CC3-854F-8494AC03176E}" type="slidenum">
              <a:rPr lang="de-CH" smtClean="0"/>
              <a:t>9</a:t>
            </a:fld>
            <a:endParaRPr lang="de-CH"/>
          </a:p>
        </p:txBody>
      </p:sp>
      <p:pic>
        <p:nvPicPr>
          <p:cNvPr id="6" name="Grafik 5"/>
          <p:cNvPicPr>
            <a:picLocks noChangeAspect="1"/>
          </p:cNvPicPr>
          <p:nvPr/>
        </p:nvPicPr>
        <p:blipFill>
          <a:blip r:embed="rId2"/>
          <a:stretch>
            <a:fillRect/>
          </a:stretch>
        </p:blipFill>
        <p:spPr>
          <a:xfrm>
            <a:off x="428239" y="1092565"/>
            <a:ext cx="7058364" cy="5628909"/>
          </a:xfrm>
          <a:prstGeom prst="rect">
            <a:avLst/>
          </a:prstGeom>
        </p:spPr>
      </p:pic>
      <p:pic>
        <p:nvPicPr>
          <p:cNvPr id="5" name="Grafik 4"/>
          <p:cNvPicPr>
            <a:picLocks noChangeAspect="1"/>
          </p:cNvPicPr>
          <p:nvPr/>
        </p:nvPicPr>
        <p:blipFill>
          <a:blip r:embed="rId3"/>
          <a:stretch>
            <a:fillRect/>
          </a:stretch>
        </p:blipFill>
        <p:spPr>
          <a:xfrm>
            <a:off x="1056068" y="2421227"/>
            <a:ext cx="1223493" cy="528035"/>
          </a:xfrm>
          <a:prstGeom prst="rect">
            <a:avLst/>
          </a:prstGeom>
          <a:noFill/>
          <a:ln>
            <a:noFill/>
          </a:ln>
        </p:spPr>
      </p:pic>
    </p:spTree>
    <p:extLst>
      <p:ext uri="{BB962C8B-B14F-4D97-AF65-F5344CB8AC3E}">
        <p14:creationId xmlns:p14="http://schemas.microsoft.com/office/powerpoint/2010/main" val="2794443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65200" y="188543"/>
            <a:ext cx="7098714" cy="763084"/>
          </a:xfrm>
        </p:spPr>
        <p:txBody>
          <a:bodyPr/>
          <a:lstStyle/>
          <a:p>
            <a:r>
              <a:rPr lang="de-CH" dirty="0" smtClean="0"/>
              <a:t>2016: Generelle Wachstums-</a:t>
            </a:r>
            <a:br>
              <a:rPr lang="de-CH" dirty="0" smtClean="0"/>
            </a:br>
            <a:r>
              <a:rPr lang="de-CH" dirty="0" err="1" smtClean="0"/>
              <a:t>erholung</a:t>
            </a:r>
            <a:endParaRPr lang="de-CH" dirty="0"/>
          </a:p>
        </p:txBody>
      </p:sp>
      <p:pic>
        <p:nvPicPr>
          <p:cNvPr id="3" name="Grafik 2"/>
          <p:cNvPicPr>
            <a:picLocks noChangeAspect="1"/>
          </p:cNvPicPr>
          <p:nvPr/>
        </p:nvPicPr>
        <p:blipFill>
          <a:blip r:embed="rId2"/>
          <a:stretch>
            <a:fillRect/>
          </a:stretch>
        </p:blipFill>
        <p:spPr>
          <a:xfrm>
            <a:off x="812185" y="1170775"/>
            <a:ext cx="6848897" cy="5555721"/>
          </a:xfrm>
          <a:prstGeom prst="rect">
            <a:avLst/>
          </a:prstGeom>
        </p:spPr>
      </p:pic>
    </p:spTree>
    <p:extLst>
      <p:ext uri="{BB962C8B-B14F-4D97-AF65-F5344CB8AC3E}">
        <p14:creationId xmlns:p14="http://schemas.microsoft.com/office/powerpoint/2010/main" val="3546882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697" y="270604"/>
            <a:ext cx="8001437" cy="763084"/>
          </a:xfrm>
        </p:spPr>
        <p:txBody>
          <a:bodyPr/>
          <a:lstStyle/>
          <a:p>
            <a:r>
              <a:rPr lang="de-CH" sz="2400" dirty="0" smtClean="0"/>
              <a:t>2015: Rückgang der Beschäftigung</a:t>
            </a:r>
            <a:r>
              <a:rPr lang="de-CH" sz="2400" dirty="0"/>
              <a:t> </a:t>
            </a:r>
            <a:r>
              <a:rPr lang="de-CH" sz="2400" dirty="0" smtClean="0"/>
              <a:t>in Industrie, Gastgewerbe, Grosshandel und Bau</a:t>
            </a:r>
            <a:endParaRPr lang="de-CH" sz="2400" dirty="0"/>
          </a:p>
        </p:txBody>
      </p:sp>
      <p:pic>
        <p:nvPicPr>
          <p:cNvPr id="3" name="Grafik 2" descr="&lt;Chart&gt;&lt;ImageInfo Version=&quot;5.3.2193.2868&quot; GUID=&quot;3a14200734444623b1d3e7751e54237e&quot; DsId=&quot;ZAWA001&quot; T1SubID=&quot;&quot; Width=&quot;960&quot; Height=&quot;720&quot; Format=&quot;emf&quot; ChartGroupUID=&quot;9227568e-8275-4cc6-ac2c-141104895066&quot; GroupName=&quot;Schweiz&quot; ChartName=&quot;Beschäftigung: Verschiedene Industrien&quot; ChartStyleName=&quot;&quot; GroupNameEncoded=&quot;Schweiz&quot; ChartNameEncoded=&quot;Besch%c3%a4ftigung%3a+Verschiedene+Industrien&quot; ChartStyleNameEncoded=&quot;&quot; ShortCode=&quot;&quot; ChartOwner=&quot;XAWA001&quot; TemplateId=&quot;&quot; TemplateName=&quot;&quot; TemplateNameEncoded=&quot;&quot; EditionId=&quot;&quot; EditionGenerationDate=&quot;&quot; RefreshDate=&quot;18.05.2015 15:41:46&quot; ExportChartsIn=&quot;CurrentSlide&quot; ExportChartsTo=&quot; &quot; ExportChartAs=&quot; &quot; SpecifiedCellRow=&quot;0&quot; SpecifiedCellCol=&quot;0&quot; NoofColumns=&quot;1&quot; NoofChartPerPage=&quot;0&quot; SpaceBetweenCharts=&quot;0&quot; SpaceBetweenRowChart=&quot;0&quot; Transparent=&quot;0&quot; NoofRows=&quot;1&quot; LeftMargin=&quot;0&quot; RightMargin=&quot;0&quot; TopMargin=&quot;0&quot; FootMargin=&quot;0&quot; Orientation=&quot;landscape&quot; FileNameTemplate=&quot;&quot; ImageFileName=&quot;&quot; ChartTitle=&quot;Erwartete Beschäftigung in den nächsten 3 Monaten &quot; /&gt;&lt;/Chart&gt;"/>
          <p:cNvPicPr>
            <a:picLocks/>
          </p:cNvPicPr>
          <p:nvPr/>
        </p:nvPicPr>
        <p:blipFill>
          <a:blip r:embed="rId2">
            <a:extLst>
              <a:ext uri="{28A0092B-C50C-407E-A947-70E740481C1C}">
                <a14:useLocalDpi xmlns:a14="http://schemas.microsoft.com/office/drawing/2010/main" val="0"/>
              </a:ext>
            </a:extLst>
          </a:blip>
          <a:stretch>
            <a:fillRect/>
          </a:stretch>
        </p:blipFill>
        <p:spPr>
          <a:xfrm>
            <a:off x="726830" y="1150918"/>
            <a:ext cx="7877907" cy="5636743"/>
          </a:xfrm>
          <a:prstGeom prst="rect">
            <a:avLst/>
          </a:prstGeom>
        </p:spPr>
      </p:pic>
      <p:pic>
        <p:nvPicPr>
          <p:cNvPr id="4" name="Grafik 3"/>
          <p:cNvPicPr>
            <a:picLocks noChangeAspect="1"/>
          </p:cNvPicPr>
          <p:nvPr/>
        </p:nvPicPr>
        <p:blipFill>
          <a:blip r:embed="rId3"/>
          <a:stretch>
            <a:fillRect/>
          </a:stretch>
        </p:blipFill>
        <p:spPr>
          <a:xfrm>
            <a:off x="5257191" y="6539584"/>
            <a:ext cx="3225064" cy="201185"/>
          </a:xfrm>
          <a:prstGeom prst="rect">
            <a:avLst/>
          </a:prstGeom>
        </p:spPr>
      </p:pic>
    </p:spTree>
    <p:extLst>
      <p:ext uri="{BB962C8B-B14F-4D97-AF65-F5344CB8AC3E}">
        <p14:creationId xmlns:p14="http://schemas.microsoft.com/office/powerpoint/2010/main" val="1935458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456367" y="249848"/>
            <a:ext cx="7480156" cy="685800"/>
          </a:xfrm>
        </p:spPr>
        <p:txBody>
          <a:bodyPr/>
          <a:lstStyle/>
          <a:p>
            <a:r>
              <a:rPr lang="de-CH" dirty="0" smtClean="0"/>
              <a:t>Noch verhaltener Anstieg der Kurzarbeit in den letzten Monaten</a:t>
            </a:r>
            <a:endParaRPr lang="de-DE" dirty="0"/>
          </a:p>
        </p:txBody>
      </p:sp>
      <p:pic>
        <p:nvPicPr>
          <p:cNvPr id="2" name="Grafik 1"/>
          <p:cNvPicPr>
            <a:picLocks noChangeAspect="1"/>
          </p:cNvPicPr>
          <p:nvPr/>
        </p:nvPicPr>
        <p:blipFill>
          <a:blip r:embed="rId3"/>
          <a:stretch>
            <a:fillRect/>
          </a:stretch>
        </p:blipFill>
        <p:spPr>
          <a:xfrm>
            <a:off x="456367" y="1207477"/>
            <a:ext cx="8347664" cy="5617413"/>
          </a:xfrm>
          <a:prstGeom prst="rect">
            <a:avLst/>
          </a:prstGeom>
        </p:spPr>
      </p:pic>
    </p:spTree>
    <p:extLst>
      <p:ext uri="{BB962C8B-B14F-4D97-AF65-F5344CB8AC3E}">
        <p14:creationId xmlns:p14="http://schemas.microsoft.com/office/powerpoint/2010/main" val="389856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439" y="0"/>
            <a:ext cx="6929486" cy="1293933"/>
          </a:xfrm>
        </p:spPr>
        <p:txBody>
          <a:bodyPr/>
          <a:lstStyle/>
          <a:p>
            <a:r>
              <a:rPr lang="de-CH" sz="2300" dirty="0" smtClean="0"/>
              <a:t>Massenentlassungen: Zunahme der Meldungen und der betroffenen Personen</a:t>
            </a:r>
            <a:endParaRPr lang="de-CH" sz="2300" dirty="0"/>
          </a:p>
        </p:txBody>
      </p:sp>
      <p:pic>
        <p:nvPicPr>
          <p:cNvPr id="4" name="Grafik 3"/>
          <p:cNvPicPr>
            <a:picLocks noChangeAspect="1"/>
          </p:cNvPicPr>
          <p:nvPr/>
        </p:nvPicPr>
        <p:blipFill>
          <a:blip r:embed="rId2"/>
          <a:stretch>
            <a:fillRect/>
          </a:stretch>
        </p:blipFill>
        <p:spPr>
          <a:xfrm>
            <a:off x="640080" y="1186728"/>
            <a:ext cx="7463180" cy="5548321"/>
          </a:xfrm>
          <a:prstGeom prst="rect">
            <a:avLst/>
          </a:prstGeom>
        </p:spPr>
      </p:pic>
    </p:spTree>
    <p:extLst>
      <p:ext uri="{BB962C8B-B14F-4D97-AF65-F5344CB8AC3E}">
        <p14:creationId xmlns:p14="http://schemas.microsoft.com/office/powerpoint/2010/main" val="198570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txBox="1">
            <a:spLocks/>
          </p:cNvSpPr>
          <p:nvPr/>
        </p:nvSpPr>
        <p:spPr bwMode="auto">
          <a:xfrm>
            <a:off x="489140" y="-31137"/>
            <a:ext cx="7318429" cy="1283841"/>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eaLnBrk="0" hangingPunct="0">
              <a:defRPr/>
            </a:pPr>
            <a:r>
              <a:rPr lang="de-CH" sz="2200" kern="0" dirty="0" smtClean="0">
                <a:solidFill>
                  <a:srgbClr val="000000"/>
                </a:solidFill>
                <a:latin typeface="Arial Black" pitchFamily="34" charset="0"/>
                <a:ea typeface="ＭＳ Ｐゴシック" charset="-128"/>
                <a:cs typeface="ＭＳ Ｐゴシック" charset="-128"/>
              </a:rPr>
              <a:t>2014: Rückgang der Arbeitslosigkeit bei den Informatikern sowie bei den Bank- und Versicherungsberufen</a:t>
            </a:r>
            <a:endParaRPr lang="de-DE" sz="2200" kern="0" dirty="0">
              <a:solidFill>
                <a:srgbClr val="000000"/>
              </a:solidFill>
              <a:latin typeface="Arial Black" pitchFamily="34" charset="0"/>
              <a:ea typeface="ＭＳ Ｐゴシック" charset="-128"/>
              <a:cs typeface="ＭＳ Ｐゴシック" charset="-128"/>
            </a:endParaRPr>
          </a:p>
        </p:txBody>
      </p:sp>
      <p:pic>
        <p:nvPicPr>
          <p:cNvPr id="2" name="Grafik 1"/>
          <p:cNvPicPr>
            <a:picLocks noChangeAspect="1"/>
          </p:cNvPicPr>
          <p:nvPr/>
        </p:nvPicPr>
        <p:blipFill>
          <a:blip r:embed="rId3"/>
          <a:stretch>
            <a:fillRect/>
          </a:stretch>
        </p:blipFill>
        <p:spPr>
          <a:xfrm>
            <a:off x="489141" y="1394374"/>
            <a:ext cx="8051958" cy="5348069"/>
          </a:xfrm>
          <a:prstGeom prst="rect">
            <a:avLst/>
          </a:prstGeom>
        </p:spPr>
      </p:pic>
    </p:spTree>
    <p:extLst>
      <p:ext uri="{BB962C8B-B14F-4D97-AF65-F5344CB8AC3E}">
        <p14:creationId xmlns:p14="http://schemas.microsoft.com/office/powerpoint/2010/main" val="3618668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1"/>
          <p:cNvSpPr txBox="1">
            <a:spLocks/>
          </p:cNvSpPr>
          <p:nvPr/>
        </p:nvSpPr>
        <p:spPr bwMode="auto">
          <a:xfrm>
            <a:off x="539062" y="80386"/>
            <a:ext cx="7258459" cy="1389085"/>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eaLnBrk="0" hangingPunct="0">
              <a:defRPr/>
            </a:pPr>
            <a:r>
              <a:rPr lang="de-CH" sz="2600" kern="0" dirty="0" smtClean="0">
                <a:solidFill>
                  <a:srgbClr val="000000"/>
                </a:solidFill>
                <a:latin typeface="Arial Black" pitchFamily="34" charset="0"/>
                <a:ea typeface="ＭＳ Ｐゴシック" charset="-128"/>
                <a:cs typeface="ＭＳ Ｐゴシック" charset="-128"/>
              </a:rPr>
              <a:t>2014: Rückgang der Arbeitslosen im Finanzsektor und in der Branche Information und Kommunikation </a:t>
            </a:r>
            <a:endParaRPr lang="de-DE" sz="2600" kern="0" dirty="0">
              <a:solidFill>
                <a:srgbClr val="000000"/>
              </a:solidFill>
              <a:latin typeface="Arial Black" pitchFamily="34" charset="0"/>
              <a:ea typeface="ＭＳ Ｐゴシック" charset="-128"/>
              <a:cs typeface="ＭＳ Ｐゴシック" charset="-128"/>
            </a:endParaRPr>
          </a:p>
        </p:txBody>
      </p:sp>
      <p:pic>
        <p:nvPicPr>
          <p:cNvPr id="4" name="Grafik 3"/>
          <p:cNvPicPr>
            <a:picLocks noChangeAspect="1"/>
          </p:cNvPicPr>
          <p:nvPr/>
        </p:nvPicPr>
        <p:blipFill>
          <a:blip r:embed="rId3"/>
          <a:stretch>
            <a:fillRect/>
          </a:stretch>
        </p:blipFill>
        <p:spPr>
          <a:xfrm>
            <a:off x="660243" y="1529931"/>
            <a:ext cx="7387479" cy="4890966"/>
          </a:xfrm>
          <a:prstGeom prst="rect">
            <a:avLst/>
          </a:prstGeom>
        </p:spPr>
      </p:pic>
    </p:spTree>
    <p:extLst>
      <p:ext uri="{BB962C8B-B14F-4D97-AF65-F5344CB8AC3E}">
        <p14:creationId xmlns:p14="http://schemas.microsoft.com/office/powerpoint/2010/main" val="3765510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1094" y="112835"/>
            <a:ext cx="8962906" cy="1118087"/>
          </a:xfrm>
        </p:spPr>
        <p:txBody>
          <a:bodyPr/>
          <a:lstStyle/>
          <a:p>
            <a:r>
              <a:rPr lang="de-CH" dirty="0" smtClean="0"/>
              <a:t>Zuwanderung und Fachkräfte – </a:t>
            </a:r>
            <a:br>
              <a:rPr lang="de-CH" dirty="0" smtClean="0"/>
            </a:br>
            <a:r>
              <a:rPr lang="de-CH" dirty="0" smtClean="0"/>
              <a:t>Schweiz zwischen Skylla und Charybdis </a:t>
            </a:r>
            <a:endParaRPr lang="de-CH" dirty="0"/>
          </a:p>
        </p:txBody>
      </p:sp>
      <p:pic>
        <p:nvPicPr>
          <p:cNvPr id="5" name="Grafik 4"/>
          <p:cNvPicPr>
            <a:picLocks noChangeAspect="1"/>
          </p:cNvPicPr>
          <p:nvPr/>
        </p:nvPicPr>
        <p:blipFill>
          <a:blip r:embed="rId2"/>
          <a:stretch>
            <a:fillRect/>
          </a:stretch>
        </p:blipFill>
        <p:spPr>
          <a:xfrm>
            <a:off x="222852" y="1230923"/>
            <a:ext cx="8706069" cy="5517607"/>
          </a:xfrm>
          <a:prstGeom prst="rect">
            <a:avLst/>
          </a:prstGeom>
        </p:spPr>
      </p:pic>
    </p:spTree>
    <p:extLst>
      <p:ext uri="{BB962C8B-B14F-4D97-AF65-F5344CB8AC3E}">
        <p14:creationId xmlns:p14="http://schemas.microsoft.com/office/powerpoint/2010/main" val="2869455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1094" y="112835"/>
            <a:ext cx="8962906" cy="1118087"/>
          </a:xfrm>
        </p:spPr>
        <p:txBody>
          <a:bodyPr/>
          <a:lstStyle/>
          <a:p>
            <a:r>
              <a:rPr lang="de-CH" dirty="0" smtClean="0"/>
              <a:t>Zuwanderung und Fachkräfte – </a:t>
            </a:r>
            <a:br>
              <a:rPr lang="de-CH" dirty="0" smtClean="0"/>
            </a:br>
            <a:r>
              <a:rPr lang="de-CH" dirty="0" smtClean="0"/>
              <a:t>Schweiz zwischen Skylla und Charybdis </a:t>
            </a:r>
            <a:endParaRPr lang="de-CH" dirty="0"/>
          </a:p>
        </p:txBody>
      </p:sp>
      <p:pic>
        <p:nvPicPr>
          <p:cNvPr id="5" name="Grafik 4"/>
          <p:cNvPicPr>
            <a:picLocks noChangeAspect="1"/>
          </p:cNvPicPr>
          <p:nvPr/>
        </p:nvPicPr>
        <p:blipFill>
          <a:blip r:embed="rId2"/>
          <a:stretch>
            <a:fillRect/>
          </a:stretch>
        </p:blipFill>
        <p:spPr>
          <a:xfrm>
            <a:off x="181094" y="1230922"/>
            <a:ext cx="8731086" cy="5533463"/>
          </a:xfrm>
          <a:prstGeom prst="rect">
            <a:avLst/>
          </a:prstGeom>
        </p:spPr>
      </p:pic>
      <p:sp>
        <p:nvSpPr>
          <p:cNvPr id="3" name="Textfeld 2"/>
          <p:cNvSpPr txBox="1"/>
          <p:nvPr/>
        </p:nvSpPr>
        <p:spPr>
          <a:xfrm>
            <a:off x="6693877" y="1043353"/>
            <a:ext cx="2370591" cy="1785104"/>
          </a:xfrm>
          <a:prstGeom prst="rect">
            <a:avLst/>
          </a:prstGeom>
          <a:noFill/>
        </p:spPr>
        <p:txBody>
          <a:bodyPr wrap="square" rtlCol="0">
            <a:spAutoFit/>
          </a:bodyPr>
          <a:lstStyle/>
          <a:p>
            <a:r>
              <a:rPr lang="de-CH" sz="2200" u="sng" dirty="0" smtClean="0">
                <a:solidFill>
                  <a:srgbClr val="00B050"/>
                </a:solidFill>
                <a:latin typeface="Bradley Hand ITC" panose="03070402050302030203" pitchFamily="66" charset="0"/>
              </a:rPr>
              <a:t>Rettender Kurs: </a:t>
            </a:r>
            <a:r>
              <a:rPr lang="de-CH" sz="2200" dirty="0" smtClean="0">
                <a:solidFill>
                  <a:srgbClr val="00B050"/>
                </a:solidFill>
                <a:latin typeface="Bradley Hand ITC" panose="03070402050302030203" pitchFamily="66" charset="0"/>
              </a:rPr>
              <a:t>Nutzung des    </a:t>
            </a:r>
          </a:p>
          <a:p>
            <a:r>
              <a:rPr lang="de-CH" sz="2200" dirty="0" smtClean="0">
                <a:solidFill>
                  <a:srgbClr val="00B050"/>
                </a:solidFill>
                <a:latin typeface="Bradley Hand ITC" panose="03070402050302030203" pitchFamily="66" charset="0"/>
              </a:rPr>
              <a:t>inländischen   </a:t>
            </a:r>
          </a:p>
          <a:p>
            <a:r>
              <a:rPr lang="de-CH" sz="2200" dirty="0" smtClean="0">
                <a:solidFill>
                  <a:srgbClr val="00B050"/>
                </a:solidFill>
                <a:latin typeface="Bradley Hand ITC" panose="03070402050302030203" pitchFamily="66" charset="0"/>
              </a:rPr>
              <a:t>Fachkräfte-</a:t>
            </a:r>
          </a:p>
          <a:p>
            <a:r>
              <a:rPr lang="de-CH" sz="2200" dirty="0" err="1" smtClean="0">
                <a:solidFill>
                  <a:srgbClr val="00B050"/>
                </a:solidFill>
                <a:latin typeface="Bradley Hand ITC" panose="03070402050302030203" pitchFamily="66" charset="0"/>
              </a:rPr>
              <a:t>potenzials</a:t>
            </a:r>
            <a:r>
              <a:rPr lang="de-CH" sz="2200" dirty="0" smtClean="0">
                <a:solidFill>
                  <a:srgbClr val="00B050"/>
                </a:solidFill>
                <a:latin typeface="Bradley Hand ITC" panose="03070402050302030203" pitchFamily="66" charset="0"/>
              </a:rPr>
              <a:t> </a:t>
            </a:r>
          </a:p>
        </p:txBody>
      </p:sp>
    </p:spTree>
    <p:extLst>
      <p:ext uri="{BB962C8B-B14F-4D97-AF65-F5344CB8AC3E}">
        <p14:creationId xmlns:p14="http://schemas.microsoft.com/office/powerpoint/2010/main" val="78669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2683" y="161926"/>
            <a:ext cx="8519841" cy="777072"/>
          </a:xfrm>
        </p:spPr>
        <p:txBody>
          <a:bodyPr/>
          <a:lstStyle/>
          <a:p>
            <a:r>
              <a:rPr lang="de-DE" dirty="0" smtClean="0">
                <a:solidFill>
                  <a:schemeClr val="tx1"/>
                </a:solidFill>
              </a:rPr>
              <a:t>Studien zur Zuwanderung im Wirtschaftsraum Zürich, BASS, 2012</a:t>
            </a:r>
            <a:endParaRPr lang="de-DE" dirty="0">
              <a:solidFill>
                <a:schemeClr val="tx1"/>
              </a:solidFill>
            </a:endParaRPr>
          </a:p>
        </p:txBody>
      </p:sp>
      <p:sp>
        <p:nvSpPr>
          <p:cNvPr id="3" name="Textplatzhalter 2"/>
          <p:cNvSpPr>
            <a:spLocks noGrp="1"/>
          </p:cNvSpPr>
          <p:nvPr>
            <p:ph type="body" sz="quarter" idx="11"/>
          </p:nvPr>
        </p:nvSpPr>
        <p:spPr>
          <a:xfrm>
            <a:off x="250007" y="1506828"/>
            <a:ext cx="8643998" cy="5217822"/>
          </a:xfrm>
        </p:spPr>
        <p:txBody>
          <a:bodyPr/>
          <a:lstStyle/>
          <a:p>
            <a:pPr marL="432000" indent="-432000">
              <a:buFont typeface="Arial" pitchFamily="34" charset="0"/>
              <a:buChar char="•"/>
            </a:pPr>
            <a:r>
              <a:rPr lang="de-CH" dirty="0" smtClean="0"/>
              <a:t>Die Zürcher Wirtschaft braucht die ausländischen Fachkräfte tatsächlich: Die Zuwanderung ist durch den Fachkräftemangel getrieben</a:t>
            </a:r>
          </a:p>
          <a:p>
            <a:pPr marL="432000" indent="-432000">
              <a:buFont typeface="Arial" pitchFamily="34" charset="0"/>
              <a:buChar char="•"/>
            </a:pPr>
            <a:r>
              <a:rPr lang="de-CH" b="1" dirty="0" smtClean="0">
                <a:solidFill>
                  <a:srgbClr val="0000FF"/>
                </a:solidFill>
              </a:rPr>
              <a:t>Die Zuwanderung ist subsidiär: Unternehmen rekrutieren nur im Ausland wenn sie keine Inländer finden</a:t>
            </a:r>
          </a:p>
          <a:p>
            <a:pPr marL="432000" indent="-432000">
              <a:buFont typeface="Arial" pitchFamily="34" charset="0"/>
              <a:buChar char="•"/>
            </a:pPr>
            <a:r>
              <a:rPr lang="de-CH" b="1" dirty="0" smtClean="0">
                <a:solidFill>
                  <a:srgbClr val="0000FF"/>
                </a:solidFill>
              </a:rPr>
              <a:t>Gesuchte Fachkräfte sind vorwiegend Absolventen von Fachhochschulen und Universitäten unter 40 Jahren</a:t>
            </a:r>
          </a:p>
          <a:p>
            <a:pPr marL="432000" indent="-432000">
              <a:buFont typeface="Arial" pitchFamily="34" charset="0"/>
              <a:buChar char="•"/>
            </a:pPr>
            <a:r>
              <a:rPr lang="de-CH" dirty="0" smtClean="0"/>
              <a:t>Der Mangel von inländischen Fachkräften macht die Zürcher Wirtschaft  abhängig von der Entwicklung im Ausland</a:t>
            </a:r>
          </a:p>
          <a:p>
            <a:pPr marL="432000" indent="-432000">
              <a:buFont typeface="Arial" pitchFamily="34" charset="0"/>
              <a:buChar char="•"/>
            </a:pPr>
            <a:r>
              <a:rPr lang="de-CH" b="1" dirty="0" smtClean="0">
                <a:solidFill>
                  <a:srgbClr val="0000FF"/>
                </a:solidFill>
              </a:rPr>
              <a:t>Nur die Erhöhung des inländischen Ausbildungsniveaus bei verbessertem Ausbildungs-Job-Match verringert die Zuwanderung ohne Wohlstandseinbussen</a:t>
            </a:r>
          </a:p>
          <a:p>
            <a:endParaRPr lang="de-CH" dirty="0" smtClean="0"/>
          </a:p>
          <a:p>
            <a:pPr marL="432000" indent="-432000">
              <a:buFont typeface="Arial" pitchFamily="34" charset="0"/>
              <a:buChar char="•"/>
            </a:pPr>
            <a:endParaRPr lang="de-CH" dirty="0" smtClean="0"/>
          </a:p>
          <a:p>
            <a:pPr marL="432000" indent="457200"/>
            <a:r>
              <a:rPr lang="de-CH" dirty="0" smtClean="0"/>
              <a:t> </a:t>
            </a:r>
            <a:endParaRPr lang="de-DE"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el 6"/>
          <p:cNvSpPr>
            <a:spLocks noGrp="1"/>
          </p:cNvSpPr>
          <p:nvPr>
            <p:ph type="title"/>
          </p:nvPr>
        </p:nvSpPr>
        <p:spPr>
          <a:xfrm>
            <a:off x="438150" y="1066799"/>
            <a:ext cx="6667500" cy="714375"/>
          </a:xfrm>
        </p:spPr>
        <p:txBody>
          <a:bodyPr/>
          <a:lstStyle/>
          <a:p>
            <a:r>
              <a:rPr lang="de-CH" dirty="0" smtClean="0"/>
              <a:t>Ausländeranteil an Personen im Erwerbsalter</a:t>
            </a:r>
            <a:endParaRPr lang="de-CH" dirty="0"/>
          </a:p>
        </p:txBody>
      </p:sp>
      <p:sp>
        <p:nvSpPr>
          <p:cNvPr id="8" name="Textplatzhalter 7"/>
          <p:cNvSpPr>
            <a:spLocks noGrp="1"/>
          </p:cNvSpPr>
          <p:nvPr>
            <p:ph type="body" sz="quarter" idx="13"/>
          </p:nvPr>
        </p:nvSpPr>
        <p:spPr/>
        <p:txBody>
          <a:bodyPr/>
          <a:lstStyle/>
          <a:p>
            <a:r>
              <a:rPr lang="de-CH" sz="2000" b="1" dirty="0"/>
              <a:t>Simulation von Chancen </a:t>
            </a:r>
            <a:r>
              <a:rPr lang="de-CH" sz="2000" b="1" dirty="0" smtClean="0"/>
              <a:t>und </a:t>
            </a:r>
            <a:r>
              <a:rPr lang="de-CH" sz="2000" b="1" dirty="0"/>
              <a:t>Risiken durch Zuwanderung</a:t>
            </a:r>
          </a:p>
        </p:txBody>
      </p:sp>
      <p:sp>
        <p:nvSpPr>
          <p:cNvPr id="10" name="Textplatzhalter 9"/>
          <p:cNvSpPr>
            <a:spLocks noGrp="1"/>
          </p:cNvSpPr>
          <p:nvPr>
            <p:ph type="body" sz="quarter" idx="15"/>
          </p:nvPr>
        </p:nvSpPr>
        <p:spPr>
          <a:xfrm>
            <a:off x="621323" y="6635001"/>
            <a:ext cx="3987692" cy="142875"/>
          </a:xfrm>
        </p:spPr>
        <p:txBody>
          <a:bodyPr/>
          <a:lstStyle/>
          <a:p>
            <a:r>
              <a:rPr lang="de-CH" dirty="0" smtClean="0"/>
              <a:t>Berechnungen BASS</a:t>
            </a:r>
            <a:endParaRPr lang="de-CH" dirty="0"/>
          </a:p>
        </p:txBody>
      </p:sp>
      <p:pic>
        <p:nvPicPr>
          <p:cNvPr id="11" name="Bildplatzhalter 10"/>
          <p:cNvPicPr>
            <a:picLocks noGrp="1"/>
          </p:cNvPicPr>
          <p:nvPr>
            <p:ph type="pic" sz="quarter" idx="14"/>
          </p:nvPr>
        </p:nvPicPr>
        <p:blipFill>
          <a:blip r:embed="rId3" cstate="print">
            <a:extLst>
              <a:ext uri="{28A0092B-C50C-407E-A947-70E740481C1C}">
                <a14:useLocalDpi xmlns:a14="http://schemas.microsoft.com/office/drawing/2010/main" val="0"/>
              </a:ext>
            </a:extLst>
          </a:blip>
          <a:srcRect t="157" b="157"/>
          <a:stretch>
            <a:fillRect/>
          </a:stretch>
        </p:blipFill>
        <p:spPr bwMode="auto">
          <a:xfrm>
            <a:off x="564911" y="1876425"/>
            <a:ext cx="8159989" cy="4776795"/>
          </a:xfrm>
          <a:prstGeom prst="rect">
            <a:avLst/>
          </a:prstGeom>
          <a:noFill/>
          <a:ln w="3175" cmpd="sng">
            <a:solidFill>
              <a:srgbClr val="000000"/>
            </a:solidFill>
          </a:ln>
        </p:spPr>
      </p:pic>
    </p:spTree>
    <p:extLst>
      <p:ext uri="{BB962C8B-B14F-4D97-AF65-F5344CB8AC3E}">
        <p14:creationId xmlns:p14="http://schemas.microsoft.com/office/powerpoint/2010/main" val="4059197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el 6"/>
          <p:cNvSpPr>
            <a:spLocks noGrp="1"/>
          </p:cNvSpPr>
          <p:nvPr>
            <p:ph type="title"/>
          </p:nvPr>
        </p:nvSpPr>
        <p:spPr>
          <a:xfrm>
            <a:off x="261941" y="1057274"/>
            <a:ext cx="8453434" cy="962025"/>
          </a:xfrm>
        </p:spPr>
        <p:txBody>
          <a:bodyPr/>
          <a:lstStyle/>
          <a:p>
            <a:r>
              <a:rPr lang="de-CH" dirty="0" smtClean="0"/>
              <a:t>Zuwanderung und Wirtschaftsentwicklung</a:t>
            </a:r>
            <a:endParaRPr lang="de-CH" sz="1600" dirty="0">
              <a:latin typeface="+mn-lt"/>
            </a:endParaRPr>
          </a:p>
        </p:txBody>
      </p:sp>
      <p:sp>
        <p:nvSpPr>
          <p:cNvPr id="8" name="Textplatzhalter 7"/>
          <p:cNvSpPr>
            <a:spLocks noGrp="1"/>
          </p:cNvSpPr>
          <p:nvPr>
            <p:ph type="body" sz="quarter" idx="13"/>
          </p:nvPr>
        </p:nvSpPr>
        <p:spPr/>
        <p:txBody>
          <a:bodyPr/>
          <a:lstStyle/>
          <a:p>
            <a:r>
              <a:rPr lang="de-CH" sz="2000" b="1" dirty="0"/>
              <a:t>Simulation von Chancen </a:t>
            </a:r>
            <a:r>
              <a:rPr lang="de-CH" sz="2000" b="1" dirty="0" smtClean="0"/>
              <a:t>und </a:t>
            </a:r>
            <a:r>
              <a:rPr lang="de-CH" sz="2000" b="1" dirty="0"/>
              <a:t>Risiken durch Zuwanderung</a:t>
            </a:r>
          </a:p>
        </p:txBody>
      </p:sp>
      <p:sp>
        <p:nvSpPr>
          <p:cNvPr id="10" name="Textplatzhalter 9"/>
          <p:cNvSpPr>
            <a:spLocks noGrp="1"/>
          </p:cNvSpPr>
          <p:nvPr>
            <p:ph type="body" sz="quarter" idx="15"/>
          </p:nvPr>
        </p:nvSpPr>
        <p:spPr>
          <a:xfrm>
            <a:off x="145073" y="6282576"/>
            <a:ext cx="3987692" cy="142875"/>
          </a:xfrm>
        </p:spPr>
        <p:txBody>
          <a:bodyPr/>
          <a:lstStyle/>
          <a:p>
            <a:r>
              <a:rPr lang="de-CH" dirty="0" smtClean="0"/>
              <a:t>Berechnungen BASS</a:t>
            </a:r>
            <a:endParaRPr lang="de-CH" dirty="0"/>
          </a:p>
        </p:txBody>
      </p:sp>
      <p:graphicFrame>
        <p:nvGraphicFramePr>
          <p:cNvPr id="11" name="Bildplatzhalter 10"/>
          <p:cNvGraphicFramePr>
            <a:graphicFrameLocks noGrp="1"/>
          </p:cNvGraphicFramePr>
          <p:nvPr>
            <p:ph type="pic" sz="quarter" idx="14"/>
            <p:extLst>
              <p:ext uri="{D42A27DB-BD31-4B8C-83A1-F6EECF244321}">
                <p14:modId xmlns:p14="http://schemas.microsoft.com/office/powerpoint/2010/main" val="3407751444"/>
              </p:ext>
            </p:extLst>
          </p:nvPr>
        </p:nvGraphicFramePr>
        <p:xfrm>
          <a:off x="142875" y="2066925"/>
          <a:ext cx="8905875" cy="4143328"/>
        </p:xfrm>
        <a:graphic>
          <a:graphicData uri="http://schemas.openxmlformats.org/drawingml/2006/table">
            <a:tbl>
              <a:tblPr firstRow="1" firstCol="1" bandRow="1"/>
              <a:tblGrid>
                <a:gridCol w="2843894"/>
                <a:gridCol w="598713"/>
                <a:gridCol w="1365817"/>
                <a:gridCol w="1365817"/>
                <a:gridCol w="1309687"/>
                <a:gridCol w="1421947"/>
              </a:tblGrid>
              <a:tr h="936634">
                <a:tc>
                  <a:txBody>
                    <a:bodyPr/>
                    <a:lstStyle/>
                    <a:p>
                      <a:pPr>
                        <a:lnSpc>
                          <a:spcPts val="1500"/>
                        </a:lnSpc>
                        <a:spcAft>
                          <a:spcPts val="0"/>
                        </a:spcAft>
                      </a:pPr>
                      <a:r>
                        <a:rPr lang="de-CH" sz="1400" b="1" dirty="0">
                          <a:effectLst/>
                          <a:latin typeface="+mn-lt"/>
                          <a:ea typeface="Calibri"/>
                          <a:cs typeface="Arial"/>
                        </a:rPr>
                        <a:t>Szenario</a:t>
                      </a:r>
                      <a:endParaRPr lang="de-CH" sz="1400" dirty="0">
                        <a:effectLst/>
                        <a:latin typeface="+mn-lt"/>
                        <a:ea typeface="Calibri"/>
                        <a:cs typeface="Arial"/>
                      </a:endParaRPr>
                    </a:p>
                  </a:txBody>
                  <a:tcPr marL="63305" marR="63305" marT="17780" marB="17780" anchor="b">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de-CH" sz="1400" b="1" dirty="0">
                          <a:effectLst/>
                          <a:latin typeface="+mn-lt"/>
                          <a:ea typeface="Calibri"/>
                          <a:cs typeface="Arial"/>
                        </a:rPr>
                        <a:t>Jahr</a:t>
                      </a:r>
                      <a:endParaRPr lang="de-CH" sz="1400" dirty="0">
                        <a:effectLst/>
                        <a:latin typeface="+mn-lt"/>
                        <a:ea typeface="Calibri"/>
                        <a:cs typeface="Arial"/>
                      </a:endParaRPr>
                    </a:p>
                  </a:txBody>
                  <a:tcPr marL="63305" marR="63305" marT="17780" marB="17780" anchor="b">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de-CH" sz="1400" b="1" dirty="0" smtClean="0">
                          <a:effectLst/>
                          <a:latin typeface="+mn-lt"/>
                          <a:ea typeface="Calibri"/>
                          <a:cs typeface="Arial"/>
                        </a:rPr>
                        <a:t>Ausländer-anteil</a:t>
                      </a:r>
                      <a:r>
                        <a:rPr lang="de-CH" sz="1400" b="1" baseline="0" dirty="0" smtClean="0">
                          <a:effectLst/>
                          <a:latin typeface="+mn-lt"/>
                          <a:ea typeface="Calibri"/>
                          <a:cs typeface="Arial"/>
                        </a:rPr>
                        <a:t> </a:t>
                      </a:r>
                      <a:r>
                        <a:rPr lang="de-CH" sz="1400" b="1" dirty="0" smtClean="0">
                          <a:effectLst/>
                          <a:latin typeface="+mn-lt"/>
                          <a:ea typeface="Calibri"/>
                          <a:cs typeface="Arial"/>
                        </a:rPr>
                        <a:t>im </a:t>
                      </a:r>
                      <a:r>
                        <a:rPr lang="de-CH" sz="1400" b="1" dirty="0">
                          <a:effectLst/>
                          <a:latin typeface="+mn-lt"/>
                          <a:ea typeface="Calibri"/>
                          <a:cs typeface="Arial"/>
                        </a:rPr>
                        <a:t>Erwerbsalter</a:t>
                      </a:r>
                      <a:endParaRPr lang="de-CH" sz="1400" dirty="0">
                        <a:effectLst/>
                        <a:latin typeface="+mn-lt"/>
                        <a:ea typeface="Calibri"/>
                        <a:cs typeface="Arial"/>
                      </a:endParaRPr>
                    </a:p>
                  </a:txBody>
                  <a:tcPr marL="63305" marR="63305" marT="17780" marB="17780" anchor="b">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de-CH" sz="1400" b="1" dirty="0" smtClean="0">
                          <a:effectLst/>
                          <a:latin typeface="+mn-lt"/>
                          <a:ea typeface="Calibri"/>
                          <a:cs typeface="Arial"/>
                        </a:rPr>
                        <a:t>Zuziehende Personen </a:t>
                      </a:r>
                      <a:endParaRPr lang="de-CH" sz="1400" dirty="0">
                        <a:effectLst/>
                        <a:latin typeface="+mn-lt"/>
                        <a:ea typeface="Calibri"/>
                        <a:cs typeface="Arial"/>
                      </a:endParaRPr>
                    </a:p>
                    <a:p>
                      <a:pPr algn="ctr">
                        <a:lnSpc>
                          <a:spcPct val="100000"/>
                        </a:lnSpc>
                        <a:spcAft>
                          <a:spcPts val="0"/>
                        </a:spcAft>
                      </a:pPr>
                      <a:r>
                        <a:rPr lang="de-CH" sz="1400" b="1" dirty="0">
                          <a:effectLst/>
                          <a:latin typeface="+mn-lt"/>
                          <a:ea typeface="Calibri"/>
                          <a:cs typeface="Arial"/>
                        </a:rPr>
                        <a:t>im </a:t>
                      </a:r>
                      <a:r>
                        <a:rPr lang="de-CH" sz="1400" b="1" dirty="0" smtClean="0">
                          <a:effectLst/>
                          <a:latin typeface="+mn-lt"/>
                          <a:ea typeface="Calibri"/>
                          <a:cs typeface="Arial"/>
                        </a:rPr>
                        <a:t>Erwerbs-alter</a:t>
                      </a:r>
                      <a:endParaRPr lang="de-CH" sz="1400" dirty="0">
                        <a:effectLst/>
                        <a:latin typeface="+mn-lt"/>
                        <a:ea typeface="Calibri"/>
                        <a:cs typeface="Arial"/>
                      </a:endParaRPr>
                    </a:p>
                  </a:txBody>
                  <a:tcPr marL="63305" marR="63305" marT="17780" marB="17780" anchor="b">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de-CH" sz="1400" b="1" dirty="0" smtClean="0">
                          <a:effectLst/>
                          <a:latin typeface="+mn-lt"/>
                          <a:ea typeface="Calibri"/>
                          <a:cs typeface="Arial"/>
                        </a:rPr>
                        <a:t>Durchschnitt Wachstum BIP </a:t>
                      </a:r>
                      <a:r>
                        <a:rPr lang="de-CH" sz="1400" b="1" dirty="0">
                          <a:effectLst/>
                          <a:latin typeface="+mn-lt"/>
                          <a:ea typeface="Calibri"/>
                          <a:cs typeface="Arial"/>
                        </a:rPr>
                        <a:t>pro Jahr </a:t>
                      </a:r>
                      <a:endParaRPr lang="de-CH" sz="1400" dirty="0">
                        <a:effectLst/>
                        <a:latin typeface="+mn-lt"/>
                        <a:ea typeface="Calibri"/>
                        <a:cs typeface="Arial"/>
                      </a:endParaRPr>
                    </a:p>
                  </a:txBody>
                  <a:tcPr marL="63305" marR="63305" marT="17780" marB="17780" anchor="b">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de-CH" sz="1400" b="1" dirty="0" smtClean="0">
                          <a:effectLst/>
                          <a:latin typeface="+mn-lt"/>
                          <a:ea typeface="Calibri"/>
                          <a:cs typeface="Arial"/>
                        </a:rPr>
                        <a:t>Erwerbslosen-</a:t>
                      </a:r>
                      <a:r>
                        <a:rPr lang="de-CH" sz="1400" b="1" dirty="0" err="1" smtClean="0">
                          <a:effectLst/>
                          <a:latin typeface="+mn-lt"/>
                          <a:ea typeface="Calibri"/>
                          <a:cs typeface="Arial"/>
                        </a:rPr>
                        <a:t>quote</a:t>
                      </a:r>
                      <a:r>
                        <a:rPr lang="de-CH" sz="1400" b="1" dirty="0" smtClean="0">
                          <a:effectLst/>
                          <a:latin typeface="+mn-lt"/>
                          <a:ea typeface="Calibri"/>
                          <a:cs typeface="Arial"/>
                        </a:rPr>
                        <a:t> </a:t>
                      </a:r>
                      <a:endParaRPr lang="de-CH" sz="1400" dirty="0">
                        <a:effectLst/>
                        <a:latin typeface="+mn-lt"/>
                        <a:ea typeface="Calibri"/>
                        <a:cs typeface="Arial"/>
                      </a:endParaRPr>
                    </a:p>
                    <a:p>
                      <a:pPr algn="ctr">
                        <a:lnSpc>
                          <a:spcPct val="100000"/>
                        </a:lnSpc>
                        <a:spcAft>
                          <a:spcPts val="0"/>
                        </a:spcAft>
                      </a:pPr>
                      <a:r>
                        <a:rPr lang="de-CH" sz="1400" b="1" dirty="0">
                          <a:effectLst/>
                          <a:latin typeface="+mn-lt"/>
                          <a:ea typeface="Calibri"/>
                          <a:cs typeface="Arial"/>
                        </a:rPr>
                        <a:t>(gemäss ILO)</a:t>
                      </a:r>
                      <a:endParaRPr lang="de-CH" sz="1400" dirty="0">
                        <a:effectLst/>
                        <a:latin typeface="+mn-lt"/>
                        <a:ea typeface="Calibri"/>
                        <a:cs typeface="Arial"/>
                      </a:endParaRPr>
                    </a:p>
                  </a:txBody>
                  <a:tcPr marL="63305" marR="63305" marT="17780" marB="17780" anchor="b">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275360">
                <a:tc>
                  <a:txBody>
                    <a:bodyPr/>
                    <a:lstStyle/>
                    <a:p>
                      <a:pPr>
                        <a:lnSpc>
                          <a:spcPts val="1500"/>
                        </a:lnSpc>
                        <a:spcAft>
                          <a:spcPts val="0"/>
                        </a:spcAft>
                      </a:pPr>
                      <a:r>
                        <a:rPr lang="de-CH" sz="1400" dirty="0" smtClean="0">
                          <a:effectLst/>
                          <a:latin typeface="+mn-lt"/>
                          <a:ea typeface="Calibri"/>
                          <a:cs typeface="Arial"/>
                        </a:rPr>
                        <a:t>Ausgangspunkt</a:t>
                      </a:r>
                      <a:endParaRPr lang="de-CH" sz="1400" dirty="0">
                        <a:effectLst/>
                        <a:latin typeface="+mn-lt"/>
                        <a:ea typeface="Calibri"/>
                        <a:cs typeface="Arial"/>
                      </a:endParaRPr>
                    </a:p>
                  </a:txBody>
                  <a:tcPr marL="63305" marR="63305" marT="17780" marB="17780">
                    <a:lnL>
                      <a:noFill/>
                    </a:lnL>
                    <a:lnR>
                      <a:noFill/>
                    </a:lnR>
                    <a:lnT w="1905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tcPr>
                </a:tc>
                <a:tc>
                  <a:txBody>
                    <a:bodyPr/>
                    <a:lstStyle/>
                    <a:p>
                      <a:pPr>
                        <a:lnSpc>
                          <a:spcPts val="1500"/>
                        </a:lnSpc>
                        <a:spcAft>
                          <a:spcPts val="0"/>
                        </a:spcAft>
                      </a:pPr>
                      <a:r>
                        <a:rPr lang="de-CH" sz="1400" dirty="0">
                          <a:effectLst/>
                          <a:latin typeface="+mn-lt"/>
                          <a:ea typeface="Calibri"/>
                          <a:cs typeface="Arial"/>
                        </a:rPr>
                        <a:t>2011</a:t>
                      </a:r>
                    </a:p>
                  </a:txBody>
                  <a:tcPr marL="63305" marR="63305" marT="17780" marB="17780">
                    <a:lnL>
                      <a:noFill/>
                    </a:lnL>
                    <a:lnR>
                      <a:noFill/>
                    </a:lnR>
                    <a:lnT w="1905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de-CH" sz="1400" dirty="0">
                          <a:effectLst/>
                          <a:latin typeface="+mn-lt"/>
                          <a:ea typeface="Calibri"/>
                          <a:cs typeface="Arial"/>
                        </a:rPr>
                        <a:t>31%</a:t>
                      </a:r>
                    </a:p>
                  </a:txBody>
                  <a:tcPr marL="63305" marR="63305" marT="17780" marB="17780">
                    <a:lnL>
                      <a:noFill/>
                    </a:lnL>
                    <a:lnR>
                      <a:noFill/>
                    </a:lnR>
                    <a:lnT w="1905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de-CH" sz="1400">
                          <a:effectLst/>
                          <a:latin typeface="+mn-lt"/>
                          <a:ea typeface="Calibri"/>
                          <a:cs typeface="Arial"/>
                        </a:rPr>
                        <a:t>34'500</a:t>
                      </a:r>
                    </a:p>
                  </a:txBody>
                  <a:tcPr marL="63305" marR="63305" marT="17780" marB="17780">
                    <a:lnL>
                      <a:noFill/>
                    </a:lnL>
                    <a:lnR>
                      <a:noFill/>
                    </a:lnR>
                    <a:lnT w="1905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de-CH" sz="1400" dirty="0">
                          <a:effectLst/>
                          <a:latin typeface="+mn-lt"/>
                          <a:ea typeface="Calibri"/>
                          <a:cs typeface="Arial"/>
                        </a:rPr>
                        <a:t>1.5%</a:t>
                      </a:r>
                    </a:p>
                  </a:txBody>
                  <a:tcPr marL="63305" marR="63305" marT="17780" marB="17780">
                    <a:lnL>
                      <a:noFill/>
                    </a:lnL>
                    <a:lnR>
                      <a:noFill/>
                    </a:lnR>
                    <a:lnT w="1905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de-CH" sz="1400">
                          <a:effectLst/>
                          <a:latin typeface="+mn-lt"/>
                          <a:ea typeface="Calibri"/>
                          <a:cs typeface="Arial"/>
                        </a:rPr>
                        <a:t>4%</a:t>
                      </a:r>
                    </a:p>
                  </a:txBody>
                  <a:tcPr marL="63305" marR="63305" marT="17780" marB="17780">
                    <a:lnL>
                      <a:noFill/>
                    </a:lnL>
                    <a:lnR>
                      <a:noFill/>
                    </a:lnR>
                    <a:lnT w="1905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tcPr>
                </a:tc>
              </a:tr>
              <a:tr h="275360">
                <a:tc>
                  <a:txBody>
                    <a:bodyPr/>
                    <a:lstStyle/>
                    <a:p>
                      <a:pPr>
                        <a:lnSpc>
                          <a:spcPts val="1500"/>
                        </a:lnSpc>
                        <a:spcAft>
                          <a:spcPts val="0"/>
                        </a:spcAft>
                      </a:pPr>
                      <a:r>
                        <a:rPr lang="en-GB" sz="1400" dirty="0" smtClean="0">
                          <a:effectLst/>
                          <a:latin typeface="+mn-lt"/>
                          <a:ea typeface="Calibri"/>
                          <a:cs typeface="Arial"/>
                        </a:rPr>
                        <a:t>Basis-</a:t>
                      </a:r>
                      <a:r>
                        <a:rPr lang="en-GB" sz="1400" dirty="0" err="1" smtClean="0">
                          <a:effectLst/>
                          <a:latin typeface="+mn-lt"/>
                          <a:ea typeface="Calibri"/>
                          <a:cs typeface="Arial"/>
                        </a:rPr>
                        <a:t>Szenario</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nSpc>
                          <a:spcPts val="1500"/>
                        </a:lnSpc>
                        <a:spcAft>
                          <a:spcPts val="0"/>
                        </a:spcAft>
                      </a:pPr>
                      <a:r>
                        <a:rPr lang="fr-CH" sz="1400">
                          <a:effectLst/>
                          <a:latin typeface="+mn-lt"/>
                          <a:ea typeface="Calibri"/>
                          <a:cs typeface="Geneva"/>
                        </a:rPr>
                        <a:t>2020</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a:effectLst/>
                          <a:latin typeface="+mn-lt"/>
                          <a:ea typeface="Calibri"/>
                          <a:cs typeface="Geneva"/>
                        </a:rPr>
                        <a:t>39%</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55'250</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1.3%</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6%</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r>
              <a:tr h="275360">
                <a:tc>
                  <a:txBody>
                    <a:bodyPr/>
                    <a:lstStyle/>
                    <a:p>
                      <a:pPr>
                        <a:lnSpc>
                          <a:spcPts val="1500"/>
                        </a:lnSpc>
                        <a:spcAft>
                          <a:spcPts val="0"/>
                        </a:spcAft>
                      </a:pPr>
                      <a:r>
                        <a:rPr lang="de-CH" sz="1400" dirty="0">
                          <a:effectLst/>
                          <a:latin typeface="+mn-lt"/>
                          <a:ea typeface="Calibri"/>
                          <a:cs typeface="Arial"/>
                        </a:rPr>
                        <a:t> </a:t>
                      </a: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nSpc>
                          <a:spcPts val="1500"/>
                        </a:lnSpc>
                        <a:spcAft>
                          <a:spcPts val="0"/>
                        </a:spcAft>
                      </a:pPr>
                      <a:r>
                        <a:rPr lang="fr-CH" sz="1400">
                          <a:effectLst/>
                          <a:latin typeface="+mn-lt"/>
                          <a:ea typeface="Calibri"/>
                          <a:cs typeface="Geneva"/>
                        </a:rPr>
                        <a:t>2030</a:t>
                      </a:r>
                      <a:endParaRPr lang="de-CH" sz="140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50%</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86'500</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1.0%</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11%</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r>
              <a:tr h="275360">
                <a:tc rowSpan="2">
                  <a:txBody>
                    <a:bodyPr/>
                    <a:lstStyle/>
                    <a:p>
                      <a:pPr>
                        <a:lnSpc>
                          <a:spcPts val="1500"/>
                        </a:lnSpc>
                        <a:spcAft>
                          <a:spcPts val="0"/>
                        </a:spcAft>
                      </a:pPr>
                      <a:r>
                        <a:rPr lang="de-CH" sz="1400" dirty="0">
                          <a:effectLst/>
                          <a:latin typeface="+mn-lt"/>
                          <a:ea typeface="Calibri"/>
                          <a:cs typeface="Arial"/>
                        </a:rPr>
                        <a:t>Weniger Arbeitskräfte </a:t>
                      </a:r>
                      <a:r>
                        <a:rPr lang="de-CH" sz="1400" dirty="0" smtClean="0">
                          <a:effectLst/>
                          <a:latin typeface="+mn-lt"/>
                          <a:ea typeface="Calibri"/>
                          <a:cs typeface="Arial"/>
                        </a:rPr>
                        <a:t/>
                      </a:r>
                      <a:br>
                        <a:rPr lang="de-CH" sz="1400" dirty="0" smtClean="0">
                          <a:effectLst/>
                          <a:latin typeface="+mn-lt"/>
                          <a:ea typeface="Calibri"/>
                          <a:cs typeface="Arial"/>
                        </a:rPr>
                      </a:br>
                      <a:r>
                        <a:rPr lang="de-CH" sz="1400" dirty="0" smtClean="0">
                          <a:effectLst/>
                          <a:latin typeface="+mn-lt"/>
                          <a:ea typeface="Calibri"/>
                          <a:cs typeface="Arial"/>
                        </a:rPr>
                        <a:t>aus </a:t>
                      </a:r>
                      <a:r>
                        <a:rPr lang="de-CH" sz="1400" dirty="0">
                          <a:effectLst/>
                          <a:latin typeface="+mn-lt"/>
                          <a:ea typeface="Calibri"/>
                          <a:cs typeface="Arial"/>
                        </a:rPr>
                        <a:t>dem Ausland</a:t>
                      </a:r>
                    </a:p>
                    <a:p>
                      <a:pPr>
                        <a:lnSpc>
                          <a:spcPts val="1500"/>
                        </a:lnSpc>
                        <a:spcAft>
                          <a:spcPts val="0"/>
                        </a:spcAft>
                      </a:pPr>
                      <a:r>
                        <a:rPr lang="de-CH" sz="1400" dirty="0">
                          <a:effectLst/>
                          <a:latin typeface="+mn-lt"/>
                          <a:ea typeface="Calibri"/>
                          <a:cs typeface="Arial"/>
                        </a:rPr>
                        <a:t> </a:t>
                      </a:r>
                    </a:p>
                  </a:txBody>
                  <a:tcPr marL="63305" marR="63305" marT="17780" marB="17780">
                    <a:lnL>
                      <a:noFill/>
                    </a:lnL>
                    <a:lnR>
                      <a:noFill/>
                    </a:lnR>
                    <a:lnT w="12700" cap="flat" cmpd="sng" algn="ctr">
                      <a:solidFill>
                        <a:srgbClr val="5E5E5E"/>
                      </a:solidFill>
                      <a:prstDash val="solid"/>
                      <a:round/>
                      <a:headEnd type="none" w="med" len="med"/>
                      <a:tailEnd type="none" w="med" len="med"/>
                    </a:lnT>
                    <a:lnB w="12700" cap="flat" cmpd="sng" algn="ctr">
                      <a:solidFill>
                        <a:srgbClr val="5E5E5E"/>
                      </a:solidFill>
                      <a:prstDash val="solid"/>
                      <a:round/>
                      <a:headEnd type="none" w="med" len="med"/>
                      <a:tailEnd type="none" w="med" len="med"/>
                    </a:lnB>
                  </a:tcPr>
                </a:tc>
                <a:tc>
                  <a:txBody>
                    <a:bodyPr/>
                    <a:lstStyle/>
                    <a:p>
                      <a:pPr>
                        <a:lnSpc>
                          <a:spcPts val="1500"/>
                        </a:lnSpc>
                        <a:spcAft>
                          <a:spcPts val="0"/>
                        </a:spcAft>
                      </a:pPr>
                      <a:r>
                        <a:rPr lang="fr-CH" sz="1400">
                          <a:effectLst/>
                          <a:latin typeface="+mn-lt"/>
                          <a:ea typeface="Calibri"/>
                          <a:cs typeface="Geneva"/>
                        </a:rPr>
                        <a:t>2020</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a:effectLst/>
                          <a:latin typeface="+mn-lt"/>
                          <a:ea typeface="Calibri"/>
                          <a:cs typeface="Geneva"/>
                        </a:rPr>
                        <a:t>35%</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37'250</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0.8%</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7%</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r>
              <a:tr h="364227">
                <a:tc vMerge="1">
                  <a:txBody>
                    <a:bodyPr/>
                    <a:lstStyle/>
                    <a:p>
                      <a:pPr>
                        <a:lnSpc>
                          <a:spcPts val="1500"/>
                        </a:lnSpc>
                        <a:spcAft>
                          <a:spcPts val="0"/>
                        </a:spcAft>
                      </a:pPr>
                      <a:endParaRPr lang="de-CH" sz="1400" dirty="0">
                        <a:effectLst/>
                        <a:latin typeface="+mn-lt"/>
                        <a:ea typeface="Calibri"/>
                        <a:cs typeface="Arial"/>
                      </a:endParaRPr>
                    </a:p>
                  </a:txBody>
                  <a:tcPr marL="68580" marR="68580"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nSpc>
                          <a:spcPts val="1500"/>
                        </a:lnSpc>
                        <a:spcAft>
                          <a:spcPts val="0"/>
                        </a:spcAft>
                      </a:pPr>
                      <a:r>
                        <a:rPr lang="fr-CH" sz="1400">
                          <a:effectLst/>
                          <a:latin typeface="+mn-lt"/>
                          <a:ea typeface="Calibri"/>
                          <a:cs typeface="Geneva"/>
                        </a:rPr>
                        <a:t>2030</a:t>
                      </a:r>
                      <a:endParaRPr lang="de-CH" sz="140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a:effectLst/>
                          <a:latin typeface="+mn-lt"/>
                          <a:ea typeface="Calibri"/>
                          <a:cs typeface="Geneva"/>
                        </a:rPr>
                        <a:t>41%</a:t>
                      </a:r>
                      <a:endParaRPr lang="de-CH" sz="140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51'000</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0.5%</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12%</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r>
              <a:tr h="275360">
                <a:tc rowSpan="2">
                  <a:txBody>
                    <a:bodyPr/>
                    <a:lstStyle/>
                    <a:p>
                      <a:pPr>
                        <a:lnSpc>
                          <a:spcPts val="1500"/>
                        </a:lnSpc>
                        <a:spcAft>
                          <a:spcPts val="0"/>
                        </a:spcAft>
                      </a:pPr>
                      <a:r>
                        <a:rPr lang="de-CH" sz="1400" dirty="0">
                          <a:effectLst/>
                          <a:latin typeface="+mn-lt"/>
                          <a:ea typeface="Calibri"/>
                          <a:cs typeface="Arial"/>
                        </a:rPr>
                        <a:t>Hohe Rotation </a:t>
                      </a:r>
                      <a:r>
                        <a:rPr lang="de-CH" sz="1400" dirty="0" smtClean="0">
                          <a:effectLst/>
                          <a:latin typeface="+mn-lt"/>
                          <a:ea typeface="Calibri"/>
                          <a:cs typeface="Arial"/>
                        </a:rPr>
                        <a:t>ausländischer </a:t>
                      </a:r>
                      <a:r>
                        <a:rPr lang="de-CH" sz="1400" dirty="0">
                          <a:effectLst/>
                          <a:latin typeface="+mn-lt"/>
                          <a:ea typeface="Calibri"/>
                          <a:cs typeface="Arial"/>
                        </a:rPr>
                        <a:t>Arbeitskräfte</a:t>
                      </a:r>
                    </a:p>
                    <a:p>
                      <a:pPr>
                        <a:lnSpc>
                          <a:spcPts val="1500"/>
                        </a:lnSpc>
                        <a:spcAft>
                          <a:spcPts val="0"/>
                        </a:spcAft>
                      </a:pPr>
                      <a:r>
                        <a:rPr lang="de-CH" sz="1400" dirty="0">
                          <a:effectLst/>
                          <a:latin typeface="+mn-lt"/>
                          <a:ea typeface="Calibri"/>
                          <a:cs typeface="Arial"/>
                        </a:rPr>
                        <a:t> </a:t>
                      </a:r>
                    </a:p>
                  </a:txBody>
                  <a:tcPr marL="63305" marR="63305" marT="17780" marB="17780">
                    <a:lnL>
                      <a:noFill/>
                    </a:lnL>
                    <a:lnR>
                      <a:noFill/>
                    </a:lnR>
                    <a:lnT w="12700" cap="flat" cmpd="sng" algn="ctr">
                      <a:solidFill>
                        <a:srgbClr val="5E5E5E"/>
                      </a:solidFill>
                      <a:prstDash val="solid"/>
                      <a:round/>
                      <a:headEnd type="none" w="med" len="med"/>
                      <a:tailEnd type="none" w="med" len="med"/>
                    </a:lnT>
                    <a:lnB w="12700" cap="flat" cmpd="sng" algn="ctr">
                      <a:solidFill>
                        <a:srgbClr val="5E5E5E"/>
                      </a:solidFill>
                      <a:prstDash val="solid"/>
                      <a:round/>
                      <a:headEnd type="none" w="med" len="med"/>
                      <a:tailEnd type="none" w="med" len="med"/>
                    </a:lnB>
                  </a:tcPr>
                </a:tc>
                <a:tc>
                  <a:txBody>
                    <a:bodyPr/>
                    <a:lstStyle/>
                    <a:p>
                      <a:pPr>
                        <a:lnSpc>
                          <a:spcPts val="1500"/>
                        </a:lnSpc>
                        <a:spcAft>
                          <a:spcPts val="0"/>
                        </a:spcAft>
                      </a:pPr>
                      <a:r>
                        <a:rPr lang="fr-CH" sz="1400">
                          <a:effectLst/>
                          <a:latin typeface="+mn-lt"/>
                          <a:ea typeface="Calibri"/>
                          <a:cs typeface="Geneva"/>
                        </a:rPr>
                        <a:t>2020</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a:effectLst/>
                          <a:latin typeface="+mn-lt"/>
                          <a:ea typeface="Calibri"/>
                          <a:cs typeface="Geneva"/>
                        </a:rPr>
                        <a:t>36%</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67'250</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0.9%</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5%</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r>
              <a:tr h="364227">
                <a:tc vMerge="1">
                  <a:txBody>
                    <a:bodyPr/>
                    <a:lstStyle/>
                    <a:p>
                      <a:pPr>
                        <a:lnSpc>
                          <a:spcPts val="1500"/>
                        </a:lnSpc>
                        <a:spcAft>
                          <a:spcPts val="0"/>
                        </a:spcAft>
                      </a:pPr>
                      <a:endParaRPr lang="de-CH" sz="1400" dirty="0">
                        <a:effectLst/>
                        <a:latin typeface="+mn-lt"/>
                        <a:ea typeface="Calibri"/>
                        <a:cs typeface="Arial"/>
                      </a:endParaRPr>
                    </a:p>
                  </a:txBody>
                  <a:tcPr marL="68580" marR="68580"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nSpc>
                          <a:spcPts val="1500"/>
                        </a:lnSpc>
                        <a:spcAft>
                          <a:spcPts val="0"/>
                        </a:spcAft>
                      </a:pPr>
                      <a:r>
                        <a:rPr lang="fr-CH" sz="1400">
                          <a:effectLst/>
                          <a:latin typeface="+mn-lt"/>
                          <a:ea typeface="Calibri"/>
                          <a:cs typeface="Geneva"/>
                        </a:rPr>
                        <a:t>2030</a:t>
                      </a:r>
                      <a:endParaRPr lang="de-CH" sz="140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43%</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90'000</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0.6%</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10%</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solidFill>
                      <a:schemeClr val="bg1"/>
                    </a:solidFill>
                  </a:tcPr>
                </a:tc>
              </a:tr>
              <a:tr h="275360">
                <a:tc>
                  <a:txBody>
                    <a:bodyPr/>
                    <a:lstStyle/>
                    <a:p>
                      <a:pPr>
                        <a:lnSpc>
                          <a:spcPts val="1500"/>
                        </a:lnSpc>
                        <a:spcAft>
                          <a:spcPts val="0"/>
                        </a:spcAft>
                      </a:pPr>
                      <a:r>
                        <a:rPr lang="de-CH" sz="1400">
                          <a:effectLst/>
                          <a:latin typeface="+mn-lt"/>
                          <a:ea typeface="Calibri"/>
                          <a:cs typeface="Arial"/>
                        </a:rPr>
                        <a:t>Wirtschaftskrise</a:t>
                      </a: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nSpc>
                          <a:spcPts val="1500"/>
                        </a:lnSpc>
                        <a:spcAft>
                          <a:spcPts val="0"/>
                        </a:spcAft>
                      </a:pPr>
                      <a:r>
                        <a:rPr lang="fr-CH" sz="1400">
                          <a:effectLst/>
                          <a:latin typeface="+mn-lt"/>
                          <a:ea typeface="Calibri"/>
                          <a:cs typeface="Geneva"/>
                        </a:rPr>
                        <a:t>2020</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a:effectLst/>
                          <a:latin typeface="+mn-lt"/>
                          <a:ea typeface="Calibri"/>
                          <a:cs typeface="Geneva"/>
                        </a:rPr>
                        <a:t>39%</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55'250</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a:effectLst/>
                          <a:latin typeface="+mn-lt"/>
                          <a:ea typeface="Calibri"/>
                          <a:cs typeface="Geneva"/>
                        </a:rPr>
                        <a:t>1.3%</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6%</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r>
              <a:tr h="275360">
                <a:tc>
                  <a:txBody>
                    <a:bodyPr/>
                    <a:lstStyle/>
                    <a:p>
                      <a:pPr>
                        <a:lnSpc>
                          <a:spcPts val="1500"/>
                        </a:lnSpc>
                        <a:spcAft>
                          <a:spcPts val="0"/>
                        </a:spcAft>
                      </a:pPr>
                      <a:r>
                        <a:rPr lang="de-CH" sz="1400">
                          <a:effectLst/>
                          <a:latin typeface="+mn-lt"/>
                          <a:ea typeface="Calibri"/>
                          <a:cs typeface="Arial"/>
                        </a:rPr>
                        <a:t> </a:t>
                      </a: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nSpc>
                          <a:spcPts val="1500"/>
                        </a:lnSpc>
                        <a:spcAft>
                          <a:spcPts val="0"/>
                        </a:spcAft>
                      </a:pPr>
                      <a:r>
                        <a:rPr lang="fr-CH" sz="1400">
                          <a:effectLst/>
                          <a:latin typeface="+mn-lt"/>
                          <a:ea typeface="Calibri"/>
                          <a:cs typeface="Geneva"/>
                        </a:rPr>
                        <a:t>2030</a:t>
                      </a:r>
                      <a:endParaRPr lang="de-CH" sz="140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a:effectLst/>
                          <a:latin typeface="+mn-lt"/>
                          <a:ea typeface="Calibri"/>
                          <a:cs typeface="Geneva"/>
                        </a:rPr>
                        <a:t>35%</a:t>
                      </a:r>
                      <a:endParaRPr lang="de-CH" sz="140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a:effectLst/>
                          <a:latin typeface="+mn-lt"/>
                          <a:ea typeface="Calibri"/>
                          <a:cs typeface="Geneva"/>
                        </a:rPr>
                        <a:t>15'750</a:t>
                      </a:r>
                      <a:endParaRPr lang="de-CH" sz="140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-1.0%</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14%</a:t>
                      </a:r>
                      <a:endParaRPr lang="de-CH" sz="1400" dirty="0">
                        <a:effectLst/>
                        <a:latin typeface="+mn-lt"/>
                        <a:ea typeface="Calibri"/>
                        <a:cs typeface="Arial"/>
                      </a:endParaRPr>
                    </a:p>
                  </a:txBody>
                  <a:tcPr marL="63305" marR="63305" marT="17780" marB="17780">
                    <a:lnL>
                      <a:noFill/>
                    </a:lnL>
                    <a:lnR>
                      <a:noFill/>
                    </a:lnR>
                    <a:lnT>
                      <a:noFill/>
                    </a:lnT>
                    <a:lnB w="12700" cap="flat" cmpd="sng" algn="ctr">
                      <a:solidFill>
                        <a:srgbClr val="5E5E5E"/>
                      </a:solidFill>
                      <a:prstDash val="solid"/>
                      <a:round/>
                      <a:headEnd type="none" w="med" len="med"/>
                      <a:tailEnd type="none" w="med" len="med"/>
                    </a:lnB>
                  </a:tcPr>
                </a:tc>
              </a:tr>
              <a:tr h="275360">
                <a:tc rowSpan="2">
                  <a:txBody>
                    <a:bodyPr/>
                    <a:lstStyle/>
                    <a:p>
                      <a:pPr>
                        <a:lnSpc>
                          <a:spcPts val="1500"/>
                        </a:lnSpc>
                        <a:spcAft>
                          <a:spcPts val="0"/>
                        </a:spcAft>
                      </a:pPr>
                      <a:r>
                        <a:rPr lang="de-CH" sz="1400" dirty="0">
                          <a:effectLst/>
                          <a:latin typeface="+mn-lt"/>
                          <a:ea typeface="Calibri"/>
                          <a:cs typeface="Arial"/>
                        </a:rPr>
                        <a:t>Zunahme des </a:t>
                      </a:r>
                      <a:r>
                        <a:rPr lang="de-CH" sz="1400" dirty="0" smtClean="0">
                          <a:effectLst/>
                          <a:latin typeface="+mn-lt"/>
                          <a:ea typeface="Calibri"/>
                          <a:cs typeface="Arial"/>
                        </a:rPr>
                        <a:t>Ausbildungsniveau</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fr-CH" sz="1400">
                          <a:effectLst/>
                          <a:latin typeface="+mn-lt"/>
                          <a:ea typeface="Calibri"/>
                          <a:cs typeface="Geneva"/>
                        </a:rPr>
                        <a:t>2020</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a:effectLst/>
                          <a:latin typeface="+mn-lt"/>
                          <a:ea typeface="Calibri"/>
                          <a:cs typeface="Geneva"/>
                        </a:rPr>
                        <a:t>36%</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a:effectLst/>
                          <a:latin typeface="+mn-lt"/>
                          <a:ea typeface="Calibri"/>
                          <a:cs typeface="Geneva"/>
                        </a:rPr>
                        <a:t>39'000</a:t>
                      </a:r>
                      <a:endParaRPr lang="de-CH" sz="140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1.4%</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c>
                  <a:txBody>
                    <a:bodyPr/>
                    <a:lstStyle/>
                    <a:p>
                      <a:pPr algn="ctr">
                        <a:lnSpc>
                          <a:spcPts val="1500"/>
                        </a:lnSpc>
                        <a:spcAft>
                          <a:spcPts val="0"/>
                        </a:spcAft>
                      </a:pPr>
                      <a:r>
                        <a:rPr lang="fr-CH" sz="1400" dirty="0">
                          <a:effectLst/>
                          <a:latin typeface="+mn-lt"/>
                          <a:ea typeface="Calibri"/>
                          <a:cs typeface="Geneva"/>
                        </a:rPr>
                        <a:t>5%</a:t>
                      </a:r>
                      <a:endParaRPr lang="de-CH" sz="1400" dirty="0">
                        <a:effectLst/>
                        <a:latin typeface="+mn-lt"/>
                        <a:ea typeface="Calibri"/>
                        <a:cs typeface="Arial"/>
                      </a:endParaRPr>
                    </a:p>
                  </a:txBody>
                  <a:tcPr marL="63305" marR="63305" marT="17780" marB="17780">
                    <a:lnL>
                      <a:noFill/>
                    </a:lnL>
                    <a:lnR>
                      <a:noFill/>
                    </a:lnR>
                    <a:lnT w="12700" cap="flat" cmpd="sng" algn="ctr">
                      <a:solidFill>
                        <a:srgbClr val="5E5E5E"/>
                      </a:solidFill>
                      <a:prstDash val="solid"/>
                      <a:round/>
                      <a:headEnd type="none" w="med" len="med"/>
                      <a:tailEnd type="none" w="med" len="med"/>
                    </a:lnT>
                    <a:lnB>
                      <a:noFill/>
                    </a:lnB>
                  </a:tcPr>
                </a:tc>
              </a:tr>
              <a:tr h="275360">
                <a:tc vMerge="1">
                  <a:txBody>
                    <a:bodyPr/>
                    <a:lstStyle/>
                    <a:p>
                      <a:pPr>
                        <a:lnSpc>
                          <a:spcPts val="1500"/>
                        </a:lnSpc>
                        <a:spcAft>
                          <a:spcPts val="0"/>
                        </a:spcAft>
                      </a:pPr>
                      <a:endParaRPr lang="de-CH" sz="1400" dirty="0">
                        <a:effectLst/>
                        <a:latin typeface="+mn-lt"/>
                        <a:ea typeface="Calibri"/>
                        <a:cs typeface="Arial"/>
                      </a:endParaRPr>
                    </a:p>
                  </a:txBody>
                  <a:tcPr marL="68580" marR="68580" marT="17780" marB="17780">
                    <a:lnL>
                      <a:noFill/>
                    </a:lnL>
                    <a:lnR>
                      <a:noFill/>
                    </a:lnR>
                    <a:lnT>
                      <a:noFill/>
                    </a:lnT>
                    <a:lnB w="1905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fr-CH" sz="1400">
                          <a:effectLst/>
                          <a:latin typeface="+mn-lt"/>
                          <a:ea typeface="Calibri"/>
                          <a:cs typeface="Geneva"/>
                        </a:rPr>
                        <a:t>2030</a:t>
                      </a:r>
                      <a:endParaRPr lang="de-CH" sz="1400">
                        <a:effectLst/>
                        <a:latin typeface="+mn-lt"/>
                        <a:ea typeface="Calibri"/>
                        <a:cs typeface="Arial"/>
                      </a:endParaRPr>
                    </a:p>
                  </a:txBody>
                  <a:tcPr marL="63305" marR="63305" marT="17780" marB="1778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43%</a:t>
                      </a:r>
                      <a:endParaRPr lang="de-CH" sz="1400" dirty="0">
                        <a:effectLst/>
                        <a:latin typeface="+mn-lt"/>
                        <a:ea typeface="Calibri"/>
                        <a:cs typeface="Arial"/>
                      </a:endParaRPr>
                    </a:p>
                  </a:txBody>
                  <a:tcPr marL="63305" marR="63305" marT="17780" marB="1778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CH" sz="1400">
                          <a:effectLst/>
                          <a:latin typeface="+mn-lt"/>
                          <a:ea typeface="Calibri"/>
                          <a:cs typeface="Geneva"/>
                        </a:rPr>
                        <a:t>63'500</a:t>
                      </a:r>
                      <a:endParaRPr lang="de-CH" sz="1400">
                        <a:effectLst/>
                        <a:latin typeface="+mn-lt"/>
                        <a:ea typeface="Calibri"/>
                        <a:cs typeface="Arial"/>
                      </a:endParaRPr>
                    </a:p>
                  </a:txBody>
                  <a:tcPr marL="63305" marR="63305" marT="17780" marB="1778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CH" sz="1400" dirty="0">
                          <a:effectLst/>
                          <a:latin typeface="+mn-lt"/>
                          <a:ea typeface="Calibri"/>
                          <a:cs typeface="Geneva"/>
                        </a:rPr>
                        <a:t>1.2%</a:t>
                      </a:r>
                      <a:endParaRPr lang="de-CH" sz="1400" dirty="0">
                        <a:effectLst/>
                        <a:latin typeface="+mn-lt"/>
                        <a:ea typeface="Calibri"/>
                        <a:cs typeface="Arial"/>
                      </a:endParaRPr>
                    </a:p>
                  </a:txBody>
                  <a:tcPr marL="63305" marR="63305" marT="17780" marB="17780">
                    <a:lnL>
                      <a:noFill/>
                    </a:lnL>
                    <a:lnR>
                      <a:noFill/>
                    </a:lnR>
                    <a:lnT>
                      <a:noFill/>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ts val="1500"/>
                        </a:lnSpc>
                        <a:spcAft>
                          <a:spcPts val="0"/>
                        </a:spcAft>
                      </a:pPr>
                      <a:r>
                        <a:rPr lang="fr-CH" sz="1400" dirty="0">
                          <a:effectLst/>
                          <a:latin typeface="+mn-lt"/>
                          <a:ea typeface="Calibri"/>
                          <a:cs typeface="Geneva"/>
                        </a:rPr>
                        <a:t>7%</a:t>
                      </a:r>
                      <a:endParaRPr lang="de-CH" sz="1400" dirty="0">
                        <a:effectLst/>
                        <a:latin typeface="+mn-lt"/>
                        <a:ea typeface="Calibri"/>
                        <a:cs typeface="Arial"/>
                      </a:endParaRPr>
                    </a:p>
                  </a:txBody>
                  <a:tcPr marL="63305" marR="63305" marT="17780" marB="17780">
                    <a:lnL>
                      <a:noFill/>
                    </a:lnL>
                    <a:lnR>
                      <a:noFill/>
                    </a:lnR>
                    <a:lnT>
                      <a:noFill/>
                    </a:lnT>
                    <a:lnB w="19050" cap="flat" cmpd="sng" algn="ctr">
                      <a:solidFill>
                        <a:srgbClr val="000000"/>
                      </a:solidFill>
                      <a:prstDash val="solid"/>
                      <a:round/>
                      <a:headEnd type="none" w="med" len="med"/>
                      <a:tailEnd type="none" w="med" len="med"/>
                    </a:lnB>
                  </a:tcPr>
                </a:tc>
              </a:tr>
            </a:tbl>
          </a:graphicData>
        </a:graphic>
      </p:graphicFrame>
      <p:sp>
        <p:nvSpPr>
          <p:cNvPr id="6" name="Textfeld 5"/>
          <p:cNvSpPr txBox="1"/>
          <p:nvPr/>
        </p:nvSpPr>
        <p:spPr>
          <a:xfrm>
            <a:off x="7648574" y="2105024"/>
            <a:ext cx="1495426" cy="4067175"/>
          </a:xfrm>
          <a:prstGeom prst="rect">
            <a:avLst/>
          </a:prstGeom>
          <a:solidFill>
            <a:schemeClr val="bg1"/>
          </a:solidFill>
        </p:spPr>
        <p:txBody>
          <a:bodyPr wrap="square" rtlCol="0">
            <a:spAutoFit/>
          </a:bodyPr>
          <a:lstStyle/>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endParaRPr lang="de-CH" dirty="0" smtClean="0"/>
          </a:p>
          <a:p>
            <a:r>
              <a:rPr lang="de-CH" dirty="0" smtClean="0"/>
              <a:t>                         </a:t>
            </a:r>
          </a:p>
        </p:txBody>
      </p:sp>
    </p:spTree>
    <p:extLst>
      <p:ext uri="{BB962C8B-B14F-4D97-AF65-F5344CB8AC3E}">
        <p14:creationId xmlns:p14="http://schemas.microsoft.com/office/powerpoint/2010/main" val="11559413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a:xfrm>
            <a:off x="8105775" y="6419850"/>
            <a:ext cx="700379" cy="266700"/>
          </a:xfrm>
        </p:spPr>
        <p:txBody>
          <a:bodyPr/>
          <a:lstStyle/>
          <a:p>
            <a:fld id="{B21E9470-49A6-4FEB-9985-204DD63FD052}" type="slidenum">
              <a:rPr lang="de-CH" smtClean="0"/>
              <a:pPr/>
              <a:t>21</a:t>
            </a:fld>
            <a:endParaRPr lang="de-CH" dirty="0"/>
          </a:p>
        </p:txBody>
      </p:sp>
      <p:sp>
        <p:nvSpPr>
          <p:cNvPr id="8" name="Textplatzhalter 7"/>
          <p:cNvSpPr>
            <a:spLocks noGrp="1"/>
          </p:cNvSpPr>
          <p:nvPr>
            <p:ph type="body" sz="quarter" idx="13"/>
          </p:nvPr>
        </p:nvSpPr>
        <p:spPr/>
        <p:txBody>
          <a:bodyPr/>
          <a:lstStyle/>
          <a:p>
            <a:r>
              <a:rPr lang="de-CH" sz="2000" b="1" dirty="0"/>
              <a:t>Entwicklung der Wirtschaftslage im Kanton Zürich (BIP)</a:t>
            </a:r>
          </a:p>
        </p:txBody>
      </p:sp>
      <p:sp>
        <p:nvSpPr>
          <p:cNvPr id="11" name="Textplatzhalter 9"/>
          <p:cNvSpPr txBox="1">
            <a:spLocks/>
          </p:cNvSpPr>
          <p:nvPr/>
        </p:nvSpPr>
        <p:spPr>
          <a:xfrm>
            <a:off x="621323" y="6501601"/>
            <a:ext cx="3987692" cy="142875"/>
          </a:xfrm>
          <a:prstGeom prst="rect">
            <a:avLst/>
          </a:prstGeom>
        </p:spPr>
        <p:txBody>
          <a:bodyPr/>
          <a:lstStyle>
            <a:lvl1pPr marL="270000" indent="-270000" algn="l" defTabSz="914400" rtl="0" eaLnBrk="1" latinLnBrk="0" hangingPunct="1">
              <a:spcBef>
                <a:spcPts val="0"/>
              </a:spcBef>
              <a:spcAft>
                <a:spcPts val="1500"/>
              </a:spcAft>
              <a:buSzPct val="100000"/>
              <a:buFontTx/>
              <a:buBlip>
                <a:blip r:embed="rId2"/>
              </a:buBlip>
              <a:defRPr sz="2200" kern="1200">
                <a:solidFill>
                  <a:schemeClr val="tx1"/>
                </a:solidFill>
                <a:latin typeface="+mn-lt"/>
                <a:ea typeface="+mn-ea"/>
                <a:cs typeface="+mn-cs"/>
              </a:defRPr>
            </a:lvl1pPr>
            <a:lvl2pPr marL="270000" indent="-270000" algn="l" defTabSz="914400" rtl="0" eaLnBrk="1" latinLnBrk="0" hangingPunct="1">
              <a:spcBef>
                <a:spcPts val="0"/>
              </a:spcBef>
              <a:spcAft>
                <a:spcPts val="1500"/>
              </a:spcAft>
              <a:buSzPct val="100000"/>
              <a:buFontTx/>
              <a:buBlip>
                <a:blip r:embed="rId2"/>
              </a:buBlip>
              <a:defRPr sz="2200" kern="1200">
                <a:solidFill>
                  <a:schemeClr val="tx1"/>
                </a:solidFill>
                <a:latin typeface="+mn-lt"/>
                <a:ea typeface="+mn-ea"/>
                <a:cs typeface="+mn-cs"/>
              </a:defRPr>
            </a:lvl2pPr>
            <a:lvl3pPr marL="270000" indent="-270000" algn="l" defTabSz="914400" rtl="0" eaLnBrk="1" latinLnBrk="0" hangingPunct="1">
              <a:spcBef>
                <a:spcPts val="0"/>
              </a:spcBef>
              <a:spcAft>
                <a:spcPts val="1500"/>
              </a:spcAft>
              <a:buSzPct val="100000"/>
              <a:buFontTx/>
              <a:buBlip>
                <a:blip r:embed="rId2"/>
              </a:buBlip>
              <a:defRPr sz="2200" kern="1200">
                <a:solidFill>
                  <a:schemeClr val="tx1"/>
                </a:solidFill>
                <a:latin typeface="+mn-lt"/>
                <a:ea typeface="+mn-ea"/>
                <a:cs typeface="+mn-cs"/>
              </a:defRPr>
            </a:lvl3pPr>
            <a:lvl4pPr marL="270000" indent="-270000" algn="l" defTabSz="914400" rtl="0" eaLnBrk="1" latinLnBrk="0" hangingPunct="1">
              <a:spcBef>
                <a:spcPts val="0"/>
              </a:spcBef>
              <a:spcAft>
                <a:spcPts val="1500"/>
              </a:spcAft>
              <a:buSzPct val="100000"/>
              <a:buFontTx/>
              <a:buBlip>
                <a:blip r:embed="rId2"/>
              </a:buBlip>
              <a:defRPr sz="2200" kern="1200">
                <a:solidFill>
                  <a:schemeClr val="tx1"/>
                </a:solidFill>
                <a:latin typeface="+mn-lt"/>
                <a:ea typeface="+mn-ea"/>
                <a:cs typeface="+mn-cs"/>
              </a:defRPr>
            </a:lvl4pPr>
            <a:lvl5pPr marL="270000" indent="-270000" algn="l" defTabSz="914400" rtl="0" eaLnBrk="1" latinLnBrk="0" hangingPunct="1">
              <a:spcBef>
                <a:spcPts val="0"/>
              </a:spcBef>
              <a:spcAft>
                <a:spcPts val="1500"/>
              </a:spcAft>
              <a:buSzPct val="100000"/>
              <a:buFontTx/>
              <a:buBlip>
                <a:blip r:embed="rId2"/>
              </a:buBlip>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CH" sz="900" dirty="0" smtClean="0"/>
              <a:t>Berechnungen BASS</a:t>
            </a:r>
            <a:endParaRPr lang="de-CH" sz="900" dirty="0"/>
          </a:p>
        </p:txBody>
      </p:sp>
      <p:pic>
        <p:nvPicPr>
          <p:cNvPr id="12" name="Grafik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323" y="1196752"/>
            <a:ext cx="7938812" cy="5040560"/>
          </a:xfrm>
          <a:prstGeom prst="rect">
            <a:avLst/>
          </a:prstGeom>
          <a:noFill/>
          <a:ln w="3175">
            <a:solidFill>
              <a:srgbClr val="000000"/>
            </a:solidFill>
            <a:miter lim="800000"/>
            <a:headEnd/>
            <a:tailEnd/>
          </a:ln>
        </p:spPr>
      </p:pic>
    </p:spTree>
    <p:extLst>
      <p:ext uri="{BB962C8B-B14F-4D97-AF65-F5344CB8AC3E}">
        <p14:creationId xmlns:p14="http://schemas.microsoft.com/office/powerpoint/2010/main" val="4195607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99655" y="1702266"/>
            <a:ext cx="6453623" cy="335280"/>
          </a:xfrm>
        </p:spPr>
        <p:txBody>
          <a:bodyPr/>
          <a:lstStyle/>
          <a:p>
            <a:r>
              <a:rPr lang="de-CH" sz="2400" dirty="0" smtClean="0"/>
              <a:t>Projektziele</a:t>
            </a:r>
            <a:endParaRPr lang="de-DE" sz="2400" dirty="0"/>
          </a:p>
        </p:txBody>
      </p:sp>
      <p:pic>
        <p:nvPicPr>
          <p:cNvPr id="1026" name="Picture 2"/>
          <p:cNvPicPr>
            <a:picLocks noChangeAspect="1" noChangeArrowheads="1"/>
          </p:cNvPicPr>
          <p:nvPr/>
        </p:nvPicPr>
        <p:blipFill>
          <a:blip r:embed="rId2" cstate="print"/>
          <a:srcRect/>
          <a:stretch>
            <a:fillRect/>
          </a:stretch>
        </p:blipFill>
        <p:spPr bwMode="auto">
          <a:xfrm>
            <a:off x="6646694" y="1754815"/>
            <a:ext cx="1679087" cy="1244782"/>
          </a:xfrm>
          <a:prstGeom prst="rect">
            <a:avLst/>
          </a:prstGeom>
          <a:noFill/>
          <a:ln w="9525">
            <a:noFill/>
            <a:miter lim="800000"/>
            <a:headEnd/>
            <a:tailEnd/>
          </a:ln>
        </p:spPr>
      </p:pic>
      <p:sp>
        <p:nvSpPr>
          <p:cNvPr id="5" name="Titel 1"/>
          <p:cNvSpPr txBox="1">
            <a:spLocks/>
          </p:cNvSpPr>
          <p:nvPr/>
        </p:nvSpPr>
        <p:spPr bwMode="auto">
          <a:xfrm>
            <a:off x="682311" y="1770093"/>
            <a:ext cx="6099552" cy="4321613"/>
          </a:xfrm>
          <a:prstGeom prst="rect">
            <a:avLst/>
          </a:prstGeom>
          <a:noFill/>
          <a:ln w="9525">
            <a:noFill/>
            <a:miter lim="800000"/>
            <a:headEnd/>
            <a:tailEnd/>
          </a:ln>
        </p:spPr>
        <p:txBody>
          <a:bodyPr vert="horz" wrap="square" lIns="69056" tIns="34529" rIns="69056" bIns="34529" numCol="1" anchor="ctr" anchorCtr="0" compatLnSpc="1">
            <a:prstTxWarp prst="textNoShape">
              <a:avLst/>
            </a:prstTxWarp>
          </a:bodyPr>
          <a:lstStyle/>
          <a:p>
            <a:pPr marL="342900" indent="-342900" eaLnBrk="0" hangingPunct="0">
              <a:buFont typeface="Arial" pitchFamily="34" charset="0"/>
              <a:buChar char="•"/>
              <a:defRPr/>
            </a:pPr>
            <a:r>
              <a:rPr lang="de-CH" sz="1950" kern="0" dirty="0">
                <a:latin typeface="+mj-lt"/>
                <a:ea typeface="ＭＳ Ｐゴシック" charset="-128"/>
                <a:cs typeface="ＭＳ Ｐゴシック" charset="-128"/>
              </a:rPr>
              <a:t>Verbesserung der Nutzung der inländischen Fachkräfte</a:t>
            </a:r>
            <a:endParaRPr lang="de-CH" sz="300" kern="0" dirty="0">
              <a:latin typeface="+mj-lt"/>
              <a:ea typeface="ＭＳ Ｐゴシック" charset="-128"/>
              <a:cs typeface="ＭＳ Ｐゴシック" charset="-128"/>
            </a:endParaRPr>
          </a:p>
          <a:p>
            <a:pPr marL="342900" indent="-342900" eaLnBrk="0" hangingPunct="0">
              <a:buFont typeface="Arial" pitchFamily="34" charset="0"/>
              <a:buChar char="•"/>
              <a:defRPr/>
            </a:pPr>
            <a:r>
              <a:rPr lang="de-CH" sz="1950" kern="0" dirty="0">
                <a:latin typeface="+mj-lt"/>
                <a:ea typeface="ＭＳ Ｐゴシック" charset="-128"/>
                <a:cs typeface="ＭＳ Ｐゴシック" charset="-128"/>
              </a:rPr>
              <a:t>Produktionsbedingungen für Unternehmen verbessern</a:t>
            </a:r>
          </a:p>
          <a:p>
            <a:pPr marL="256500" indent="-256500" eaLnBrk="0" hangingPunct="0">
              <a:defRPr/>
            </a:pPr>
            <a:endParaRPr lang="de-CH" sz="1950" kern="0" dirty="0">
              <a:solidFill>
                <a:schemeClr val="accent1">
                  <a:lumMod val="75000"/>
                </a:schemeClr>
              </a:solidFill>
              <a:latin typeface="Arial Black" pitchFamily="34" charset="0"/>
              <a:ea typeface="ＭＳ Ｐゴシック" charset="-128"/>
              <a:cs typeface="ＭＳ Ｐゴシック" charset="-128"/>
            </a:endParaRPr>
          </a:p>
          <a:p>
            <a:pPr marL="256500" indent="-256500" eaLnBrk="0" hangingPunct="0">
              <a:defRPr/>
            </a:pPr>
            <a:endParaRPr lang="de-CH" sz="300" kern="0" dirty="0">
              <a:solidFill>
                <a:schemeClr val="accent1">
                  <a:lumMod val="75000"/>
                </a:schemeClr>
              </a:solidFill>
              <a:latin typeface="Arial Black" pitchFamily="34" charset="0"/>
              <a:ea typeface="ＭＳ Ｐゴシック" charset="-128"/>
              <a:cs typeface="ＭＳ Ｐゴシック" charset="-128"/>
            </a:endParaRPr>
          </a:p>
          <a:p>
            <a:pPr lvl="0" eaLnBrk="0" hangingPunct="0">
              <a:defRPr/>
            </a:pPr>
            <a:endParaRPr lang="de-CH" sz="300" kern="0" dirty="0">
              <a:solidFill>
                <a:schemeClr val="accent1">
                  <a:lumMod val="75000"/>
                </a:schemeClr>
              </a:solidFill>
              <a:latin typeface="Arial Black" pitchFamily="34" charset="0"/>
              <a:ea typeface="ＭＳ Ｐゴシック" charset="-128"/>
              <a:cs typeface="ＭＳ Ｐゴシック" charset="-128"/>
            </a:endParaRPr>
          </a:p>
          <a:p>
            <a:pPr lvl="0" eaLnBrk="0" hangingPunct="0">
              <a:defRPr/>
            </a:pPr>
            <a:r>
              <a:rPr lang="de-CH" sz="1500" kern="0" dirty="0">
                <a:solidFill>
                  <a:srgbClr val="00B050"/>
                </a:solidFill>
                <a:latin typeface="Arial Black" pitchFamily="34" charset="0"/>
                <a:ea typeface="ＭＳ Ｐゴシック" charset="-128"/>
                <a:cs typeface="ＭＳ Ｐゴシック" charset="-128"/>
              </a:rPr>
              <a:t>	</a:t>
            </a:r>
            <a:r>
              <a:rPr lang="de-CH" sz="1500" kern="0" dirty="0">
                <a:solidFill>
                  <a:srgbClr val="006D00"/>
                </a:solidFill>
                <a:latin typeface="Arial Black" pitchFamily="34" charset="0"/>
                <a:ea typeface="ＭＳ Ｐゴシック" charset="-128"/>
                <a:cs typeface="ＭＳ Ｐゴシック" charset="-128"/>
              </a:rPr>
              <a:t>Verbreitung bewährter Massnahmen fördern 	(Best Practices)</a:t>
            </a:r>
          </a:p>
          <a:p>
            <a:pPr lvl="0" eaLnBrk="0" hangingPunct="0">
              <a:defRPr/>
            </a:pPr>
            <a:endParaRPr lang="de-CH" sz="1500" kern="0" dirty="0">
              <a:solidFill>
                <a:srgbClr val="006D00"/>
              </a:solidFill>
              <a:latin typeface="Arial Black" pitchFamily="34" charset="0"/>
              <a:ea typeface="ＭＳ Ｐゴシック" charset="-128"/>
              <a:cs typeface="ＭＳ Ｐゴシック" charset="-128"/>
            </a:endParaRPr>
          </a:p>
          <a:p>
            <a:pPr lvl="0" eaLnBrk="0" hangingPunct="0">
              <a:defRPr/>
            </a:pPr>
            <a:r>
              <a:rPr lang="de-CH" sz="1500" kern="0" dirty="0">
                <a:solidFill>
                  <a:srgbClr val="006D00"/>
                </a:solidFill>
                <a:latin typeface="Arial Black" pitchFamily="34" charset="0"/>
                <a:ea typeface="ＭＳ Ｐゴシック" charset="-128"/>
                <a:cs typeface="ＭＳ Ｐゴシック" charset="-128"/>
              </a:rPr>
              <a:t>	Synergien unter Stakeholders erhöhen </a:t>
            </a:r>
          </a:p>
          <a:p>
            <a:pPr lvl="0" eaLnBrk="0" hangingPunct="0">
              <a:defRPr/>
            </a:pPr>
            <a:endParaRPr lang="de-CH" sz="1500" kern="0" dirty="0">
              <a:solidFill>
                <a:srgbClr val="006D00"/>
              </a:solidFill>
              <a:latin typeface="Arial Black" pitchFamily="34" charset="0"/>
              <a:ea typeface="ＭＳ Ｐゴシック" charset="-128"/>
              <a:cs typeface="ＭＳ Ｐゴシック" charset="-128"/>
            </a:endParaRPr>
          </a:p>
          <a:p>
            <a:pPr lvl="0" eaLnBrk="0" hangingPunct="0">
              <a:defRPr/>
            </a:pPr>
            <a:r>
              <a:rPr lang="de-CH" sz="1500" kern="0" dirty="0">
                <a:solidFill>
                  <a:srgbClr val="006D00"/>
                </a:solidFill>
                <a:latin typeface="Arial Black" pitchFamily="34" charset="0"/>
                <a:ea typeface="ＭＳ Ｐゴシック" charset="-128"/>
                <a:cs typeface="ＭＳ Ｐゴシック" charset="-128"/>
              </a:rPr>
              <a:t>	Handlungsbedarf in den Vordergrund rücken</a:t>
            </a:r>
          </a:p>
          <a:p>
            <a:pPr eaLnBrk="0" fontAlgn="base" hangingPunct="0">
              <a:spcBef>
                <a:spcPct val="0"/>
              </a:spcBef>
              <a:spcAft>
                <a:spcPct val="0"/>
              </a:spcAft>
              <a:buFont typeface="Arial" pitchFamily="34" charset="0"/>
              <a:buChar char="•"/>
              <a:defRPr/>
            </a:pPr>
            <a:endParaRPr lang="de-CH" sz="300" kern="0" dirty="0">
              <a:solidFill>
                <a:schemeClr val="accent1">
                  <a:lumMod val="75000"/>
                </a:schemeClr>
              </a:solidFill>
              <a:latin typeface="Arial Black" pitchFamily="34" charset="0"/>
              <a:ea typeface="ＭＳ Ｐゴシック" charset="-128"/>
              <a:cs typeface="ＭＳ Ｐゴシック" charset="-128"/>
            </a:endParaRPr>
          </a:p>
          <a:p>
            <a:pPr eaLnBrk="0" fontAlgn="base" hangingPunct="0">
              <a:spcBef>
                <a:spcPct val="0"/>
              </a:spcBef>
              <a:spcAft>
                <a:spcPct val="0"/>
              </a:spcAft>
              <a:defRPr/>
            </a:pPr>
            <a:endParaRPr lang="de-CH" sz="300" kern="0" dirty="0">
              <a:solidFill>
                <a:schemeClr val="accent1">
                  <a:lumMod val="75000"/>
                </a:schemeClr>
              </a:solidFill>
              <a:latin typeface="Arial Black" pitchFamily="34" charset="0"/>
              <a:ea typeface="ＭＳ Ｐゴシック" charset="-128"/>
              <a:cs typeface="ＭＳ Ｐゴシック" charset="-128"/>
            </a:endParaRPr>
          </a:p>
        </p:txBody>
      </p:sp>
      <p:pic>
        <p:nvPicPr>
          <p:cNvPr id="1027" name="Picture 3"/>
          <p:cNvPicPr>
            <a:picLocks noChangeAspect="1" noChangeArrowheads="1"/>
          </p:cNvPicPr>
          <p:nvPr/>
        </p:nvPicPr>
        <p:blipFill>
          <a:blip r:embed="rId3" cstate="print"/>
          <a:srcRect/>
          <a:stretch>
            <a:fillRect/>
          </a:stretch>
        </p:blipFill>
        <p:spPr bwMode="auto">
          <a:xfrm>
            <a:off x="6781863" y="3807042"/>
            <a:ext cx="1446135" cy="1512168"/>
          </a:xfrm>
          <a:prstGeom prst="rect">
            <a:avLst/>
          </a:prstGeom>
          <a:noFill/>
          <a:ln w="9525">
            <a:noFill/>
            <a:miter lim="800000"/>
            <a:headEnd/>
            <a:tailEnd/>
          </a:ln>
        </p:spPr>
      </p:pic>
      <p:sp>
        <p:nvSpPr>
          <p:cNvPr id="8" name="Pfeil nach oben 7"/>
          <p:cNvSpPr/>
          <p:nvPr/>
        </p:nvSpPr>
        <p:spPr bwMode="auto">
          <a:xfrm>
            <a:off x="8430276" y="1754814"/>
            <a:ext cx="235744" cy="1128713"/>
          </a:xfrm>
          <a:prstGeom prst="upArrow">
            <a:avLst/>
          </a:prstGeom>
          <a:solidFill>
            <a:srgbClr val="92D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de-DE" sz="1050"/>
          </a:p>
        </p:txBody>
      </p:sp>
      <p:sp>
        <p:nvSpPr>
          <p:cNvPr id="10" name="Pfeil nach oben 9"/>
          <p:cNvSpPr/>
          <p:nvPr/>
        </p:nvSpPr>
        <p:spPr bwMode="auto">
          <a:xfrm>
            <a:off x="8451060" y="3914397"/>
            <a:ext cx="235744" cy="1235869"/>
          </a:xfrm>
          <a:prstGeom prst="upArrow">
            <a:avLst/>
          </a:prstGeom>
          <a:solidFill>
            <a:srgbClr val="2227F6"/>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de-DE" sz="1050"/>
          </a:p>
        </p:txBody>
      </p:sp>
      <p:sp>
        <p:nvSpPr>
          <p:cNvPr id="11" name="Pfeil nach rechts 10"/>
          <p:cNvSpPr/>
          <p:nvPr/>
        </p:nvSpPr>
        <p:spPr bwMode="auto">
          <a:xfrm>
            <a:off x="964660" y="4037465"/>
            <a:ext cx="350044" cy="128588"/>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de-DE" sz="1050"/>
          </a:p>
        </p:txBody>
      </p:sp>
      <p:sp>
        <p:nvSpPr>
          <p:cNvPr id="12" name="Pfeil nach rechts 11"/>
          <p:cNvSpPr/>
          <p:nvPr/>
        </p:nvSpPr>
        <p:spPr bwMode="auto">
          <a:xfrm>
            <a:off x="957235" y="5210872"/>
            <a:ext cx="350044" cy="128588"/>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de-DE" sz="1050"/>
          </a:p>
        </p:txBody>
      </p:sp>
      <p:sp>
        <p:nvSpPr>
          <p:cNvPr id="13" name="Pfeil nach rechts 12"/>
          <p:cNvSpPr/>
          <p:nvPr/>
        </p:nvSpPr>
        <p:spPr bwMode="auto">
          <a:xfrm>
            <a:off x="951782" y="4745910"/>
            <a:ext cx="350044" cy="128588"/>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de-DE" sz="1050"/>
          </a:p>
        </p:txBody>
      </p:sp>
      <p:sp>
        <p:nvSpPr>
          <p:cNvPr id="4" name="Textfeld 3"/>
          <p:cNvSpPr txBox="1"/>
          <p:nvPr/>
        </p:nvSpPr>
        <p:spPr>
          <a:xfrm>
            <a:off x="579120" y="238044"/>
            <a:ext cx="6666115" cy="861774"/>
          </a:xfrm>
          <a:prstGeom prst="rect">
            <a:avLst/>
          </a:prstGeom>
          <a:noFill/>
        </p:spPr>
        <p:txBody>
          <a:bodyPr wrap="square" rtlCol="0">
            <a:spAutoFit/>
          </a:bodyPr>
          <a:lstStyle/>
          <a:p>
            <a:r>
              <a:rPr lang="de-CH" sz="2500" dirty="0" smtClean="0">
                <a:solidFill>
                  <a:srgbClr val="0D5729"/>
                </a:solidFill>
              </a:rPr>
              <a:t>Stärkung des Produktionsstandorts durch inländische Fachkräfte</a:t>
            </a:r>
            <a:endParaRPr lang="de-CH" sz="2500" dirty="0">
              <a:solidFill>
                <a:srgbClr val="0D5729"/>
              </a:solidFill>
            </a:endParaRPr>
          </a:p>
        </p:txBody>
      </p:sp>
    </p:spTree>
    <p:extLst>
      <p:ext uri="{BB962C8B-B14F-4D97-AF65-F5344CB8AC3E}">
        <p14:creationId xmlns:p14="http://schemas.microsoft.com/office/powerpoint/2010/main" val="425196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641529" y="289996"/>
            <a:ext cx="7886700" cy="994172"/>
          </a:xfrm>
        </p:spPr>
        <p:txBody>
          <a:bodyPr/>
          <a:lstStyle/>
          <a:p>
            <a:r>
              <a:rPr lang="de-CH" dirty="0" smtClean="0"/>
              <a:t>Online-Umfrage im Sommer 2014</a:t>
            </a:r>
            <a:endParaRPr lang="de-DE" dirty="0"/>
          </a:p>
        </p:txBody>
      </p:sp>
      <p:sp>
        <p:nvSpPr>
          <p:cNvPr id="4" name="Foliennummernplatzhalter 3"/>
          <p:cNvSpPr>
            <a:spLocks noGrp="1"/>
          </p:cNvSpPr>
          <p:nvPr>
            <p:ph type="sldNum" sz="quarter" idx="12"/>
          </p:nvPr>
        </p:nvSpPr>
        <p:spPr/>
        <p:txBody>
          <a:bodyPr/>
          <a:lstStyle/>
          <a:p>
            <a:fld id="{5EDE4B85-5337-47E2-9374-EE65CFD23275}" type="slidenum">
              <a:rPr lang="de-CH" smtClean="0">
                <a:solidFill>
                  <a:prstClr val="black">
                    <a:tint val="75000"/>
                  </a:prstClr>
                </a:solidFill>
              </a:rPr>
              <a:pPr/>
              <a:t>23</a:t>
            </a:fld>
            <a:endParaRPr lang="de-CH" dirty="0">
              <a:solidFill>
                <a:prstClr val="black">
                  <a:tint val="75000"/>
                </a:prstClr>
              </a:solidFill>
            </a:endParaRPr>
          </a:p>
        </p:txBody>
      </p:sp>
      <p:pic>
        <p:nvPicPr>
          <p:cNvPr id="7" name="Grafik 6" descr="Chart 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72308" y="1107584"/>
            <a:ext cx="7601475" cy="5186916"/>
          </a:xfrm>
          <a:prstGeom prst="rect">
            <a:avLst/>
          </a:prstGeom>
          <a:noFill/>
          <a:ln>
            <a:noFill/>
          </a:ln>
        </p:spPr>
      </p:pic>
    </p:spTree>
    <p:extLst>
      <p:ext uri="{BB962C8B-B14F-4D97-AF65-F5344CB8AC3E}">
        <p14:creationId xmlns:p14="http://schemas.microsoft.com/office/powerpoint/2010/main" val="1201265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223841" y="397099"/>
            <a:ext cx="6929437" cy="571500"/>
          </a:xfrm>
        </p:spPr>
        <p:txBody>
          <a:bodyPr/>
          <a:lstStyle/>
          <a:p>
            <a:r>
              <a:rPr lang="de-CH" dirty="0" smtClean="0"/>
              <a:t>Themenfelder der Handlungsempfehlungen</a:t>
            </a:r>
            <a:endParaRPr lang="de-DE" dirty="0"/>
          </a:p>
        </p:txBody>
      </p:sp>
      <p:sp>
        <p:nvSpPr>
          <p:cNvPr id="3" name="Inhaltsplatzhalter 2"/>
          <p:cNvSpPr>
            <a:spLocks noGrp="1"/>
          </p:cNvSpPr>
          <p:nvPr>
            <p:ph idx="1"/>
          </p:nvPr>
        </p:nvSpPr>
        <p:spPr>
          <a:xfrm>
            <a:off x="412124" y="1223493"/>
            <a:ext cx="8446156" cy="5134449"/>
          </a:xfrm>
        </p:spPr>
        <p:txBody>
          <a:bodyPr>
            <a:normAutofit fontScale="40000" lnSpcReduction="20000"/>
          </a:bodyPr>
          <a:lstStyle/>
          <a:p>
            <a:pPr marL="0" indent="0">
              <a:lnSpc>
                <a:spcPct val="170000"/>
              </a:lnSpc>
              <a:buNone/>
            </a:pPr>
            <a:r>
              <a:rPr lang="de-CH" sz="5250" dirty="0">
                <a:solidFill>
                  <a:srgbClr val="0D5729"/>
                </a:solidFill>
              </a:rPr>
              <a:t>1: Nationale Gesamtstrategie zur Überwindung von Partikularinteressen implementieren </a:t>
            </a:r>
          </a:p>
          <a:p>
            <a:pPr marL="0" indent="0">
              <a:lnSpc>
                <a:spcPct val="170000"/>
              </a:lnSpc>
              <a:buNone/>
            </a:pPr>
            <a:r>
              <a:rPr lang="de-CH" sz="5250" dirty="0"/>
              <a:t>2: Ausrichtung der MINT-Nachwuchsförderung optimieren</a:t>
            </a:r>
          </a:p>
          <a:p>
            <a:pPr marL="0" indent="0">
              <a:lnSpc>
                <a:spcPct val="170000"/>
              </a:lnSpc>
              <a:buNone/>
            </a:pPr>
            <a:r>
              <a:rPr lang="de-CH" sz="5250" dirty="0">
                <a:solidFill>
                  <a:srgbClr val="0D5729"/>
                </a:solidFill>
              </a:rPr>
              <a:t>3: Nutzung des Fachkräftepotenzials der Frauen</a:t>
            </a:r>
          </a:p>
          <a:p>
            <a:pPr marL="0" indent="0">
              <a:lnSpc>
                <a:spcPct val="170000"/>
              </a:lnSpc>
              <a:buNone/>
            </a:pPr>
            <a:r>
              <a:rPr lang="de-CH" sz="5250" dirty="0">
                <a:solidFill>
                  <a:srgbClr val="0D5729"/>
                </a:solidFill>
              </a:rPr>
              <a:t>4: Nutzung des Fachkräftepotenzials über 45 Jahren</a:t>
            </a:r>
          </a:p>
          <a:p>
            <a:pPr marL="0" indent="0">
              <a:lnSpc>
                <a:spcPct val="170000"/>
              </a:lnSpc>
              <a:buNone/>
            </a:pPr>
            <a:r>
              <a:rPr lang="de-CH" sz="5250" dirty="0"/>
              <a:t>5: Internationale Anerkennung der inländischen Berufsbildungsabschlüsse erhöhen</a:t>
            </a:r>
          </a:p>
          <a:p>
            <a:pPr marL="0" indent="0">
              <a:lnSpc>
                <a:spcPct val="170000"/>
              </a:lnSpc>
              <a:buNone/>
            </a:pPr>
            <a:r>
              <a:rPr lang="de-DE" sz="5250" dirty="0"/>
              <a:t>6: Attraktivität des Produktionsstandorts Schweiz erhalten trotz rauem Umfeld</a:t>
            </a:r>
            <a:endParaRPr lang="de-CH" sz="5250" dirty="0"/>
          </a:p>
          <a:p>
            <a:endParaRPr lang="de-CH" dirty="0" smtClean="0"/>
          </a:p>
          <a:p>
            <a:endParaRPr lang="de-CH" dirty="0" smtClean="0"/>
          </a:p>
          <a:p>
            <a:endParaRPr lang="de-CH" dirty="0" smtClean="0"/>
          </a:p>
          <a:p>
            <a:endParaRPr lang="de-CH" dirty="0" smtClean="0"/>
          </a:p>
        </p:txBody>
      </p:sp>
      <p:sp>
        <p:nvSpPr>
          <p:cNvPr id="5" name="Fußzeilenplatzhalter 4"/>
          <p:cNvSpPr>
            <a:spLocks noGrp="1"/>
          </p:cNvSpPr>
          <p:nvPr>
            <p:ph type="ftr" sz="quarter" idx="11"/>
          </p:nvPr>
        </p:nvSpPr>
        <p:spPr/>
        <p:txBody>
          <a:bodyPr/>
          <a:lstStyle/>
          <a:p>
            <a:endParaRPr lang="de-CH" dirty="0"/>
          </a:p>
        </p:txBody>
      </p:sp>
      <p:sp>
        <p:nvSpPr>
          <p:cNvPr id="4" name="Foliennummernplatzhalter 3"/>
          <p:cNvSpPr>
            <a:spLocks noGrp="1"/>
          </p:cNvSpPr>
          <p:nvPr>
            <p:ph type="sldNum" sz="quarter" idx="12"/>
          </p:nvPr>
        </p:nvSpPr>
        <p:spPr/>
        <p:txBody>
          <a:bodyPr/>
          <a:lstStyle/>
          <a:p>
            <a:fld id="{5EDE4B85-5337-47E2-9374-EE65CFD23275}" type="slidenum">
              <a:rPr lang="de-CH" smtClean="0"/>
              <a:pPr/>
              <a:t>24</a:t>
            </a:fld>
            <a:endParaRPr lang="de-CH" dirty="0"/>
          </a:p>
        </p:txBody>
      </p:sp>
    </p:spTree>
    <p:extLst>
      <p:ext uri="{BB962C8B-B14F-4D97-AF65-F5344CB8AC3E}">
        <p14:creationId xmlns:p14="http://schemas.microsoft.com/office/powerpoint/2010/main" val="607611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1721" y="90153"/>
            <a:ext cx="6929437" cy="1043188"/>
          </a:xfrm>
        </p:spPr>
        <p:txBody>
          <a:bodyPr>
            <a:noAutofit/>
          </a:bodyPr>
          <a:lstStyle/>
          <a:p>
            <a:r>
              <a:rPr lang="de-CH" sz="2400" dirty="0" smtClean="0"/>
              <a:t>Handlungsfeld 1: Nationale Gesamtstrategie zur Überwindung von Partikularinteressen implementieren </a:t>
            </a:r>
            <a:endParaRPr lang="de-DE" sz="2400" dirty="0"/>
          </a:p>
        </p:txBody>
      </p:sp>
      <p:sp>
        <p:nvSpPr>
          <p:cNvPr id="3" name="Inhaltsplatzhalter 2"/>
          <p:cNvSpPr>
            <a:spLocks noGrp="1"/>
          </p:cNvSpPr>
          <p:nvPr>
            <p:ph idx="1"/>
          </p:nvPr>
        </p:nvSpPr>
        <p:spPr>
          <a:xfrm>
            <a:off x="588565" y="1359777"/>
            <a:ext cx="8298180" cy="4654657"/>
          </a:xfrm>
        </p:spPr>
        <p:txBody>
          <a:bodyPr>
            <a:noAutofit/>
          </a:bodyPr>
          <a:lstStyle/>
          <a:p>
            <a:pPr>
              <a:buFont typeface="Wingdings" panose="05000000000000000000" pitchFamily="2" charset="2"/>
              <a:buChar char="§"/>
            </a:pPr>
            <a:r>
              <a:rPr lang="de-CH" i="1" dirty="0" smtClean="0"/>
              <a:t>Bund: </a:t>
            </a:r>
            <a:r>
              <a:rPr lang="de-CH" dirty="0" smtClean="0">
                <a:solidFill>
                  <a:srgbClr val="0000FF"/>
                </a:solidFill>
              </a:rPr>
              <a:t>Inhalt und Stand der laufenden Reformen (FKI) besser kommunizieren</a:t>
            </a:r>
          </a:p>
          <a:p>
            <a:pPr>
              <a:buFont typeface="Wingdings" panose="05000000000000000000" pitchFamily="2" charset="2"/>
              <a:buChar char="§"/>
            </a:pPr>
            <a:r>
              <a:rPr lang="de-CH" i="1" dirty="0" smtClean="0"/>
              <a:t>Bund/</a:t>
            </a:r>
            <a:r>
              <a:rPr lang="de-CH" i="1" dirty="0" err="1" smtClean="0"/>
              <a:t>KdK</a:t>
            </a:r>
            <a:r>
              <a:rPr lang="de-CH" i="1" dirty="0" smtClean="0"/>
              <a:t>: </a:t>
            </a:r>
            <a:r>
              <a:rPr lang="de-CH" dirty="0" smtClean="0">
                <a:solidFill>
                  <a:srgbClr val="0000FF"/>
                </a:solidFill>
              </a:rPr>
              <a:t>Stärkere Führung zur Überwindung von Partikularinteressen übernehmen: </a:t>
            </a:r>
            <a:r>
              <a:rPr lang="de-DE" dirty="0" smtClean="0">
                <a:solidFill>
                  <a:srgbClr val="0000FF"/>
                </a:solidFill>
              </a:rPr>
              <a:t>Kantone</a:t>
            </a:r>
            <a:r>
              <a:rPr lang="de-DE" dirty="0">
                <a:solidFill>
                  <a:srgbClr val="0000FF"/>
                </a:solidFill>
              </a:rPr>
              <a:t>, Unternehmen, Bildungsinstitutionen, Industrie, </a:t>
            </a:r>
            <a:r>
              <a:rPr lang="de-DE" dirty="0" smtClean="0">
                <a:solidFill>
                  <a:srgbClr val="0000FF"/>
                </a:solidFill>
              </a:rPr>
              <a:t>Gewerbe</a:t>
            </a:r>
          </a:p>
          <a:p>
            <a:pPr>
              <a:buFont typeface="Wingdings" panose="05000000000000000000" pitchFamily="2" charset="2"/>
              <a:buChar char="§"/>
            </a:pPr>
            <a:r>
              <a:rPr lang="de-CH" i="1" dirty="0" smtClean="0"/>
              <a:t>Bund, </a:t>
            </a:r>
            <a:r>
              <a:rPr lang="de-CH" i="1" dirty="0" smtClean="0">
                <a:solidFill>
                  <a:srgbClr val="2B16C4"/>
                </a:solidFill>
              </a:rPr>
              <a:t>Kantone</a:t>
            </a:r>
            <a:r>
              <a:rPr lang="de-CH" i="1" dirty="0" smtClean="0"/>
              <a:t>: </a:t>
            </a:r>
            <a:r>
              <a:rPr lang="de-CH" dirty="0" smtClean="0">
                <a:solidFill>
                  <a:srgbClr val="2B16C4"/>
                </a:solidFill>
              </a:rPr>
              <a:t>Monitoring, Koordination und Fokussierung von laufenden Initiativen</a:t>
            </a:r>
            <a:r>
              <a:rPr lang="de-CH" i="1" dirty="0" smtClean="0">
                <a:solidFill>
                  <a:srgbClr val="2B16C4"/>
                </a:solidFill>
              </a:rPr>
              <a:t>, v.a. </a:t>
            </a:r>
            <a:r>
              <a:rPr lang="de-CH" dirty="0" smtClean="0">
                <a:solidFill>
                  <a:srgbClr val="2B16C4"/>
                </a:solidFill>
              </a:rPr>
              <a:t>Verbreitung von Best Practices fördern</a:t>
            </a:r>
            <a:endParaRPr lang="de-CH" dirty="0">
              <a:solidFill>
                <a:srgbClr val="2B16C4"/>
              </a:solidFill>
            </a:endParaRPr>
          </a:p>
        </p:txBody>
      </p:sp>
      <p:sp>
        <p:nvSpPr>
          <p:cNvPr id="4" name="Foliennummernplatzhalter 3"/>
          <p:cNvSpPr>
            <a:spLocks noGrp="1"/>
          </p:cNvSpPr>
          <p:nvPr>
            <p:ph type="sldNum" sz="quarter" idx="12"/>
          </p:nvPr>
        </p:nvSpPr>
        <p:spPr/>
        <p:txBody>
          <a:bodyPr/>
          <a:lstStyle/>
          <a:p>
            <a:fld id="{5EDE4B85-5337-47E2-9374-EE65CFD23275}" type="slidenum">
              <a:rPr lang="de-CH" smtClean="0"/>
              <a:pPr/>
              <a:t>25</a:t>
            </a:fld>
            <a:endParaRPr lang="de-CH" dirty="0"/>
          </a:p>
        </p:txBody>
      </p:sp>
    </p:spTree>
    <p:extLst>
      <p:ext uri="{BB962C8B-B14F-4D97-AF65-F5344CB8AC3E}">
        <p14:creationId xmlns:p14="http://schemas.microsoft.com/office/powerpoint/2010/main" val="2453097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3479" y="152300"/>
            <a:ext cx="6900512" cy="1341854"/>
          </a:xfrm>
        </p:spPr>
        <p:txBody>
          <a:bodyPr>
            <a:normAutofit fontScale="90000"/>
          </a:bodyPr>
          <a:lstStyle/>
          <a:p>
            <a:r>
              <a:rPr lang="de-DE" dirty="0" smtClean="0"/>
              <a:t>3. Nutzung </a:t>
            </a:r>
            <a:r>
              <a:rPr lang="de-DE" dirty="0"/>
              <a:t>des Fachkräftepotenzials der Frauen </a:t>
            </a:r>
            <a:r>
              <a:rPr lang="de-DE" dirty="0" smtClean="0"/>
              <a:t>verbessern</a:t>
            </a:r>
            <a:r>
              <a:rPr lang="de-DE" dirty="0"/>
              <a:t/>
            </a:r>
            <a:br>
              <a:rPr lang="de-DE" dirty="0"/>
            </a:br>
            <a:endParaRPr lang="de-DE" dirty="0"/>
          </a:p>
        </p:txBody>
      </p:sp>
      <p:sp>
        <p:nvSpPr>
          <p:cNvPr id="3" name="Inhaltsplatzhalter 2"/>
          <p:cNvSpPr>
            <a:spLocks noGrp="1"/>
          </p:cNvSpPr>
          <p:nvPr>
            <p:ph idx="1"/>
          </p:nvPr>
        </p:nvSpPr>
        <p:spPr>
          <a:xfrm>
            <a:off x="546315" y="1429555"/>
            <a:ext cx="8391623" cy="5074276"/>
          </a:xfrm>
        </p:spPr>
        <p:txBody>
          <a:bodyPr>
            <a:noAutofit/>
          </a:bodyPr>
          <a:lstStyle/>
          <a:p>
            <a:pPr>
              <a:buFont typeface="Wingdings" panose="05000000000000000000" pitchFamily="2" charset="2"/>
              <a:buChar char="§"/>
            </a:pPr>
            <a:r>
              <a:rPr lang="de-CH" dirty="0" smtClean="0"/>
              <a:t>Grösstes Potenzial zusammen mit älteren Fachkräften </a:t>
            </a:r>
            <a:r>
              <a:rPr lang="de-CH" i="1" dirty="0" smtClean="0">
                <a:solidFill>
                  <a:srgbClr val="2109D1"/>
                </a:solidFill>
              </a:rPr>
              <a:t>Kantone: </a:t>
            </a:r>
            <a:r>
              <a:rPr lang="de-CH" dirty="0" smtClean="0">
                <a:solidFill>
                  <a:srgbClr val="2109D1"/>
                </a:solidFill>
              </a:rPr>
              <a:t>Negative Erwerbsanreize für Zweitverdienende abbauen</a:t>
            </a:r>
          </a:p>
          <a:p>
            <a:pPr>
              <a:buFont typeface="Wingdings" panose="05000000000000000000" pitchFamily="2" charset="2"/>
              <a:buChar char="§"/>
            </a:pPr>
            <a:r>
              <a:rPr lang="de-CH" i="1" dirty="0" smtClean="0">
                <a:solidFill>
                  <a:srgbClr val="2109D1"/>
                </a:solidFill>
              </a:rPr>
              <a:t>Kantone</a:t>
            </a:r>
            <a:r>
              <a:rPr lang="de-CH" i="1" dirty="0" smtClean="0"/>
              <a:t>, </a:t>
            </a:r>
            <a:r>
              <a:rPr lang="de-CH" i="1" dirty="0" smtClean="0">
                <a:solidFill>
                  <a:srgbClr val="2109D1"/>
                </a:solidFill>
              </a:rPr>
              <a:t>Unternehmen</a:t>
            </a:r>
          </a:p>
          <a:p>
            <a:pPr>
              <a:spcBef>
                <a:spcPts val="0"/>
              </a:spcBef>
              <a:buFont typeface="Wingdings" panose="05000000000000000000" pitchFamily="2" charset="2"/>
              <a:buChar char="§"/>
            </a:pPr>
            <a:r>
              <a:rPr lang="de-CH" dirty="0" smtClean="0">
                <a:solidFill>
                  <a:srgbClr val="2109D1"/>
                </a:solidFill>
              </a:rPr>
              <a:t>Akzeptanz schaffen für familienfreundliche Rahmenbedingungen im </a:t>
            </a:r>
            <a:r>
              <a:rPr lang="de-CH" dirty="0" smtClean="0"/>
              <a:t>Erwerbsleben von Mann und Frau – Privatwirtschaft /</a:t>
            </a:r>
            <a:r>
              <a:rPr lang="de-CH" dirty="0" err="1" smtClean="0"/>
              <a:t>Öffent</a:t>
            </a:r>
            <a:r>
              <a:rPr lang="de-CH" dirty="0" smtClean="0"/>
              <a:t>. Sektor</a:t>
            </a:r>
          </a:p>
          <a:p>
            <a:pPr>
              <a:spcBef>
                <a:spcPts val="0"/>
              </a:spcBef>
              <a:buFont typeface="Wingdings" panose="05000000000000000000" pitchFamily="2" charset="2"/>
              <a:buChar char="§"/>
            </a:pPr>
            <a:r>
              <a:rPr lang="de-CH" dirty="0" smtClean="0">
                <a:solidFill>
                  <a:srgbClr val="2109D1"/>
                </a:solidFill>
              </a:rPr>
              <a:t>Bessere Nutzung von Synergien </a:t>
            </a:r>
            <a:r>
              <a:rPr lang="de-CH" dirty="0" smtClean="0"/>
              <a:t>zwischen Wirtschaft und öffentlicher Hand: </a:t>
            </a:r>
            <a:r>
              <a:rPr lang="de-CH" dirty="0" smtClean="0">
                <a:solidFill>
                  <a:srgbClr val="2109D1"/>
                </a:solidFill>
              </a:rPr>
              <a:t>prominente Botschafter, Leuchtturmprojekte</a:t>
            </a:r>
          </a:p>
        </p:txBody>
      </p:sp>
    </p:spTree>
    <p:extLst>
      <p:ext uri="{BB962C8B-B14F-4D97-AF65-F5344CB8AC3E}">
        <p14:creationId xmlns:p14="http://schemas.microsoft.com/office/powerpoint/2010/main" val="1099346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0599" y="-40884"/>
            <a:ext cx="6926269" cy="1367407"/>
          </a:xfrm>
        </p:spPr>
        <p:txBody>
          <a:bodyPr>
            <a:normAutofit/>
          </a:bodyPr>
          <a:lstStyle/>
          <a:p>
            <a:r>
              <a:rPr lang="de-DE" dirty="0" smtClean="0"/>
              <a:t>4. </a:t>
            </a:r>
            <a:r>
              <a:rPr lang="de-DE" dirty="0"/>
              <a:t>Nutzung des </a:t>
            </a:r>
            <a:r>
              <a:rPr lang="de-DE" dirty="0" smtClean="0"/>
              <a:t>Potenzials der Fachkräfte über </a:t>
            </a:r>
            <a:r>
              <a:rPr lang="de-DE" dirty="0"/>
              <a:t>45 </a:t>
            </a:r>
            <a:r>
              <a:rPr lang="de-DE" dirty="0" smtClean="0"/>
              <a:t>Jahren</a:t>
            </a:r>
            <a:endParaRPr lang="de-DE" dirty="0"/>
          </a:p>
        </p:txBody>
      </p:sp>
      <p:sp>
        <p:nvSpPr>
          <p:cNvPr id="3" name="Inhaltsplatzhalter 2"/>
          <p:cNvSpPr>
            <a:spLocks noGrp="1"/>
          </p:cNvSpPr>
          <p:nvPr>
            <p:ph idx="1"/>
          </p:nvPr>
        </p:nvSpPr>
        <p:spPr>
          <a:xfrm>
            <a:off x="546315" y="1326523"/>
            <a:ext cx="7969035" cy="5203066"/>
          </a:xfrm>
        </p:spPr>
        <p:txBody>
          <a:bodyPr>
            <a:noAutofit/>
          </a:bodyPr>
          <a:lstStyle/>
          <a:p>
            <a:pPr>
              <a:buFont typeface="Wingdings" panose="05000000000000000000" pitchFamily="2" charset="2"/>
              <a:buChar char="§"/>
            </a:pPr>
            <a:r>
              <a:rPr lang="de-CH" dirty="0" smtClean="0"/>
              <a:t>Grosses Potenzial, kein Unternehmensprojekt: </a:t>
            </a:r>
            <a:r>
              <a:rPr lang="de-DE" dirty="0" err="1" smtClean="0"/>
              <a:t>Ve</a:t>
            </a:r>
            <a:r>
              <a:rPr lang="de-CH" dirty="0" err="1" smtClean="0"/>
              <a:t>reinbarung</a:t>
            </a:r>
            <a:r>
              <a:rPr lang="de-CH" dirty="0" smtClean="0"/>
              <a:t> von BWL-Bedürfnissen und </a:t>
            </a:r>
            <a:r>
              <a:rPr lang="de-CH" dirty="0" err="1" smtClean="0"/>
              <a:t>gesamtwirt</a:t>
            </a:r>
            <a:r>
              <a:rPr lang="de-CH" dirty="0" smtClean="0"/>
              <a:t>./politischen  Anforderungen besonders schwer</a:t>
            </a:r>
          </a:p>
          <a:p>
            <a:pPr>
              <a:buFont typeface="Wingdings" panose="05000000000000000000" pitchFamily="2" charset="2"/>
              <a:buChar char="§"/>
            </a:pPr>
            <a:r>
              <a:rPr lang="de-CH" i="1" dirty="0" smtClean="0">
                <a:solidFill>
                  <a:srgbClr val="2B16C4"/>
                </a:solidFill>
              </a:rPr>
              <a:t>Kantone: </a:t>
            </a:r>
            <a:r>
              <a:rPr lang="de-CH" dirty="0" smtClean="0">
                <a:solidFill>
                  <a:srgbClr val="2B16C4"/>
                </a:solidFill>
              </a:rPr>
              <a:t>koordinierte Verbreitung von  Best Practices (Modell F, Validierung von Bildungsleistungen) fördern</a:t>
            </a:r>
          </a:p>
          <a:p>
            <a:pPr>
              <a:buFont typeface="Wingdings" panose="05000000000000000000" pitchFamily="2" charset="2"/>
              <a:buChar char="§"/>
            </a:pPr>
            <a:r>
              <a:rPr lang="de-CH" i="1" dirty="0" smtClean="0"/>
              <a:t>Bund: </a:t>
            </a:r>
            <a:r>
              <a:rPr lang="de-CH" dirty="0" smtClean="0"/>
              <a:t>Finanzierung von Nachhol- und Zweitausbildung verbessern</a:t>
            </a:r>
          </a:p>
          <a:p>
            <a:pPr>
              <a:buFont typeface="Wingdings" panose="05000000000000000000" pitchFamily="2" charset="2"/>
              <a:buChar char="§"/>
            </a:pPr>
            <a:r>
              <a:rPr lang="de-CH" i="1" dirty="0" smtClean="0"/>
              <a:t>Bund: </a:t>
            </a:r>
            <a:r>
              <a:rPr lang="de-CH" dirty="0" smtClean="0"/>
              <a:t>Umsetzung Altersvorsorge 2020 </a:t>
            </a:r>
            <a:endParaRPr lang="de-CH" dirty="0"/>
          </a:p>
        </p:txBody>
      </p:sp>
    </p:spTree>
    <p:extLst>
      <p:ext uri="{BB962C8B-B14F-4D97-AF65-F5344CB8AC3E}">
        <p14:creationId xmlns:p14="http://schemas.microsoft.com/office/powerpoint/2010/main" val="1593487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6116" y="319826"/>
            <a:ext cx="6929437" cy="571500"/>
          </a:xfrm>
        </p:spPr>
        <p:txBody>
          <a:bodyPr/>
          <a:lstStyle/>
          <a:p>
            <a:r>
              <a:rPr lang="de-CH" sz="3200" b="1" dirty="0" smtClean="0">
                <a:solidFill>
                  <a:schemeClr val="tx1"/>
                </a:solidFill>
                <a:latin typeface="Arial" panose="020B0604020202020204" pitchFamily="34" charset="0"/>
                <a:cs typeface="Arial" panose="020B0604020202020204" pitchFamily="34" charset="0"/>
              </a:rPr>
              <a:t>Best Practices</a:t>
            </a:r>
            <a:endParaRPr lang="de-CH" sz="3200" b="1" dirty="0">
              <a:solidFill>
                <a:schemeClr val="tx1"/>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628650" y="1493949"/>
            <a:ext cx="3904713" cy="4494727"/>
          </a:xfrm>
        </p:spPr>
        <p:txBody>
          <a:bodyPr>
            <a:noAutofit/>
          </a:bodyPr>
          <a:lstStyle/>
          <a:p>
            <a:pPr marL="385763" indent="-385763">
              <a:lnSpc>
                <a:spcPts val="2520"/>
              </a:lnSpc>
              <a:buFont typeface="+mj-lt"/>
              <a:buAutoNum type="arabicPeriod"/>
            </a:pPr>
            <a:r>
              <a:rPr lang="de-CH" dirty="0" err="1" smtClean="0">
                <a:cs typeface="Arial" panose="020B0604020202020204" pitchFamily="34" charset="0"/>
              </a:rPr>
              <a:t>Technolino</a:t>
            </a:r>
            <a:r>
              <a:rPr lang="de-CH" dirty="0">
                <a:cs typeface="Arial" panose="020B0604020202020204" pitchFamily="34" charset="0"/>
              </a:rPr>
              <a:t> </a:t>
            </a:r>
            <a:r>
              <a:rPr lang="de-CH" dirty="0" smtClean="0">
                <a:cs typeface="Arial" panose="020B0604020202020204" pitchFamily="34" charset="0"/>
              </a:rPr>
              <a:t>/ Kindercity</a:t>
            </a:r>
          </a:p>
          <a:p>
            <a:pPr marL="385763" indent="-385763">
              <a:lnSpc>
                <a:spcPts val="2520"/>
              </a:lnSpc>
              <a:buFont typeface="+mj-lt"/>
              <a:buAutoNum type="arabicPeriod"/>
            </a:pPr>
            <a:r>
              <a:rPr lang="de-CH" dirty="0" smtClean="0">
                <a:cs typeface="Arial" panose="020B0604020202020204" pitchFamily="34" charset="0"/>
              </a:rPr>
              <a:t>Go </a:t>
            </a:r>
            <a:r>
              <a:rPr lang="de-CH" dirty="0" err="1" smtClean="0">
                <a:cs typeface="Arial" panose="020B0604020202020204" pitchFamily="34" charset="0"/>
              </a:rPr>
              <a:t>tec</a:t>
            </a:r>
            <a:r>
              <a:rPr lang="de-CH" dirty="0" smtClean="0">
                <a:cs typeface="Arial" panose="020B0604020202020204" pitchFamily="34" charset="0"/>
              </a:rPr>
              <a:t>! Schaffhausen</a:t>
            </a:r>
          </a:p>
          <a:p>
            <a:pPr marL="385763" indent="-385763">
              <a:lnSpc>
                <a:spcPts val="2520"/>
              </a:lnSpc>
              <a:buFont typeface="+mj-lt"/>
              <a:buAutoNum type="arabicPeriod"/>
            </a:pPr>
            <a:r>
              <a:rPr lang="de-CH" dirty="0" err="1" smtClean="0">
                <a:cs typeface="Arial" panose="020B0604020202020204" pitchFamily="34" charset="0"/>
              </a:rPr>
              <a:t>Flexwork</a:t>
            </a:r>
            <a:r>
              <a:rPr lang="de-CH" dirty="0" smtClean="0">
                <a:cs typeface="Arial" panose="020B0604020202020204" pitchFamily="34" charset="0"/>
              </a:rPr>
              <a:t> / AXA Winterthur</a:t>
            </a:r>
          </a:p>
          <a:p>
            <a:pPr marL="385763" indent="-385763">
              <a:lnSpc>
                <a:spcPts val="2520"/>
              </a:lnSpc>
              <a:buFont typeface="+mj-lt"/>
              <a:buAutoNum type="arabicPeriod"/>
            </a:pPr>
            <a:r>
              <a:rPr lang="de-CH" dirty="0" smtClean="0">
                <a:solidFill>
                  <a:srgbClr val="0000FF"/>
                </a:solidFill>
                <a:cs typeface="Arial" panose="020B0604020202020204" pitchFamily="34" charset="0"/>
              </a:rPr>
              <a:t>Family - </a:t>
            </a:r>
            <a:r>
              <a:rPr lang="de-CH" dirty="0" err="1" smtClean="0">
                <a:solidFill>
                  <a:srgbClr val="0000FF"/>
                </a:solidFill>
                <a:cs typeface="Arial" panose="020B0604020202020204" pitchFamily="34" charset="0"/>
              </a:rPr>
              <a:t>Friendly</a:t>
            </a:r>
            <a:r>
              <a:rPr lang="de-CH" dirty="0" smtClean="0">
                <a:solidFill>
                  <a:srgbClr val="0000FF"/>
                </a:solidFill>
                <a:cs typeface="Arial" panose="020B0604020202020204" pitchFamily="34" charset="0"/>
              </a:rPr>
              <a:t> </a:t>
            </a:r>
            <a:r>
              <a:rPr lang="de-CH" dirty="0" err="1" smtClean="0">
                <a:solidFill>
                  <a:srgbClr val="0000FF"/>
                </a:solidFill>
                <a:cs typeface="Arial" panose="020B0604020202020204" pitchFamily="34" charset="0"/>
              </a:rPr>
              <a:t>Employer</a:t>
            </a:r>
            <a:r>
              <a:rPr lang="de-CH" dirty="0" smtClean="0">
                <a:solidFill>
                  <a:srgbClr val="0000FF"/>
                </a:solidFill>
                <a:cs typeface="Arial" panose="020B0604020202020204" pitchFamily="34" charset="0"/>
              </a:rPr>
              <a:t> Roche </a:t>
            </a:r>
            <a:r>
              <a:rPr lang="de-CH" dirty="0" err="1" smtClean="0">
                <a:solidFill>
                  <a:srgbClr val="0000FF"/>
                </a:solidFill>
                <a:cs typeface="Arial" panose="020B0604020202020204" pitchFamily="34" charset="0"/>
              </a:rPr>
              <a:t>Diag</a:t>
            </a:r>
            <a:r>
              <a:rPr lang="de-CH" dirty="0" smtClean="0">
                <a:solidFill>
                  <a:srgbClr val="0000FF"/>
                </a:solidFill>
                <a:cs typeface="Arial" panose="020B0604020202020204" pitchFamily="34" charset="0"/>
              </a:rPr>
              <a:t>. Int. AG</a:t>
            </a:r>
          </a:p>
          <a:p>
            <a:pPr marL="385763" indent="-385763">
              <a:lnSpc>
                <a:spcPts val="2520"/>
              </a:lnSpc>
              <a:buFont typeface="+mj-lt"/>
              <a:buAutoNum type="arabicPeriod"/>
            </a:pPr>
            <a:r>
              <a:rPr lang="de-CH" dirty="0" smtClean="0">
                <a:solidFill>
                  <a:srgbClr val="0000FF"/>
                </a:solidFill>
                <a:cs typeface="Arial" panose="020B0604020202020204" pitchFamily="34" charset="0"/>
              </a:rPr>
              <a:t>INFORMA / Modell F</a:t>
            </a:r>
          </a:p>
          <a:p>
            <a:pPr marL="385763" indent="-385763">
              <a:lnSpc>
                <a:spcPts val="2520"/>
              </a:lnSpc>
              <a:buFont typeface="+mj-lt"/>
              <a:buAutoNum type="arabicPeriod"/>
            </a:pPr>
            <a:r>
              <a:rPr lang="de-CH" dirty="0" smtClean="0">
                <a:cs typeface="Arial" panose="020B0604020202020204" pitchFamily="34" charset="0"/>
              </a:rPr>
              <a:t>Horizont Generation Plus</a:t>
            </a:r>
          </a:p>
          <a:p>
            <a:pPr marL="385763" indent="-385763">
              <a:lnSpc>
                <a:spcPts val="2520"/>
              </a:lnSpc>
              <a:buFont typeface="+mj-lt"/>
              <a:buAutoNum type="arabicPeriod"/>
            </a:pPr>
            <a:r>
              <a:rPr lang="de-CH" dirty="0" smtClean="0"/>
              <a:t>Family Score / Pro Familia Schweiz</a:t>
            </a:r>
          </a:p>
          <a:p>
            <a:endParaRPr lang="de-CH" dirty="0" smtClean="0"/>
          </a:p>
          <a:p>
            <a:endParaRPr lang="de-CH" dirty="0" smtClean="0"/>
          </a:p>
          <a:p>
            <a:endParaRPr lang="de-CH" dirty="0"/>
          </a:p>
        </p:txBody>
      </p:sp>
      <p:sp>
        <p:nvSpPr>
          <p:cNvPr id="5" name="Inhaltsplatzhalter 2"/>
          <p:cNvSpPr txBox="1">
            <a:spLocks/>
          </p:cNvSpPr>
          <p:nvPr/>
        </p:nvSpPr>
        <p:spPr>
          <a:xfrm>
            <a:off x="4661114" y="1326525"/>
            <a:ext cx="4482886" cy="4507606"/>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520"/>
              </a:lnSpc>
              <a:buNone/>
            </a:pPr>
            <a:r>
              <a:rPr lang="de-CH" sz="2100" dirty="0">
                <a:cs typeface="Arial" panose="020B0604020202020204" pitchFamily="34" charset="0"/>
              </a:rPr>
              <a:t>S. </a:t>
            </a:r>
            <a:r>
              <a:rPr lang="de-CH" sz="2100" dirty="0" err="1">
                <a:cs typeface="Arial" panose="020B0604020202020204" pitchFamily="34" charset="0"/>
              </a:rPr>
              <a:t>Gostanian</a:t>
            </a:r>
            <a:r>
              <a:rPr lang="de-CH" sz="2100" dirty="0">
                <a:cs typeface="Arial" panose="020B0604020202020204" pitchFamily="34" charset="0"/>
              </a:rPr>
              <a:t>, M. </a:t>
            </a:r>
            <a:r>
              <a:rPr lang="de-CH" sz="2100" dirty="0" err="1">
                <a:cs typeface="Arial" panose="020B0604020202020204" pitchFamily="34" charset="0"/>
              </a:rPr>
              <a:t>Kienast</a:t>
            </a:r>
            <a:r>
              <a:rPr lang="de-CH" sz="2100" dirty="0">
                <a:cs typeface="Arial" panose="020B0604020202020204" pitchFamily="34" charset="0"/>
              </a:rPr>
              <a:t>, Kindercity</a:t>
            </a:r>
          </a:p>
          <a:p>
            <a:pPr marL="0" indent="0">
              <a:lnSpc>
                <a:spcPts val="2520"/>
              </a:lnSpc>
              <a:buNone/>
            </a:pPr>
            <a:r>
              <a:rPr lang="de-CH" sz="2100" dirty="0">
                <a:cs typeface="Arial" panose="020B0604020202020204" pitchFamily="34" charset="0"/>
              </a:rPr>
              <a:t>M. Hartmann, PHZ ZH / </a:t>
            </a:r>
            <a:r>
              <a:rPr lang="de-CH" sz="2100" dirty="0" smtClean="0">
                <a:cs typeface="Arial" panose="020B0604020202020204" pitchFamily="34" charset="0"/>
              </a:rPr>
              <a:t>Sek. </a:t>
            </a:r>
            <a:r>
              <a:rPr lang="de-CH" sz="2100" dirty="0">
                <a:cs typeface="Arial" panose="020B0604020202020204" pitchFamily="34" charset="0"/>
              </a:rPr>
              <a:t>SH</a:t>
            </a:r>
          </a:p>
          <a:p>
            <a:pPr marL="0" indent="0">
              <a:lnSpc>
                <a:spcPts val="2520"/>
              </a:lnSpc>
              <a:buNone/>
            </a:pPr>
            <a:r>
              <a:rPr lang="de-CH" sz="2100" dirty="0">
                <a:cs typeface="Arial" panose="020B0604020202020204" pitchFamily="34" charset="0"/>
              </a:rPr>
              <a:t>M. </a:t>
            </a:r>
            <a:r>
              <a:rPr lang="de-CH" sz="2100" dirty="0" err="1">
                <a:cs typeface="Arial" panose="020B0604020202020204" pitchFamily="34" charset="0"/>
              </a:rPr>
              <a:t>Danielsen</a:t>
            </a:r>
            <a:r>
              <a:rPr lang="de-CH" sz="2100" dirty="0">
                <a:cs typeface="Arial" panose="020B0604020202020204" pitchFamily="34" charset="0"/>
              </a:rPr>
              <a:t> / AXA </a:t>
            </a:r>
            <a:r>
              <a:rPr lang="de-CH" sz="2100" dirty="0" err="1">
                <a:cs typeface="Arial" panose="020B0604020202020204" pitchFamily="34" charset="0"/>
              </a:rPr>
              <a:t>Wint</a:t>
            </a:r>
            <a:r>
              <a:rPr lang="de-CH" sz="2100" dirty="0">
                <a:cs typeface="Arial" panose="020B0604020202020204" pitchFamily="34" charset="0"/>
              </a:rPr>
              <a:t>. Mitarbeiter </a:t>
            </a:r>
          </a:p>
          <a:p>
            <a:pPr marL="0" indent="0">
              <a:lnSpc>
                <a:spcPts val="2520"/>
              </a:lnSpc>
              <a:buNone/>
            </a:pPr>
            <a:r>
              <a:rPr lang="de-CH" sz="2100" dirty="0">
                <a:solidFill>
                  <a:srgbClr val="0000FF"/>
                </a:solidFill>
                <a:cs typeface="Arial" panose="020B0604020202020204" pitchFamily="34" charset="0"/>
              </a:rPr>
              <a:t>M. </a:t>
            </a:r>
            <a:r>
              <a:rPr lang="de-CH" sz="2100" dirty="0" err="1">
                <a:solidFill>
                  <a:srgbClr val="0000FF"/>
                </a:solidFill>
                <a:cs typeface="Arial" panose="020B0604020202020204" pitchFamily="34" charset="0"/>
              </a:rPr>
              <a:t>Stettler</a:t>
            </a:r>
            <a:r>
              <a:rPr lang="de-CH" sz="2100" dirty="0">
                <a:solidFill>
                  <a:srgbClr val="0000FF"/>
                </a:solidFill>
                <a:cs typeface="Arial" panose="020B0604020202020204" pitchFamily="34" charset="0"/>
              </a:rPr>
              <a:t>, Roche </a:t>
            </a:r>
            <a:r>
              <a:rPr lang="de-CH" sz="2100" dirty="0" err="1">
                <a:solidFill>
                  <a:srgbClr val="0000FF"/>
                </a:solidFill>
                <a:cs typeface="Arial" panose="020B0604020202020204" pitchFamily="34" charset="0"/>
              </a:rPr>
              <a:t>Diagnostics</a:t>
            </a:r>
            <a:r>
              <a:rPr lang="de-CH" sz="2100" dirty="0">
                <a:solidFill>
                  <a:srgbClr val="0000FF"/>
                </a:solidFill>
                <a:cs typeface="Arial" panose="020B0604020202020204" pitchFamily="34" charset="0"/>
              </a:rPr>
              <a:t> International AG</a:t>
            </a:r>
          </a:p>
          <a:p>
            <a:pPr marL="0" indent="0">
              <a:lnSpc>
                <a:spcPts val="2520"/>
              </a:lnSpc>
              <a:buNone/>
            </a:pPr>
            <a:r>
              <a:rPr lang="de-CH" sz="2100" dirty="0">
                <a:solidFill>
                  <a:srgbClr val="0000FF"/>
                </a:solidFill>
                <a:cs typeface="Arial" panose="020B0604020202020204" pitchFamily="34" charset="0"/>
              </a:rPr>
              <a:t>A. </a:t>
            </a:r>
            <a:r>
              <a:rPr lang="de-CH" sz="2100" dirty="0" err="1">
                <a:solidFill>
                  <a:srgbClr val="0000FF"/>
                </a:solidFill>
                <a:cs typeface="Arial" panose="020B0604020202020204" pitchFamily="34" charset="0"/>
              </a:rPr>
              <a:t>Corvi</a:t>
            </a:r>
            <a:r>
              <a:rPr lang="de-CH" sz="2100" dirty="0">
                <a:solidFill>
                  <a:srgbClr val="0000FF"/>
                </a:solidFill>
                <a:cs typeface="Arial" panose="020B0604020202020204" pitchFamily="34" charset="0"/>
              </a:rPr>
              <a:t>, POST CH AG</a:t>
            </a:r>
          </a:p>
          <a:p>
            <a:pPr marL="0" indent="0">
              <a:lnSpc>
                <a:spcPts val="2520"/>
              </a:lnSpc>
              <a:buNone/>
            </a:pPr>
            <a:r>
              <a:rPr lang="de-CH" sz="2100" dirty="0">
                <a:cs typeface="Arial" panose="020B0604020202020204" pitchFamily="34" charset="0"/>
              </a:rPr>
              <a:t>M. </a:t>
            </a:r>
            <a:r>
              <a:rPr lang="de-CH" sz="2100" dirty="0" err="1">
                <a:cs typeface="Arial" panose="020B0604020202020204" pitchFamily="34" charset="0"/>
              </a:rPr>
              <a:t>Domig</a:t>
            </a:r>
            <a:r>
              <a:rPr lang="de-CH" sz="2100" dirty="0">
                <a:cs typeface="Arial" panose="020B0604020202020204" pitchFamily="34" charset="0"/>
              </a:rPr>
              <a:t>, PTA</a:t>
            </a:r>
          </a:p>
          <a:p>
            <a:pPr marL="0" indent="0">
              <a:lnSpc>
                <a:spcPts val="2520"/>
              </a:lnSpc>
              <a:buNone/>
            </a:pPr>
            <a:r>
              <a:rPr lang="de-CH" sz="2100" dirty="0">
                <a:cs typeface="Arial" panose="020B0604020202020204" pitchFamily="34" charset="0"/>
              </a:rPr>
              <a:t>H. </a:t>
            </a:r>
            <a:r>
              <a:rPr lang="de-CH" sz="2100" dirty="0" err="1">
                <a:cs typeface="Arial" panose="020B0604020202020204" pitchFamily="34" charset="0"/>
              </a:rPr>
              <a:t>Trachsel</a:t>
            </a:r>
            <a:r>
              <a:rPr lang="de-CH" sz="2100" dirty="0">
                <a:cs typeface="Arial" panose="020B0604020202020204" pitchFamily="34" charset="0"/>
              </a:rPr>
              <a:t>, FFG</a:t>
            </a:r>
          </a:p>
        </p:txBody>
      </p:sp>
    </p:spTree>
    <p:extLst>
      <p:ext uri="{BB962C8B-B14F-4D97-AF65-F5344CB8AC3E}">
        <p14:creationId xmlns:p14="http://schemas.microsoft.com/office/powerpoint/2010/main" val="2582169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5</a:t>
            </a:r>
            <a:r>
              <a:rPr lang="de-CH" dirty="0" smtClean="0"/>
              <a:t>. INFORMA (Modell F)</a:t>
            </a:r>
            <a:endParaRPr lang="de-CH" dirty="0"/>
          </a:p>
        </p:txBody>
      </p:sp>
      <p:sp>
        <p:nvSpPr>
          <p:cNvPr id="3" name="Untertitel 2"/>
          <p:cNvSpPr>
            <a:spLocks noGrp="1"/>
          </p:cNvSpPr>
          <p:nvPr>
            <p:ph idx="1"/>
          </p:nvPr>
        </p:nvSpPr>
        <p:spPr>
          <a:xfrm>
            <a:off x="223841" y="1638300"/>
            <a:ext cx="8291509" cy="4852651"/>
          </a:xfrm>
        </p:spPr>
        <p:txBody>
          <a:bodyPr>
            <a:noAutofit/>
          </a:bodyPr>
          <a:lstStyle/>
          <a:p>
            <a:pPr>
              <a:lnSpc>
                <a:spcPts val="2100"/>
              </a:lnSpc>
              <a:buFont typeface="Wingdings" panose="05000000000000000000" pitchFamily="2" charset="2"/>
              <a:buChar char="§"/>
            </a:pPr>
            <a:r>
              <a:rPr lang="de-CH" sz="1950" dirty="0"/>
              <a:t>Zielgruppe: </a:t>
            </a:r>
            <a:r>
              <a:rPr lang="de-DE" sz="1950" dirty="0"/>
              <a:t>Fachleute ICT mit Berufserfahrung ohne entsprechende Abschlüsse, die sich höherqualifizieren oder </a:t>
            </a:r>
            <a:r>
              <a:rPr lang="de-CH" sz="1950" dirty="0"/>
              <a:t>umorientieren wollen</a:t>
            </a:r>
          </a:p>
          <a:p>
            <a:pPr>
              <a:lnSpc>
                <a:spcPts val="2100"/>
              </a:lnSpc>
              <a:buFont typeface="Wingdings" panose="05000000000000000000" pitchFamily="2" charset="2"/>
              <a:buChar char="§"/>
            </a:pPr>
            <a:r>
              <a:rPr lang="de-CH" sz="1950" dirty="0"/>
              <a:t>Ziele: </a:t>
            </a:r>
          </a:p>
          <a:p>
            <a:pPr lvl="1">
              <a:lnSpc>
                <a:spcPts val="2100"/>
              </a:lnSpc>
            </a:pPr>
            <a:r>
              <a:rPr lang="de-CH" dirty="0" smtClean="0"/>
              <a:t>Validierung vorhandener Berufserfahrung</a:t>
            </a:r>
          </a:p>
          <a:p>
            <a:pPr lvl="1">
              <a:lnSpc>
                <a:spcPts val="2100"/>
              </a:lnSpc>
            </a:pPr>
            <a:r>
              <a:rPr lang="de-CH" dirty="0" smtClean="0"/>
              <a:t>Absolvierung eines flexiblen Studiengangs – Erwerbs eines anerkannten Abschlusses </a:t>
            </a:r>
          </a:p>
          <a:p>
            <a:pPr>
              <a:lnSpc>
                <a:spcPts val="2100"/>
              </a:lnSpc>
              <a:buFont typeface="Wingdings" panose="05000000000000000000" pitchFamily="2" charset="2"/>
              <a:buChar char="§"/>
            </a:pPr>
            <a:r>
              <a:rPr lang="de-CH" sz="1950" dirty="0"/>
              <a:t>Programm: </a:t>
            </a:r>
            <a:r>
              <a:rPr lang="de-DE" sz="1950" b="0" dirty="0"/>
              <a:t>Auswahl eines Studiengangs, Erstellen eines Dossier, Validierungsverfahren für vorhandene praktische Berufserfahrung, Erstellen eines flexiblen Stundenplans für den gewählten Ausbildungsgang, Bildungsabschluss mit eidgenössisch anerkanntem Diplom</a:t>
            </a:r>
          </a:p>
          <a:p>
            <a:pPr>
              <a:lnSpc>
                <a:spcPts val="2100"/>
              </a:lnSpc>
              <a:buFont typeface="Wingdings" panose="05000000000000000000" pitchFamily="2" charset="2"/>
              <a:buChar char="§"/>
            </a:pPr>
            <a:r>
              <a:rPr lang="de-CH" sz="1950" dirty="0"/>
              <a:t>Durchführung: durch Modell F in der gesamten </a:t>
            </a:r>
            <a:r>
              <a:rPr lang="de-CH" sz="1950" dirty="0" smtClean="0"/>
              <a:t>Schweiz</a:t>
            </a:r>
            <a:endParaRPr lang="de-CH" sz="1950" dirty="0"/>
          </a:p>
        </p:txBody>
      </p:sp>
    </p:spTree>
    <p:extLst>
      <p:ext uri="{BB962C8B-B14F-4D97-AF65-F5344CB8AC3E}">
        <p14:creationId xmlns:p14="http://schemas.microsoft.com/office/powerpoint/2010/main" val="1944994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81417" y="244698"/>
            <a:ext cx="8237580" cy="711022"/>
          </a:xfrm>
        </p:spPr>
        <p:txBody>
          <a:bodyPr/>
          <a:lstStyle/>
          <a:p>
            <a:r>
              <a:rPr lang="de-CH" dirty="0" smtClean="0"/>
              <a:t>Fazit: Einfache wirtschaftspolitische Rezepte genügen nicht mehr</a:t>
            </a:r>
            <a:endParaRPr lang="de-DE" dirty="0"/>
          </a:p>
        </p:txBody>
      </p:sp>
      <p:sp>
        <p:nvSpPr>
          <p:cNvPr id="3" name="Inhaltsplatzhalter 2"/>
          <p:cNvSpPr>
            <a:spLocks noGrp="1"/>
          </p:cNvSpPr>
          <p:nvPr>
            <p:ph idx="1"/>
          </p:nvPr>
        </p:nvSpPr>
        <p:spPr>
          <a:xfrm>
            <a:off x="412123" y="1068947"/>
            <a:ext cx="8603087" cy="5750416"/>
          </a:xfrm>
        </p:spPr>
        <p:txBody>
          <a:bodyPr>
            <a:noAutofit/>
          </a:bodyPr>
          <a:lstStyle/>
          <a:p>
            <a:pPr>
              <a:lnSpc>
                <a:spcPts val="3100"/>
              </a:lnSpc>
              <a:buFont typeface="Wingdings" panose="05000000000000000000" pitchFamily="2" charset="2"/>
              <a:buChar char="§"/>
            </a:pPr>
            <a:r>
              <a:rPr lang="de-CH" sz="2200" dirty="0" smtClean="0"/>
              <a:t>Schweizer Wirtschaft kommt 2015 mit einem blauen Auge davon: BIP-Wachstum halbiert (1%)</a:t>
            </a:r>
          </a:p>
          <a:p>
            <a:pPr>
              <a:lnSpc>
                <a:spcPts val="3100"/>
              </a:lnSpc>
              <a:buFont typeface="Wingdings" panose="05000000000000000000" pitchFamily="2" charset="2"/>
              <a:buChar char="§"/>
            </a:pPr>
            <a:r>
              <a:rPr lang="de-CH" sz="2200" dirty="0" smtClean="0"/>
              <a:t>Gewisse Unternehmen/Produktionsbereiche werden den erneuten Aufwertungsschub nicht überleben </a:t>
            </a:r>
          </a:p>
          <a:p>
            <a:pPr>
              <a:lnSpc>
                <a:spcPts val="3100"/>
              </a:lnSpc>
              <a:buFont typeface="Wingdings" panose="05000000000000000000" pitchFamily="2" charset="2"/>
              <a:buChar char="§"/>
            </a:pPr>
            <a:r>
              <a:rPr lang="de-CH" sz="2200" dirty="0" smtClean="0"/>
              <a:t>Industrie braucht noch Schutz durch Negativzinsen, Umstrukturierung von Banken-und IT-Sektor weit fortgeschritten</a:t>
            </a:r>
          </a:p>
          <a:p>
            <a:pPr>
              <a:lnSpc>
                <a:spcPts val="3100"/>
              </a:lnSpc>
              <a:buFont typeface="Wingdings" panose="05000000000000000000" pitchFamily="2" charset="2"/>
              <a:buChar char="§"/>
            </a:pPr>
            <a:r>
              <a:rPr lang="de-CH" sz="2200" dirty="0" smtClean="0"/>
              <a:t>Zur Lösung des Fachkräfteproblems sind dringend neue Lösungen gefragt: Verbindliche nationale Strategie zur Überwindung von Partikularinteressen, starke Führung, Monitoring der erreichten Fortschritte bzw. Rückstand</a:t>
            </a:r>
            <a:endParaRPr lang="de-CH" sz="2200" dirty="0"/>
          </a:p>
          <a:p>
            <a:pPr>
              <a:lnSpc>
                <a:spcPts val="3100"/>
              </a:lnSpc>
              <a:buFont typeface="Wingdings" panose="05000000000000000000" pitchFamily="2" charset="2"/>
              <a:buChar char="§"/>
            </a:pPr>
            <a:r>
              <a:rPr lang="de-CH" sz="2200" dirty="0" smtClean="0"/>
              <a:t>Ohne Druck kaum besseren Nutzung des inländischen Fachkräftepotenzials bei Frauen und Fachkräften ab 45 Jahren</a:t>
            </a:r>
          </a:p>
        </p:txBody>
      </p:sp>
      <p:sp>
        <p:nvSpPr>
          <p:cNvPr id="4" name="Foliennummernplatzhalter 3"/>
          <p:cNvSpPr>
            <a:spLocks noGrp="1"/>
          </p:cNvSpPr>
          <p:nvPr>
            <p:ph type="sldNum" sz="quarter" idx="12"/>
          </p:nvPr>
        </p:nvSpPr>
        <p:spPr/>
        <p:txBody>
          <a:bodyPr/>
          <a:lstStyle/>
          <a:p>
            <a:fld id="{5EDE4B85-5337-47E2-9374-EE65CFD23275}" type="slidenum">
              <a:rPr lang="de-CH" smtClean="0"/>
              <a:pPr/>
              <a:t>30</a:t>
            </a:fld>
            <a:endParaRPr lang="de-CH" dirty="0"/>
          </a:p>
        </p:txBody>
      </p:sp>
    </p:spTree>
    <p:extLst>
      <p:ext uri="{BB962C8B-B14F-4D97-AF65-F5344CB8AC3E}">
        <p14:creationId xmlns:p14="http://schemas.microsoft.com/office/powerpoint/2010/main" val="8398214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35618" y="1790701"/>
            <a:ext cx="5512158" cy="1076324"/>
          </a:xfrm>
        </p:spPr>
        <p:txBody>
          <a:bodyPr/>
          <a:lstStyle/>
          <a:p>
            <a:pPr algn="ctr"/>
            <a:r>
              <a:rPr lang="de-DE" dirty="0" smtClean="0">
                <a:solidFill>
                  <a:srgbClr val="0000FF"/>
                </a:solidFill>
              </a:rPr>
              <a:t>Vielen Dank für Ihre Aufmerksamkeit!</a:t>
            </a:r>
          </a:p>
        </p:txBody>
      </p:sp>
      <p:sp>
        <p:nvSpPr>
          <p:cNvPr id="3" name="Textplatzhalter 2"/>
          <p:cNvSpPr>
            <a:spLocks noGrp="1"/>
          </p:cNvSpPr>
          <p:nvPr>
            <p:ph type="body" sz="quarter" idx="11"/>
          </p:nvPr>
        </p:nvSpPr>
        <p:spPr>
          <a:xfrm>
            <a:off x="250007" y="3581399"/>
            <a:ext cx="8643998" cy="2314575"/>
          </a:xfrm>
        </p:spPr>
        <p:txBody>
          <a:bodyPr/>
          <a:lstStyle/>
          <a:p>
            <a:pPr marL="432000" indent="-432000">
              <a:buFont typeface="Arial" pitchFamily="34" charset="0"/>
              <a:buChar char="•"/>
            </a:pPr>
            <a:endParaRPr lang="de-CH" dirty="0" smtClean="0"/>
          </a:p>
          <a:p>
            <a:pPr marL="432000" indent="-432000">
              <a:buFont typeface="Arial" pitchFamily="34" charset="0"/>
              <a:buChar char="•"/>
            </a:pPr>
            <a:endParaRPr lang="de-CH" dirty="0" smtClean="0"/>
          </a:p>
          <a:p>
            <a:pPr marL="432000" indent="-432000">
              <a:buFont typeface="Arial" pitchFamily="34" charset="0"/>
              <a:buChar char="•"/>
            </a:pPr>
            <a:endParaRPr lang="de-CH" dirty="0" smtClean="0"/>
          </a:p>
          <a:p>
            <a:pPr marL="432000" indent="-432000">
              <a:buFont typeface="Arial" pitchFamily="34" charset="0"/>
              <a:buChar char="•"/>
            </a:pPr>
            <a:endParaRPr lang="de-CH" dirty="0" smtClean="0"/>
          </a:p>
          <a:p>
            <a:pPr marL="432000" indent="457200"/>
            <a:r>
              <a:rPr lang="de-CH" dirty="0" smtClean="0"/>
              <a:t> </a:t>
            </a:r>
            <a:endParaRPr lang="de-DE" dirty="0"/>
          </a:p>
        </p:txBody>
      </p:sp>
      <p:sp>
        <p:nvSpPr>
          <p:cNvPr id="4" name="Textplatzhalter 2"/>
          <p:cNvSpPr txBox="1">
            <a:spLocks/>
          </p:cNvSpPr>
          <p:nvPr/>
        </p:nvSpPr>
        <p:spPr bwMode="auto">
          <a:xfrm>
            <a:off x="1115094" y="3291215"/>
            <a:ext cx="6761409" cy="2604759"/>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432000" marR="0" lvl="0" indent="-432000" algn="l" defTabSz="914400" rtl="0" eaLnBrk="0" fontAlgn="base" latinLnBrk="0" hangingPunct="0">
              <a:lnSpc>
                <a:spcPct val="100000"/>
              </a:lnSpc>
              <a:spcBef>
                <a:spcPct val="20000"/>
              </a:spcBef>
              <a:spcAft>
                <a:spcPts val="800"/>
              </a:spcAft>
              <a:buClr>
                <a:srgbClr val="006699"/>
              </a:buClr>
              <a:buSzTx/>
              <a:tabLst/>
              <a:defRPr/>
            </a:pPr>
            <a:endParaRPr kumimoji="0" lang="de-CH" sz="2000" b="0" i="0" u="none" strike="noStrike" kern="0" cap="none" spc="0" normalizeH="0" baseline="0" noProof="0" dirty="0" smtClean="0">
              <a:ln>
                <a:noFill/>
              </a:ln>
              <a:solidFill>
                <a:schemeClr val="tx1"/>
              </a:solidFill>
              <a:effectLst/>
              <a:uLnTx/>
              <a:uFillTx/>
              <a:latin typeface="Arial" pitchFamily="34" charset="0"/>
              <a:ea typeface="Arial" charset="0"/>
              <a:cs typeface="Arial" pitchFamily="34" charset="0"/>
            </a:endParaRPr>
          </a:p>
          <a:p>
            <a:pPr marL="432000" marR="0" lvl="0" indent="-432000" algn="l" defTabSz="914400" rtl="0" eaLnBrk="0" fontAlgn="base" latinLnBrk="0" hangingPunct="0">
              <a:lnSpc>
                <a:spcPct val="100000"/>
              </a:lnSpc>
              <a:spcBef>
                <a:spcPct val="20000"/>
              </a:spcBef>
              <a:spcAft>
                <a:spcPts val="800"/>
              </a:spcAft>
              <a:buClr>
                <a:srgbClr val="006699"/>
              </a:buClr>
              <a:buSzTx/>
              <a:tabLst/>
              <a:defRPr/>
            </a:pPr>
            <a:endParaRPr kumimoji="0" lang="de-CH" sz="2000" b="0" i="0" u="none" strike="noStrike" kern="0" cap="none" spc="0" normalizeH="0" baseline="0" noProof="0" dirty="0" smtClean="0">
              <a:ln>
                <a:noFill/>
              </a:ln>
              <a:solidFill>
                <a:schemeClr val="tx1"/>
              </a:solidFill>
              <a:effectLst/>
              <a:uLnTx/>
              <a:uFillTx/>
              <a:latin typeface="Arial" pitchFamily="34" charset="0"/>
              <a:ea typeface="Arial" charset="0"/>
              <a:cs typeface="Arial" pitchFamily="34" charset="0"/>
            </a:endParaRPr>
          </a:p>
          <a:p>
            <a:pPr marR="0" lvl="0" algn="l" defTabSz="914400" rtl="0" eaLnBrk="0" fontAlgn="base" latinLnBrk="0" hangingPunct="0">
              <a:lnSpc>
                <a:spcPct val="100000"/>
              </a:lnSpc>
              <a:spcBef>
                <a:spcPct val="20000"/>
              </a:spcBef>
              <a:spcAft>
                <a:spcPts val="800"/>
              </a:spcAft>
              <a:buClr>
                <a:srgbClr val="006699"/>
              </a:buClr>
              <a:buSzTx/>
              <a:tabLst/>
              <a:defRPr/>
            </a:pPr>
            <a:endParaRPr kumimoji="0" lang="de-CH" sz="2000" b="0" i="0" u="none" strike="noStrike" kern="0" cap="none" spc="0" normalizeH="0" baseline="0" noProof="0" dirty="0" smtClean="0">
              <a:ln>
                <a:noFill/>
              </a:ln>
              <a:solidFill>
                <a:schemeClr val="tx1"/>
              </a:solidFill>
              <a:effectLst/>
              <a:uLnTx/>
              <a:uFillTx/>
              <a:latin typeface="Arial" pitchFamily="34" charset="0"/>
              <a:ea typeface="Arial" charset="0"/>
              <a:cs typeface="Arial" pitchFamily="34" charset="0"/>
            </a:endParaRPr>
          </a:p>
          <a:p>
            <a:pPr marL="432000" marR="0" lvl="0" indent="457200" algn="l" defTabSz="914400" rtl="0" eaLnBrk="0" fontAlgn="base" latinLnBrk="0" hangingPunct="0">
              <a:lnSpc>
                <a:spcPct val="100000"/>
              </a:lnSpc>
              <a:spcBef>
                <a:spcPct val="20000"/>
              </a:spcBef>
              <a:spcAft>
                <a:spcPts val="800"/>
              </a:spcAft>
              <a:buClr>
                <a:srgbClr val="006699"/>
              </a:buClr>
              <a:buSzTx/>
              <a:buFont typeface="Wingdings" pitchFamily="2" charset="2"/>
              <a:buNone/>
              <a:tabLst/>
              <a:defRPr/>
            </a:pPr>
            <a:r>
              <a:rPr kumimoji="0" lang="de-CH" sz="2000" b="0" i="0" u="none" strike="noStrike" kern="0" cap="none" spc="0" normalizeH="0" baseline="0" noProof="0" dirty="0" smtClean="0">
                <a:ln>
                  <a:noFill/>
                </a:ln>
                <a:solidFill>
                  <a:schemeClr val="tx1"/>
                </a:solidFill>
                <a:effectLst/>
                <a:uLnTx/>
                <a:uFillTx/>
                <a:latin typeface="Arial" pitchFamily="34" charset="0"/>
                <a:ea typeface="Arial" charset="0"/>
                <a:cs typeface="Arial" pitchFamily="34" charset="0"/>
              </a:rPr>
              <a:t> </a:t>
            </a:r>
            <a:endParaRPr kumimoji="0" lang="de-DE" sz="2000" b="0" i="0" u="none" strike="noStrike" kern="0" cap="none" spc="0" normalizeH="0" baseline="0" noProof="0" dirty="0">
              <a:ln>
                <a:noFill/>
              </a:ln>
              <a:solidFill>
                <a:schemeClr val="tx1"/>
              </a:solidFill>
              <a:effectLst/>
              <a:uLnTx/>
              <a:uFillTx/>
              <a:latin typeface="Arial" pitchFamily="34" charset="0"/>
              <a:ea typeface="Arial" charset="0"/>
              <a:cs typeface="Arial" pitchFamily="34" charset="0"/>
            </a:endParaRPr>
          </a:p>
        </p:txBody>
      </p:sp>
      <p:sp>
        <p:nvSpPr>
          <p:cNvPr id="6" name="Rechteck 5"/>
          <p:cNvSpPr/>
          <p:nvPr/>
        </p:nvSpPr>
        <p:spPr>
          <a:xfrm>
            <a:off x="304800" y="3291215"/>
            <a:ext cx="8381999" cy="2246769"/>
          </a:xfrm>
          <a:prstGeom prst="rect">
            <a:avLst/>
          </a:prstGeom>
        </p:spPr>
        <p:txBody>
          <a:bodyPr wrap="square">
            <a:spAutoFit/>
          </a:bodyPr>
          <a:lstStyle/>
          <a:p>
            <a:pPr algn="ctr">
              <a:buNone/>
            </a:pPr>
            <a:r>
              <a:rPr lang="de-CH" sz="2000" dirty="0" smtClean="0">
                <a:solidFill>
                  <a:schemeClr val="bg2">
                    <a:lumMod val="75000"/>
                  </a:schemeClr>
                </a:solidFill>
                <a:latin typeface="Arial Black" charset="0"/>
              </a:rPr>
              <a:t>Dr. Aniela Wirz</a:t>
            </a:r>
          </a:p>
          <a:p>
            <a:pPr algn="ctr">
              <a:buNone/>
            </a:pPr>
            <a:r>
              <a:rPr lang="de-CH" sz="2000" dirty="0" smtClean="0">
                <a:solidFill>
                  <a:schemeClr val="bg2">
                    <a:lumMod val="75000"/>
                  </a:schemeClr>
                </a:solidFill>
                <a:latin typeface="Arial Black" charset="0"/>
              </a:rPr>
              <a:t>Fachstelle Volkswirtschaft, AWA ZH</a:t>
            </a:r>
          </a:p>
          <a:p>
            <a:pPr algn="ctr">
              <a:buNone/>
            </a:pPr>
            <a:endParaRPr lang="de-CH" sz="2000" dirty="0" smtClean="0">
              <a:solidFill>
                <a:schemeClr val="bg2">
                  <a:lumMod val="75000"/>
                </a:schemeClr>
              </a:solidFill>
              <a:latin typeface="Arial Black" charset="0"/>
            </a:endParaRPr>
          </a:p>
          <a:p>
            <a:pPr algn="ctr">
              <a:buNone/>
            </a:pPr>
            <a:r>
              <a:rPr lang="de-CH" sz="2000" dirty="0" smtClean="0">
                <a:solidFill>
                  <a:schemeClr val="tx1">
                    <a:lumMod val="85000"/>
                    <a:lumOff val="15000"/>
                  </a:schemeClr>
                </a:solidFill>
                <a:latin typeface="Arial Black" charset="0"/>
                <a:hlinkClick r:id="rId2"/>
              </a:rPr>
              <a:t>www.awa.zh.ch/</a:t>
            </a:r>
            <a:endParaRPr lang="de-CH" sz="2000" dirty="0" smtClean="0">
              <a:solidFill>
                <a:schemeClr val="tx1">
                  <a:lumMod val="85000"/>
                  <a:lumOff val="15000"/>
                </a:schemeClr>
              </a:solidFill>
              <a:latin typeface="Arial Black" charset="0"/>
            </a:endParaRPr>
          </a:p>
          <a:p>
            <a:pPr algn="ctr">
              <a:buNone/>
            </a:pPr>
            <a:endParaRPr lang="de-CH" sz="2000" dirty="0">
              <a:solidFill>
                <a:schemeClr val="tx1">
                  <a:lumMod val="85000"/>
                  <a:lumOff val="15000"/>
                </a:schemeClr>
              </a:solidFill>
              <a:latin typeface="Arial Black" charset="0"/>
            </a:endParaRPr>
          </a:p>
          <a:p>
            <a:pPr algn="ctr">
              <a:buNone/>
            </a:pPr>
            <a:r>
              <a:rPr lang="de-CH" sz="2000" dirty="0" smtClean="0">
                <a:solidFill>
                  <a:schemeClr val="tx1">
                    <a:lumMod val="85000"/>
                    <a:lumOff val="15000"/>
                  </a:schemeClr>
                </a:solidFill>
                <a:latin typeface="Arial Black" charset="0"/>
                <a:hlinkClick r:id="rId3"/>
              </a:rPr>
              <a:t>www.fachkraeftepotenzial.ch/</a:t>
            </a:r>
            <a:endParaRPr lang="de-CH" sz="2000" dirty="0" smtClean="0">
              <a:solidFill>
                <a:schemeClr val="tx1">
                  <a:lumMod val="85000"/>
                  <a:lumOff val="15000"/>
                </a:schemeClr>
              </a:solidFill>
              <a:latin typeface="Arial Black" charset="0"/>
            </a:endParaRPr>
          </a:p>
          <a:p>
            <a:pPr>
              <a:buNone/>
            </a:pPr>
            <a:r>
              <a:rPr lang="de-CH" sz="2000" dirty="0" smtClean="0">
                <a:solidFill>
                  <a:schemeClr val="tx1">
                    <a:lumMod val="85000"/>
                    <a:lumOff val="15000"/>
                  </a:schemeClr>
                </a:solidFill>
                <a:latin typeface="Arial Black" charset="0"/>
              </a:rPr>
              <a:t> 	</a:t>
            </a:r>
          </a:p>
        </p:txBody>
      </p:sp>
    </p:spTree>
  </p:cSld>
  <p:clrMapOvr>
    <a:masterClrMapping/>
  </p:clrMapOvr>
  <p:transition/>
</p:sld>
</file>

<file path=ppt/theme/theme1.xml><?xml version="1.0" encoding="utf-8"?>
<a:theme xmlns:a="http://schemas.openxmlformats.org/drawingml/2006/main" name="PP-AFV-2010">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1400" b="1"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1400" b="1" i="0" u="none" strike="noStrike" cap="none" normalizeH="0" baseline="0" smtClean="0">
            <a:ln>
              <a:noFill/>
            </a:ln>
            <a:solidFill>
              <a:schemeClr val="tx1"/>
            </a:solidFill>
            <a:effectLst/>
            <a:latin typeface="Tahom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Grü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Präsentation AFV-IP</Template>
  <TotalTime>0</TotalTime>
  <Words>1805</Words>
  <Application>Microsoft Office PowerPoint</Application>
  <PresentationFormat>Bildschirmpräsentation (4:3)</PresentationFormat>
  <Paragraphs>250</Paragraphs>
  <Slides>31</Slides>
  <Notes>6</Notes>
  <HiddenSlides>8</HiddenSlides>
  <MMClips>0</MMClips>
  <ScaleCrop>false</ScaleCrop>
  <HeadingPairs>
    <vt:vector size="6" baseType="variant">
      <vt:variant>
        <vt:lpstr>Verwendete Schriftarten</vt:lpstr>
      </vt:variant>
      <vt:variant>
        <vt:i4>9</vt:i4>
      </vt:variant>
      <vt:variant>
        <vt:lpstr>Design</vt:lpstr>
      </vt:variant>
      <vt:variant>
        <vt:i4>2</vt:i4>
      </vt:variant>
      <vt:variant>
        <vt:lpstr>Folientitel</vt:lpstr>
      </vt:variant>
      <vt:variant>
        <vt:i4>31</vt:i4>
      </vt:variant>
    </vt:vector>
  </HeadingPairs>
  <TitlesOfParts>
    <vt:vector size="42" baseType="lpstr">
      <vt:lpstr>ＭＳ Ｐゴシック</vt:lpstr>
      <vt:lpstr>Arial</vt:lpstr>
      <vt:lpstr>Arial Black</vt:lpstr>
      <vt:lpstr>Bradley Hand ITC</vt:lpstr>
      <vt:lpstr>Calibri</vt:lpstr>
      <vt:lpstr>Geneva</vt:lpstr>
      <vt:lpstr>Tahoma</vt:lpstr>
      <vt:lpstr>Times New Roman</vt:lpstr>
      <vt:lpstr>Wingdings</vt:lpstr>
      <vt:lpstr>PP-AFV-2010</vt:lpstr>
      <vt:lpstr>Office Theme</vt:lpstr>
      <vt:lpstr>Wirtschafts- und Finanzkrise, Frankenstärke und Masseneinwanderungsinitiative – Wo ist der Spielraum?  20. Mai 2015, Fachtagung Informa / modell f, Bern   Dr. Aniela Wirz, Fachstelle Volkswirtschaft, AWA ZH</vt:lpstr>
      <vt:lpstr>Schweizer Wirtschaft zwischen Skylla und Charybdis </vt:lpstr>
      <vt:lpstr>Sehr unterschiedliche Auswirkung der Finanzkrise nach Branchen</vt:lpstr>
      <vt:lpstr>PowerPoint-Präsentation</vt:lpstr>
      <vt:lpstr>Schweiz: Deutliche Wachstumsab-           schwächung nach Aufhebung des Mindestkurses</vt:lpstr>
      <vt:lpstr>Industrie, Gastgewerbe und Detailhandel leiden unter dem starken Franken</vt:lpstr>
      <vt:lpstr>Etwas Rückenwind aus der EU</vt:lpstr>
      <vt:lpstr>Verlagerungsdruck bei Produktion Euro-Frankenkurs im Mai 2015: 1.05 CHF/EUR</vt:lpstr>
      <vt:lpstr>2015: BIP-Zunahme noch 1% nach rund 2% im 2014</vt:lpstr>
      <vt:lpstr>2016: Generelle Wachstums- erholung</vt:lpstr>
      <vt:lpstr>2015: Rückgang der Beschäftigung in Industrie, Gastgewerbe, Grosshandel und Bau</vt:lpstr>
      <vt:lpstr>Noch verhaltener Anstieg der Kurzarbeit in den letzten Monaten</vt:lpstr>
      <vt:lpstr>Massenentlassungen: Zunahme der Meldungen und der betroffenen Personen</vt:lpstr>
      <vt:lpstr>PowerPoint-Präsentation</vt:lpstr>
      <vt:lpstr>PowerPoint-Präsentation</vt:lpstr>
      <vt:lpstr>Zuwanderung und Fachkräfte –  Schweiz zwischen Skylla und Charybdis </vt:lpstr>
      <vt:lpstr>Zuwanderung und Fachkräfte –  Schweiz zwischen Skylla und Charybdis </vt:lpstr>
      <vt:lpstr>Studien zur Zuwanderung im Wirtschaftsraum Zürich, BASS, 2012</vt:lpstr>
      <vt:lpstr>Ausländeranteil an Personen im Erwerbsalter</vt:lpstr>
      <vt:lpstr>Zuwanderung und Wirtschaftsentwicklung</vt:lpstr>
      <vt:lpstr>PowerPoint-Präsentation</vt:lpstr>
      <vt:lpstr>Projektziele</vt:lpstr>
      <vt:lpstr>Online-Umfrage im Sommer 2014</vt:lpstr>
      <vt:lpstr>Themenfelder der Handlungsempfehlungen</vt:lpstr>
      <vt:lpstr>Handlungsfeld 1: Nationale Gesamtstrategie zur Überwindung von Partikularinteressen implementieren </vt:lpstr>
      <vt:lpstr>3. Nutzung des Fachkräftepotenzials der Frauen verbessern </vt:lpstr>
      <vt:lpstr>4. Nutzung des Potenzials der Fachkräfte über 45 Jahren</vt:lpstr>
      <vt:lpstr>Best Practices</vt:lpstr>
      <vt:lpstr>5. INFORMA (Modell F)</vt:lpstr>
      <vt:lpstr>Fazit: Einfache wirtschaftspolitische Rezepte genügen nicht mehr</vt:lpstr>
      <vt:lpstr>Vielen Dank für Ihre Aufmerksamkeit!</vt:lpstr>
    </vt:vector>
  </TitlesOfParts>
  <Company>Volkswirtschaftsdirektion des Kanton Zürich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dc:title>
  <dc:creator>b158bn1</dc:creator>
  <cp:lastModifiedBy>Rebekka</cp:lastModifiedBy>
  <cp:revision>574</cp:revision>
  <cp:lastPrinted>2015-05-13T09:23:09Z</cp:lastPrinted>
  <dcterms:created xsi:type="dcterms:W3CDTF">2009-07-07T15:28:56Z</dcterms:created>
  <dcterms:modified xsi:type="dcterms:W3CDTF">2015-06-23T15:41:00Z</dcterms:modified>
</cp:coreProperties>
</file>