
<file path=[Content_Types].xml><?xml version="1.0" encoding="utf-8"?>
<Types xmlns="http://schemas.openxmlformats.org/package/2006/content-types">
  <Override PartName="/ppt/slides/slide6.xml" ContentType="application/vnd.openxmlformats-officedocument.presentationml.slide+xml"/>
  <Override PartName="/ppt/diagrams/colors1.xml" ContentType="application/vnd.openxmlformats-officedocument.drawingml.diagramColor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docProps/custom.xml" ContentType="application/vnd.openxmlformats-officedocument.custom-properties+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diagrams/data1.xml" ContentType="application/vnd.openxmlformats-officedocument.drawingml.diagramData+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8"/>
  </p:notesMasterIdLst>
  <p:handoutMasterIdLst>
    <p:handoutMasterId r:id="rId29"/>
  </p:handoutMasterIdLst>
  <p:sldIdLst>
    <p:sldId id="334" r:id="rId2"/>
    <p:sldId id="356" r:id="rId3"/>
    <p:sldId id="330" r:id="rId4"/>
    <p:sldId id="280" r:id="rId5"/>
    <p:sldId id="293" r:id="rId6"/>
    <p:sldId id="368" r:id="rId7"/>
    <p:sldId id="297" r:id="rId8"/>
    <p:sldId id="331" r:id="rId9"/>
    <p:sldId id="372" r:id="rId10"/>
    <p:sldId id="371" r:id="rId11"/>
    <p:sldId id="373" r:id="rId12"/>
    <p:sldId id="374" r:id="rId13"/>
    <p:sldId id="375" r:id="rId14"/>
    <p:sldId id="376" r:id="rId15"/>
    <p:sldId id="377" r:id="rId16"/>
    <p:sldId id="378" r:id="rId17"/>
    <p:sldId id="379" r:id="rId18"/>
    <p:sldId id="380" r:id="rId19"/>
    <p:sldId id="381" r:id="rId20"/>
    <p:sldId id="382" r:id="rId21"/>
    <p:sldId id="383" r:id="rId22"/>
    <p:sldId id="384" r:id="rId23"/>
    <p:sldId id="385" r:id="rId24"/>
    <p:sldId id="386" r:id="rId25"/>
    <p:sldId id="387" r:id="rId26"/>
    <p:sldId id="388" r:id="rId27"/>
  </p:sldIdLst>
  <p:sldSz cx="9144000" cy="6858000" type="screen4x3"/>
  <p:notesSz cx="6723063" cy="9853613"/>
  <p:embeddedFontLst>
    <p:embeddedFont>
      <p:font typeface="Calibri" pitchFamily="34" charset="0"/>
      <p:regular r:id="rId30"/>
      <p:bold r:id="rId31"/>
      <p:italic r:id="rId32"/>
      <p:boldItalic r:id="rId33"/>
    </p:embeddedFont>
    <p:embeddedFont>
      <p:font typeface="MS PGothic" pitchFamily="34" charset="-128"/>
      <p:regular r:id="rId34"/>
    </p:embeddedFont>
  </p:embeddedFontLst>
  <p:defaultTextStyle>
    <a:defPPr>
      <a:defRPr lang="de-D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scha Kuster"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FDE44D"/>
    <a:srgbClr val="33CC33"/>
    <a:srgbClr val="ABF84E"/>
    <a:srgbClr val="FEAA14"/>
    <a:srgbClr val="CCFB93"/>
  </p:clrMru>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528" autoAdjust="0"/>
    <p:restoredTop sz="81775" autoAdjust="0"/>
  </p:normalViewPr>
  <p:slideViewPr>
    <p:cSldViewPr>
      <p:cViewPr>
        <p:scale>
          <a:sx n="100" d="100"/>
          <a:sy n="100" d="100"/>
        </p:scale>
        <p:origin x="-1230" y="-2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6" d="100"/>
          <a:sy n="86" d="100"/>
        </p:scale>
        <p:origin x="-3126" y="-78"/>
      </p:cViewPr>
      <p:guideLst>
        <p:guide orient="horz" pos="3104"/>
        <p:guide pos="2118"/>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bbt-kus\Desktop\Abbildungen%20Demograf%20NEU\110818_Abbildungen%20und%20Tabellen%20def_F.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de-CH"/>
  <c:chart>
    <c:plotArea>
      <c:layout>
        <c:manualLayout>
          <c:layoutTarget val="inner"/>
          <c:xMode val="edge"/>
          <c:yMode val="edge"/>
          <c:x val="4.4153641397086357E-2"/>
          <c:y val="2.9695797198694088E-2"/>
          <c:w val="0.83034199396357289"/>
          <c:h val="0.8487203820215351"/>
        </c:manualLayout>
      </c:layout>
      <c:barChart>
        <c:barDir val="col"/>
        <c:grouping val="clustered"/>
        <c:ser>
          <c:idx val="1"/>
          <c:order val="0"/>
          <c:tx>
            <c:strRef>
              <c:f>Demogr.Detail!$AF$115</c:f>
              <c:strCache>
                <c:ptCount val="1"/>
                <c:pt idx="0">
                  <c:v>Total</c:v>
                </c:pt>
              </c:strCache>
            </c:strRef>
          </c:tx>
          <c:cat>
            <c:strRef>
              <c:f>Demogr.Detail!$AG$114:$BU$114</c:f>
              <c:strCache>
                <c:ptCount val="41"/>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pt idx="35">
                  <c:v>2025</c:v>
                </c:pt>
                <c:pt idx="36">
                  <c:v>2026</c:v>
                </c:pt>
                <c:pt idx="37">
                  <c:v>2027</c:v>
                </c:pt>
                <c:pt idx="38">
                  <c:v>2028</c:v>
                </c:pt>
                <c:pt idx="39">
                  <c:v>2029</c:v>
                </c:pt>
                <c:pt idx="40">
                  <c:v>2030</c:v>
                </c:pt>
              </c:strCache>
            </c:strRef>
          </c:cat>
          <c:val>
            <c:numRef>
              <c:f>Demogr.Detail!$AG$115:$BU$115</c:f>
              <c:numCache>
                <c:formatCode>General</c:formatCode>
                <c:ptCount val="41"/>
                <c:pt idx="0">
                  <c:v>1.1514043618001608</c:v>
                </c:pt>
                <c:pt idx="1">
                  <c:v>1.3639340435122729</c:v>
                </c:pt>
                <c:pt idx="2">
                  <c:v>0.95269925854566428</c:v>
                </c:pt>
                <c:pt idx="3">
                  <c:v>0.87740821854906448</c:v>
                </c:pt>
                <c:pt idx="4">
                  <c:v>0.72395053791524333</c:v>
                </c:pt>
                <c:pt idx="5">
                  <c:v>0.6173939691572341</c:v>
                </c:pt>
                <c:pt idx="6">
                  <c:v>0.2689188335787237</c:v>
                </c:pt>
                <c:pt idx="7">
                  <c:v>0.21350460773982149</c:v>
                </c:pt>
                <c:pt idx="8">
                  <c:v>0.38148571154792438</c:v>
                </c:pt>
                <c:pt idx="9">
                  <c:v>0.57425124625589796</c:v>
                </c:pt>
                <c:pt idx="10">
                  <c:v>0.55288309881407849</c:v>
                </c:pt>
                <c:pt idx="11">
                  <c:v>0.71623550902928912</c:v>
                </c:pt>
                <c:pt idx="12">
                  <c:v>0.80213317808886586</c:v>
                </c:pt>
                <c:pt idx="13">
                  <c:v>0.68766763564977451</c:v>
                </c:pt>
                <c:pt idx="14">
                  <c:v>0.6919198256200193</c:v>
                </c:pt>
                <c:pt idx="15">
                  <c:v>0.59373424667659014</c:v>
                </c:pt>
                <c:pt idx="16">
                  <c:v>0.66510455377625988</c:v>
                </c:pt>
                <c:pt idx="17">
                  <c:v>1.1287514454823935</c:v>
                </c:pt>
                <c:pt idx="18">
                  <c:v>1.4270374086026718</c:v>
                </c:pt>
                <c:pt idx="19">
                  <c:v>1.0899970085132793</c:v>
                </c:pt>
                <c:pt idx="20">
                  <c:v>0.90927002291091696</c:v>
                </c:pt>
                <c:pt idx="21">
                  <c:v>0.83356668278899781</c:v>
                </c:pt>
                <c:pt idx="22">
                  <c:v>0.83618085631444261</c:v>
                </c:pt>
                <c:pt idx="23">
                  <c:v>0.74140624833741242</c:v>
                </c:pt>
                <c:pt idx="24">
                  <c:v>0.68011927591956589</c:v>
                </c:pt>
                <c:pt idx="25">
                  <c:v>0.65209943063024456</c:v>
                </c:pt>
                <c:pt idx="26">
                  <c:v>0.64100779791658646</c:v>
                </c:pt>
                <c:pt idx="27">
                  <c:v>0.64174997155006985</c:v>
                </c:pt>
                <c:pt idx="28">
                  <c:v>0.60085425395151082</c:v>
                </c:pt>
                <c:pt idx="29">
                  <c:v>0.56746906989707191</c:v>
                </c:pt>
                <c:pt idx="30">
                  <c:v>0.53946105827559165</c:v>
                </c:pt>
                <c:pt idx="31">
                  <c:v>0.51145324633914413</c:v>
                </c:pt>
                <c:pt idx="32">
                  <c:v>0.48418497620994599</c:v>
                </c:pt>
                <c:pt idx="33">
                  <c:v>0.45752894069410388</c:v>
                </c:pt>
                <c:pt idx="34">
                  <c:v>0.43099832989760523</c:v>
                </c:pt>
                <c:pt idx="35">
                  <c:v>0.40313650809075341</c:v>
                </c:pt>
                <c:pt idx="36">
                  <c:v>0.37772738155317148</c:v>
                </c:pt>
                <c:pt idx="37">
                  <c:v>0.35389149096971562</c:v>
                </c:pt>
                <c:pt idx="38">
                  <c:v>0.32828703369001755</c:v>
                </c:pt>
                <c:pt idx="39">
                  <c:v>0.30526128220097348</c:v>
                </c:pt>
                <c:pt idx="40">
                  <c:v>0.28283770938408292</c:v>
                </c:pt>
              </c:numCache>
            </c:numRef>
          </c:val>
        </c:ser>
        <c:ser>
          <c:idx val="0"/>
          <c:order val="1"/>
          <c:tx>
            <c:strRef>
              <c:f>Demogr.Detail!$AF$116</c:f>
              <c:strCache>
                <c:ptCount val="1"/>
                <c:pt idx="0">
                  <c:v>15-64 ans</c:v>
                </c:pt>
              </c:strCache>
            </c:strRef>
          </c:tx>
          <c:cat>
            <c:strRef>
              <c:f>Demogr.Detail!$AG$114:$BU$114</c:f>
              <c:strCache>
                <c:ptCount val="41"/>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pt idx="35">
                  <c:v>2025</c:v>
                </c:pt>
                <c:pt idx="36">
                  <c:v>2026</c:v>
                </c:pt>
                <c:pt idx="37">
                  <c:v>2027</c:v>
                </c:pt>
                <c:pt idx="38">
                  <c:v>2028</c:v>
                </c:pt>
                <c:pt idx="39">
                  <c:v>2029</c:v>
                </c:pt>
                <c:pt idx="40">
                  <c:v>2030</c:v>
                </c:pt>
              </c:strCache>
            </c:strRef>
          </c:cat>
          <c:val>
            <c:numRef>
              <c:f>Demogr.Detail!$AG$116:$BU$116</c:f>
              <c:numCache>
                <c:formatCode>General</c:formatCode>
                <c:ptCount val="41"/>
                <c:pt idx="0">
                  <c:v>0.96381313981567018</c:v>
                </c:pt>
                <c:pt idx="1">
                  <c:v>1.2437061797579783</c:v>
                </c:pt>
                <c:pt idx="2">
                  <c:v>0.6401987738649384</c:v>
                </c:pt>
                <c:pt idx="3">
                  <c:v>0.62205073167407976</c:v>
                </c:pt>
                <c:pt idx="4">
                  <c:v>0.52140693104257707</c:v>
                </c:pt>
                <c:pt idx="5">
                  <c:v>0.44352232559216992</c:v>
                </c:pt>
                <c:pt idx="6">
                  <c:v>9.6436866340511102E-2</c:v>
                </c:pt>
                <c:pt idx="7">
                  <c:v>0.11301202488148479</c:v>
                </c:pt>
                <c:pt idx="8">
                  <c:v>0.31591750252823658</c:v>
                </c:pt>
                <c:pt idx="9">
                  <c:v>0.52355049384927099</c:v>
                </c:pt>
                <c:pt idx="10">
                  <c:v>0.54710343401416162</c:v>
                </c:pt>
                <c:pt idx="11">
                  <c:v>1.0813217135291771</c:v>
                </c:pt>
                <c:pt idx="12">
                  <c:v>1.0113257050402349</c:v>
                </c:pt>
                <c:pt idx="13">
                  <c:v>0.89472617661492404</c:v>
                </c:pt>
                <c:pt idx="14">
                  <c:v>0.83122340225284574</c:v>
                </c:pt>
                <c:pt idx="15">
                  <c:v>0.7504735516112645</c:v>
                </c:pt>
                <c:pt idx="16">
                  <c:v>0.71482313823993593</c:v>
                </c:pt>
                <c:pt idx="17">
                  <c:v>1.216599108272248</c:v>
                </c:pt>
                <c:pt idx="18">
                  <c:v>1.4328149605690186</c:v>
                </c:pt>
                <c:pt idx="19">
                  <c:v>0.95749501445669716</c:v>
                </c:pt>
                <c:pt idx="20">
                  <c:v>0.6162132399175706</c:v>
                </c:pt>
                <c:pt idx="21">
                  <c:v>0.50496122005927191</c:v>
                </c:pt>
                <c:pt idx="22">
                  <c:v>0.47503144002308773</c:v>
                </c:pt>
                <c:pt idx="23">
                  <c:v>0.32528166887354382</c:v>
                </c:pt>
                <c:pt idx="24">
                  <c:v>0.27011817253256265</c:v>
                </c:pt>
                <c:pt idx="25">
                  <c:v>0.18378114746829521</c:v>
                </c:pt>
                <c:pt idx="26">
                  <c:v>0.22521127041062536</c:v>
                </c:pt>
                <c:pt idx="27">
                  <c:v>0.18976578442318731</c:v>
                </c:pt>
                <c:pt idx="28">
                  <c:v>0.14189867292512304</c:v>
                </c:pt>
                <c:pt idx="29">
                  <c:v>9.7704781189335677E-2</c:v>
                </c:pt>
                <c:pt idx="30">
                  <c:v>4.398652374557345E-2</c:v>
                </c:pt>
                <c:pt idx="31">
                  <c:v>-2.8530142791709085E-2</c:v>
                </c:pt>
                <c:pt idx="32">
                  <c:v>-6.3597512736450312E-2</c:v>
                </c:pt>
                <c:pt idx="33">
                  <c:v>-7.439705666988064E-2</c:v>
                </c:pt>
                <c:pt idx="34">
                  <c:v>-0.12311525620336287</c:v>
                </c:pt>
                <c:pt idx="35">
                  <c:v>-0.15296349555288219</c:v>
                </c:pt>
                <c:pt idx="36">
                  <c:v>-0.19265147024120213</c:v>
                </c:pt>
                <c:pt idx="37">
                  <c:v>-0.24414484526897695</c:v>
                </c:pt>
                <c:pt idx="38">
                  <c:v>-0.30962274611358975</c:v>
                </c:pt>
                <c:pt idx="39">
                  <c:v>-0.34925918396731975</c:v>
                </c:pt>
                <c:pt idx="40">
                  <c:v>-0.30921822907291141</c:v>
                </c:pt>
              </c:numCache>
            </c:numRef>
          </c:val>
        </c:ser>
        <c:axId val="42058496"/>
        <c:axId val="42060032"/>
      </c:barChart>
      <c:catAx>
        <c:axId val="42058496"/>
        <c:scaling>
          <c:orientation val="minMax"/>
        </c:scaling>
        <c:axPos val="b"/>
        <c:majorTickMark val="none"/>
        <c:tickLblPos val="low"/>
        <c:txPr>
          <a:bodyPr rot="-3780000"/>
          <a:lstStyle/>
          <a:p>
            <a:pPr>
              <a:defRPr/>
            </a:pPr>
            <a:endParaRPr lang="de-DE"/>
          </a:p>
        </c:txPr>
        <c:crossAx val="42060032"/>
        <c:crosses val="autoZero"/>
        <c:lblAlgn val="ctr"/>
        <c:lblOffset val="100"/>
      </c:catAx>
      <c:valAx>
        <c:axId val="42060032"/>
        <c:scaling>
          <c:orientation val="minMax"/>
        </c:scaling>
        <c:axPos val="l"/>
        <c:majorGridlines/>
        <c:numFmt formatCode="General" sourceLinked="1"/>
        <c:tickLblPos val="nextTo"/>
        <c:crossAx val="42058496"/>
        <c:crosses val="autoZero"/>
        <c:crossBetween val="between"/>
      </c:valAx>
    </c:plotArea>
    <c:legend>
      <c:legendPos val="r"/>
      <c:layout>
        <c:manualLayout>
          <c:xMode val="edge"/>
          <c:yMode val="edge"/>
          <c:x val="0.80721574605461832"/>
          <c:y val="0.10124943820981952"/>
          <c:w val="7.9249440741438512E-2"/>
          <c:h val="9.6732371371635748E-2"/>
        </c:manualLayout>
      </c:layout>
    </c:legend>
    <c:plotVisOnly val="1"/>
    <c:dispBlanksAs val="gap"/>
  </c:chart>
  <c:externalData r:id="rId1"/>
</c:chartSpace>
</file>

<file path=ppt/diagrams/colors1.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9858D24-66DF-40D2-BCD9-E162CE536EAC}" type="doc">
      <dgm:prSet loTypeId="urn:microsoft.com/office/officeart/2005/8/layout/default#1" loCatId="list" qsTypeId="urn:microsoft.com/office/officeart/2005/8/quickstyle/simple1#1" qsCatId="simple" csTypeId="urn:microsoft.com/office/officeart/2005/8/colors/accent1_2#7" csCatId="accent1" phldr="1"/>
      <dgm:spPr/>
      <dgm:t>
        <a:bodyPr/>
        <a:lstStyle/>
        <a:p>
          <a:endParaRPr lang="de-CH"/>
        </a:p>
      </dgm:t>
    </dgm:pt>
    <dgm:pt modelId="{E60D60E7-7758-4079-AD76-0E4C9EE1C070}" type="pres">
      <dgm:prSet presAssocID="{59858D24-66DF-40D2-BCD9-E162CE536EAC}" presName="diagram" presStyleCnt="0">
        <dgm:presLayoutVars>
          <dgm:dir/>
          <dgm:resizeHandles val="exact"/>
        </dgm:presLayoutVars>
      </dgm:prSet>
      <dgm:spPr/>
      <dgm:t>
        <a:bodyPr/>
        <a:lstStyle/>
        <a:p>
          <a:endParaRPr lang="de-CH"/>
        </a:p>
      </dgm:t>
    </dgm:pt>
  </dgm:ptLst>
  <dgm:cxnLst>
    <dgm:cxn modelId="{385054CF-5B94-4116-B32A-8AA130288EF5}" type="presOf" srcId="{59858D24-66DF-40D2-BCD9-E162CE536EAC}" destId="{E60D60E7-7758-4079-AD76-0E4C9EE1C070}" srcOrd="0" destOrd="0" presId="urn:microsoft.com/office/officeart/2005/8/layout/defaul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13063" cy="492125"/>
          </a:xfrm>
          <a:prstGeom prst="rect">
            <a:avLst/>
          </a:prstGeom>
        </p:spPr>
        <p:txBody>
          <a:bodyPr vert="horz" lIns="91440" tIns="45720" rIns="91440" bIns="45720" rtlCol="0"/>
          <a:lstStyle>
            <a:lvl1pPr algn="l">
              <a:defRPr sz="1200"/>
            </a:lvl1pPr>
          </a:lstStyle>
          <a:p>
            <a:pPr>
              <a:defRPr/>
            </a:pPr>
            <a:endParaRPr lang="de-CH"/>
          </a:p>
        </p:txBody>
      </p:sp>
      <p:sp>
        <p:nvSpPr>
          <p:cNvPr id="3" name="Datumsplatzhalter 2"/>
          <p:cNvSpPr>
            <a:spLocks noGrp="1"/>
          </p:cNvSpPr>
          <p:nvPr>
            <p:ph type="dt" sz="quarter" idx="1"/>
          </p:nvPr>
        </p:nvSpPr>
        <p:spPr>
          <a:xfrm>
            <a:off x="3808413" y="0"/>
            <a:ext cx="2913062" cy="492125"/>
          </a:xfrm>
          <a:prstGeom prst="rect">
            <a:avLst/>
          </a:prstGeom>
        </p:spPr>
        <p:txBody>
          <a:bodyPr vert="horz" lIns="91440" tIns="45720" rIns="91440" bIns="45720" rtlCol="0"/>
          <a:lstStyle>
            <a:lvl1pPr algn="r">
              <a:defRPr sz="1200" smtClean="0"/>
            </a:lvl1pPr>
          </a:lstStyle>
          <a:p>
            <a:pPr>
              <a:defRPr/>
            </a:pPr>
            <a:fld id="{6B9774C1-7989-4C50-80D6-2ED94DC71DDD}" type="datetimeFigureOut">
              <a:rPr lang="de-CH"/>
              <a:pPr>
                <a:defRPr/>
              </a:pPr>
              <a:t>20.02.2012</a:t>
            </a:fld>
            <a:endParaRPr lang="de-CH"/>
          </a:p>
        </p:txBody>
      </p:sp>
      <p:sp>
        <p:nvSpPr>
          <p:cNvPr id="4" name="Fußzeilenplatzhalter 3"/>
          <p:cNvSpPr>
            <a:spLocks noGrp="1"/>
          </p:cNvSpPr>
          <p:nvPr>
            <p:ph type="ftr" sz="quarter" idx="2"/>
          </p:nvPr>
        </p:nvSpPr>
        <p:spPr>
          <a:xfrm>
            <a:off x="0" y="9359900"/>
            <a:ext cx="2913063" cy="492125"/>
          </a:xfrm>
          <a:prstGeom prst="rect">
            <a:avLst/>
          </a:prstGeom>
        </p:spPr>
        <p:txBody>
          <a:bodyPr vert="horz" lIns="91440" tIns="45720" rIns="91440" bIns="45720" rtlCol="0" anchor="b"/>
          <a:lstStyle>
            <a:lvl1pPr algn="l">
              <a:defRPr sz="1200"/>
            </a:lvl1pPr>
          </a:lstStyle>
          <a:p>
            <a:pPr>
              <a:defRPr/>
            </a:pPr>
            <a:endParaRPr lang="de-CH"/>
          </a:p>
        </p:txBody>
      </p:sp>
      <p:sp>
        <p:nvSpPr>
          <p:cNvPr id="5" name="Foliennummernplatzhalter 4"/>
          <p:cNvSpPr>
            <a:spLocks noGrp="1"/>
          </p:cNvSpPr>
          <p:nvPr>
            <p:ph type="sldNum" sz="quarter" idx="3"/>
          </p:nvPr>
        </p:nvSpPr>
        <p:spPr>
          <a:xfrm>
            <a:off x="3808413" y="9359900"/>
            <a:ext cx="2913062" cy="492125"/>
          </a:xfrm>
          <a:prstGeom prst="rect">
            <a:avLst/>
          </a:prstGeom>
        </p:spPr>
        <p:txBody>
          <a:bodyPr vert="horz" lIns="91440" tIns="45720" rIns="91440" bIns="45720" rtlCol="0" anchor="b"/>
          <a:lstStyle>
            <a:lvl1pPr algn="r">
              <a:defRPr sz="1200" smtClean="0"/>
            </a:lvl1pPr>
          </a:lstStyle>
          <a:p>
            <a:pPr>
              <a:defRPr/>
            </a:pPr>
            <a:fld id="{65A444A1-F92A-455E-97B4-0FA528409FBD}" type="slidenum">
              <a:rPr lang="de-CH"/>
              <a:pPr>
                <a:defRPr/>
              </a:pPr>
              <a:t>‹Nr.›</a:t>
            </a:fld>
            <a:endParaRPr lang="de-CH"/>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13063" cy="492125"/>
          </a:xfrm>
          <a:prstGeom prst="rect">
            <a:avLst/>
          </a:prstGeom>
        </p:spPr>
        <p:txBody>
          <a:bodyPr vert="horz" lIns="91440" tIns="45720" rIns="91440" bIns="45720" rtlCol="0"/>
          <a:lstStyle>
            <a:lvl1pPr algn="l">
              <a:defRPr sz="1200"/>
            </a:lvl1pPr>
          </a:lstStyle>
          <a:p>
            <a:pPr>
              <a:defRPr/>
            </a:pPr>
            <a:endParaRPr lang="de-CH"/>
          </a:p>
        </p:txBody>
      </p:sp>
      <p:sp>
        <p:nvSpPr>
          <p:cNvPr id="3" name="Datumsplatzhalter 2"/>
          <p:cNvSpPr>
            <a:spLocks noGrp="1"/>
          </p:cNvSpPr>
          <p:nvPr>
            <p:ph type="dt" idx="1"/>
          </p:nvPr>
        </p:nvSpPr>
        <p:spPr>
          <a:xfrm>
            <a:off x="3808413" y="0"/>
            <a:ext cx="2913062" cy="492125"/>
          </a:xfrm>
          <a:prstGeom prst="rect">
            <a:avLst/>
          </a:prstGeom>
        </p:spPr>
        <p:txBody>
          <a:bodyPr vert="horz" lIns="91440" tIns="45720" rIns="91440" bIns="45720" rtlCol="0"/>
          <a:lstStyle>
            <a:lvl1pPr algn="r">
              <a:defRPr sz="1200"/>
            </a:lvl1pPr>
          </a:lstStyle>
          <a:p>
            <a:pPr>
              <a:defRPr/>
            </a:pPr>
            <a:fld id="{D654C06D-106C-406A-AF96-131A418F469A}" type="datetimeFigureOut">
              <a:rPr lang="de-DE"/>
              <a:pPr>
                <a:defRPr/>
              </a:pPr>
              <a:t>20.02.2012</a:t>
            </a:fld>
            <a:endParaRPr lang="de-CH"/>
          </a:p>
        </p:txBody>
      </p:sp>
      <p:sp>
        <p:nvSpPr>
          <p:cNvPr id="4" name="Folienbildplatzhalter 3"/>
          <p:cNvSpPr>
            <a:spLocks noGrp="1" noRot="1" noChangeAspect="1"/>
          </p:cNvSpPr>
          <p:nvPr>
            <p:ph type="sldImg" idx="2"/>
          </p:nvPr>
        </p:nvSpPr>
        <p:spPr>
          <a:xfrm>
            <a:off x="900113" y="739775"/>
            <a:ext cx="4922837" cy="3694113"/>
          </a:xfrm>
          <a:prstGeom prst="rect">
            <a:avLst/>
          </a:prstGeom>
          <a:noFill/>
          <a:ln w="12700">
            <a:solidFill>
              <a:prstClr val="black"/>
            </a:solidFill>
          </a:ln>
        </p:spPr>
        <p:txBody>
          <a:bodyPr vert="horz" lIns="91440" tIns="45720" rIns="91440" bIns="45720" rtlCol="0" anchor="ctr"/>
          <a:lstStyle/>
          <a:p>
            <a:pPr lvl="0"/>
            <a:endParaRPr lang="de-CH" noProof="0" smtClean="0"/>
          </a:p>
        </p:txBody>
      </p:sp>
      <p:sp>
        <p:nvSpPr>
          <p:cNvPr id="5" name="Notizenplatzhalter 4"/>
          <p:cNvSpPr>
            <a:spLocks noGrp="1"/>
          </p:cNvSpPr>
          <p:nvPr>
            <p:ph type="body" sz="quarter" idx="3"/>
          </p:nvPr>
        </p:nvSpPr>
        <p:spPr>
          <a:xfrm>
            <a:off x="673100" y="4679950"/>
            <a:ext cx="5378450" cy="4433888"/>
          </a:xfrm>
          <a:prstGeom prst="rect">
            <a:avLst/>
          </a:prstGeom>
        </p:spPr>
        <p:txBody>
          <a:bodyPr vert="horz" lIns="91440" tIns="45720" rIns="91440" bIns="45720" rtlCol="0">
            <a:normAutofit/>
          </a:bodyPr>
          <a:lstStyle/>
          <a:p>
            <a:pPr lvl="0"/>
            <a:r>
              <a:rPr lang="de-DE" noProof="0" smtClean="0"/>
              <a:t>Textmasterformate durch Klicken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endParaRPr lang="de-CH" noProof="0" smtClean="0"/>
          </a:p>
        </p:txBody>
      </p:sp>
      <p:sp>
        <p:nvSpPr>
          <p:cNvPr id="6" name="Fußzeilenplatzhalter 5"/>
          <p:cNvSpPr>
            <a:spLocks noGrp="1"/>
          </p:cNvSpPr>
          <p:nvPr>
            <p:ph type="ftr" sz="quarter" idx="4"/>
          </p:nvPr>
        </p:nvSpPr>
        <p:spPr>
          <a:xfrm>
            <a:off x="0" y="9359900"/>
            <a:ext cx="2913063" cy="492125"/>
          </a:xfrm>
          <a:prstGeom prst="rect">
            <a:avLst/>
          </a:prstGeom>
        </p:spPr>
        <p:txBody>
          <a:bodyPr vert="horz" lIns="91440" tIns="45720" rIns="91440" bIns="45720" rtlCol="0" anchor="b"/>
          <a:lstStyle>
            <a:lvl1pPr algn="l">
              <a:defRPr sz="1200"/>
            </a:lvl1pPr>
          </a:lstStyle>
          <a:p>
            <a:pPr>
              <a:defRPr/>
            </a:pPr>
            <a:endParaRPr lang="de-CH"/>
          </a:p>
        </p:txBody>
      </p:sp>
      <p:sp>
        <p:nvSpPr>
          <p:cNvPr id="7" name="Foliennummernplatzhalter 6"/>
          <p:cNvSpPr>
            <a:spLocks noGrp="1"/>
          </p:cNvSpPr>
          <p:nvPr>
            <p:ph type="sldNum" sz="quarter" idx="5"/>
          </p:nvPr>
        </p:nvSpPr>
        <p:spPr>
          <a:xfrm>
            <a:off x="3808413" y="9359900"/>
            <a:ext cx="2913062" cy="492125"/>
          </a:xfrm>
          <a:prstGeom prst="rect">
            <a:avLst/>
          </a:prstGeom>
        </p:spPr>
        <p:txBody>
          <a:bodyPr vert="horz" lIns="91440" tIns="45720" rIns="91440" bIns="45720" rtlCol="0" anchor="b"/>
          <a:lstStyle>
            <a:lvl1pPr algn="r">
              <a:defRPr sz="1200"/>
            </a:lvl1pPr>
          </a:lstStyle>
          <a:p>
            <a:pPr>
              <a:defRPr/>
            </a:pPr>
            <a:fld id="{CD206EB5-295D-48B6-AB7B-CBD2163D3BA9}" type="slidenum">
              <a:rPr lang="de-CH"/>
              <a:pPr>
                <a:defRPr/>
              </a:pPr>
              <a:t>‹Nr.›</a:t>
            </a:fld>
            <a:endParaRPr lang="de-CH"/>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Folienbildplatzhalter 1"/>
          <p:cNvSpPr>
            <a:spLocks noGrp="1" noRot="1" noChangeAspect="1"/>
          </p:cNvSpPr>
          <p:nvPr>
            <p:ph type="sldImg"/>
          </p:nvPr>
        </p:nvSpPr>
        <p:spPr bwMode="auto">
          <a:noFill/>
          <a:ln>
            <a:solidFill>
              <a:srgbClr val="000000"/>
            </a:solidFill>
            <a:miter lim="800000"/>
            <a:headEnd/>
            <a:tailEnd/>
          </a:ln>
        </p:spPr>
      </p:sp>
      <p:sp>
        <p:nvSpPr>
          <p:cNvPr id="12290" name="Notizenplatzhalter 2"/>
          <p:cNvSpPr>
            <a:spLocks noGrp="1"/>
          </p:cNvSpPr>
          <p:nvPr>
            <p:ph type="body" idx="1"/>
          </p:nvPr>
        </p:nvSpPr>
        <p:spPr bwMode="auto">
          <a:noFill/>
        </p:spPr>
        <p:txBody>
          <a:bodyPr wrap="square" numCol="1" anchor="t" anchorCtr="0" compatLnSpc="1">
            <a:prstTxWarp prst="textNoShape">
              <a:avLst/>
            </a:prstTxWarp>
          </a:bodyPr>
          <a:lstStyle/>
          <a:p>
            <a:endParaRPr lang="de-CH" smtClean="0"/>
          </a:p>
        </p:txBody>
      </p:sp>
      <p:sp>
        <p:nvSpPr>
          <p:cNvPr id="12291"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E99C22E-1A42-4E64-B707-9BCC874DD2FA}" type="slidenum">
              <a:rPr lang="de-CH" smtClean="0"/>
              <a:pPr/>
              <a:t>1</a:t>
            </a:fld>
            <a:endParaRPr lang="de-CH"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Folienbildplatzhalter 1"/>
          <p:cNvSpPr>
            <a:spLocks noGrp="1" noRot="1" noChangeAspect="1"/>
          </p:cNvSpPr>
          <p:nvPr>
            <p:ph type="sldImg"/>
          </p:nvPr>
        </p:nvSpPr>
        <p:spPr bwMode="auto">
          <a:noFill/>
          <a:ln>
            <a:solidFill>
              <a:srgbClr val="000000"/>
            </a:solidFill>
            <a:miter lim="800000"/>
            <a:headEnd/>
            <a:tailEnd/>
          </a:ln>
        </p:spPr>
      </p:sp>
      <p:sp>
        <p:nvSpPr>
          <p:cNvPr id="14338" name="Notizenplatzhalter 2"/>
          <p:cNvSpPr>
            <a:spLocks noGrp="1"/>
          </p:cNvSpPr>
          <p:nvPr>
            <p:ph type="body" idx="1"/>
          </p:nvPr>
        </p:nvSpPr>
        <p:spPr bwMode="auto">
          <a:noFill/>
        </p:spPr>
        <p:txBody>
          <a:bodyPr wrap="square" numCol="1" anchor="t" anchorCtr="0" compatLnSpc="1">
            <a:prstTxWarp prst="textNoShape">
              <a:avLst/>
            </a:prstTxWarp>
          </a:bodyPr>
          <a:lstStyle/>
          <a:p>
            <a:endParaRPr lang="de-CH" smtClean="0"/>
          </a:p>
        </p:txBody>
      </p:sp>
      <p:sp>
        <p:nvSpPr>
          <p:cNvPr id="14339"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F6EEE20-57DB-4961-86D1-FA5627CF595C}" type="slidenum">
              <a:rPr lang="de-CH" smtClean="0">
                <a:solidFill>
                  <a:srgbClr val="000000"/>
                </a:solidFill>
              </a:rPr>
              <a:pPr/>
              <a:t>2</a:t>
            </a:fld>
            <a:endParaRPr lang="de-CH" smtClean="0">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Folienbildplatzhalter 1"/>
          <p:cNvSpPr>
            <a:spLocks noGrp="1" noRot="1" noChangeAspect="1"/>
          </p:cNvSpPr>
          <p:nvPr>
            <p:ph type="sldImg"/>
          </p:nvPr>
        </p:nvSpPr>
        <p:spPr bwMode="auto">
          <a:noFill/>
          <a:ln>
            <a:solidFill>
              <a:srgbClr val="000000"/>
            </a:solidFill>
            <a:miter lim="800000"/>
            <a:headEnd/>
            <a:tailEnd/>
          </a:ln>
        </p:spPr>
      </p:sp>
      <p:sp>
        <p:nvSpPr>
          <p:cNvPr id="16386" name="Notizenplatzhalter 2"/>
          <p:cNvSpPr>
            <a:spLocks noGrp="1"/>
          </p:cNvSpPr>
          <p:nvPr>
            <p:ph type="body" idx="1"/>
          </p:nvPr>
        </p:nvSpPr>
        <p:spPr bwMode="auto">
          <a:noFill/>
        </p:spPr>
        <p:txBody>
          <a:bodyPr wrap="square" numCol="1" anchor="t" anchorCtr="0" compatLnSpc="1">
            <a:prstTxWarp prst="textNoShape">
              <a:avLst/>
            </a:prstTxWarp>
          </a:bodyPr>
          <a:lstStyle/>
          <a:p>
            <a:endParaRPr lang="de-CH" smtClean="0"/>
          </a:p>
        </p:txBody>
      </p:sp>
      <p:sp>
        <p:nvSpPr>
          <p:cNvPr id="1638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401BA07-7762-4C73-ADD0-B877AA67D24A}" type="slidenum">
              <a:rPr lang="de-CH" smtClean="0"/>
              <a:pPr/>
              <a:t>3</a:t>
            </a:fld>
            <a:endParaRPr lang="de-CH"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Folienbildplatzhalter 1"/>
          <p:cNvSpPr>
            <a:spLocks noGrp="1" noRot="1" noChangeAspect="1"/>
          </p:cNvSpPr>
          <p:nvPr>
            <p:ph type="sldImg"/>
          </p:nvPr>
        </p:nvSpPr>
        <p:spPr bwMode="auto">
          <a:noFill/>
          <a:ln>
            <a:solidFill>
              <a:srgbClr val="000000"/>
            </a:solidFill>
            <a:miter lim="800000"/>
            <a:headEnd/>
            <a:tailEnd/>
          </a:ln>
        </p:spPr>
      </p:sp>
      <p:sp>
        <p:nvSpPr>
          <p:cNvPr id="18434" name="Notizenplatzhalter 2"/>
          <p:cNvSpPr>
            <a:spLocks noGrp="1"/>
          </p:cNvSpPr>
          <p:nvPr>
            <p:ph type="body" idx="1"/>
          </p:nvPr>
        </p:nvSpPr>
        <p:spPr bwMode="auto">
          <a:noFill/>
        </p:spPr>
        <p:txBody>
          <a:bodyPr wrap="square" numCol="1" anchor="t" anchorCtr="0" compatLnSpc="1">
            <a:prstTxWarp prst="textNoShape">
              <a:avLst/>
            </a:prstTxWarp>
          </a:bodyPr>
          <a:lstStyle/>
          <a:p>
            <a:endParaRPr lang="de-CH" smtClean="0"/>
          </a:p>
          <a:p>
            <a:pPr>
              <a:buFontTx/>
              <a:buChar char="•"/>
            </a:pPr>
            <a:endParaRPr lang="de-CH" smtClean="0"/>
          </a:p>
        </p:txBody>
      </p:sp>
      <p:sp>
        <p:nvSpPr>
          <p:cNvPr id="1843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E731F3A-CA5C-47AF-96FD-43B67C59812E}" type="slidenum">
              <a:rPr lang="de-CH" smtClean="0"/>
              <a:pPr/>
              <a:t>4</a:t>
            </a:fld>
            <a:endParaRPr lang="de-CH"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Folienbildplatzhalter 1"/>
          <p:cNvSpPr>
            <a:spLocks noGrp="1" noRot="1" noChangeAspect="1"/>
          </p:cNvSpPr>
          <p:nvPr>
            <p:ph type="sldImg"/>
          </p:nvPr>
        </p:nvSpPr>
        <p:spPr bwMode="auto">
          <a:noFill/>
          <a:ln>
            <a:solidFill>
              <a:srgbClr val="000000"/>
            </a:solidFill>
            <a:miter lim="800000"/>
            <a:headEnd/>
            <a:tailEnd/>
          </a:ln>
        </p:spPr>
      </p:sp>
      <p:sp>
        <p:nvSpPr>
          <p:cNvPr id="20482" name="Notizenplatzhalter 2"/>
          <p:cNvSpPr>
            <a:spLocks noGrp="1"/>
          </p:cNvSpPr>
          <p:nvPr>
            <p:ph type="body" idx="1"/>
          </p:nvPr>
        </p:nvSpPr>
        <p:spPr bwMode="auto">
          <a:noFill/>
        </p:spPr>
        <p:txBody>
          <a:bodyPr wrap="square" numCol="1" anchor="t" anchorCtr="0" compatLnSpc="1">
            <a:prstTxWarp prst="textNoShape">
              <a:avLst/>
            </a:prstTxWarp>
          </a:bodyPr>
          <a:lstStyle/>
          <a:p>
            <a:endParaRPr lang="de-CH" smtClean="0"/>
          </a:p>
          <a:p>
            <a:pPr>
              <a:buFontTx/>
              <a:buChar char="•"/>
            </a:pPr>
            <a:endParaRPr lang="de-CH" smtClean="0"/>
          </a:p>
        </p:txBody>
      </p:sp>
      <p:sp>
        <p:nvSpPr>
          <p:cNvPr id="20483"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DF81E77-2F37-40B1-A389-304165514F88}" type="slidenum">
              <a:rPr lang="de-CH" smtClean="0"/>
              <a:pPr/>
              <a:t>5</a:t>
            </a:fld>
            <a:endParaRPr lang="de-CH"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Folienbildplatzhalter 1"/>
          <p:cNvSpPr>
            <a:spLocks noGrp="1" noRot="1" noChangeAspect="1"/>
          </p:cNvSpPr>
          <p:nvPr>
            <p:ph type="sldImg"/>
          </p:nvPr>
        </p:nvSpPr>
        <p:spPr bwMode="auto">
          <a:noFill/>
          <a:ln>
            <a:solidFill>
              <a:srgbClr val="000000"/>
            </a:solidFill>
            <a:miter lim="800000"/>
            <a:headEnd/>
            <a:tailEnd/>
          </a:ln>
        </p:spPr>
      </p:sp>
      <p:sp>
        <p:nvSpPr>
          <p:cNvPr id="22530" name="Notizenplatzhalter 2"/>
          <p:cNvSpPr>
            <a:spLocks noGrp="1"/>
          </p:cNvSpPr>
          <p:nvPr>
            <p:ph type="body" idx="1"/>
          </p:nvPr>
        </p:nvSpPr>
        <p:spPr bwMode="auto">
          <a:noFill/>
        </p:spPr>
        <p:txBody>
          <a:bodyPr wrap="square" numCol="1" anchor="t" anchorCtr="0" compatLnSpc="1">
            <a:prstTxWarp prst="textNoShape">
              <a:avLst/>
            </a:prstTxWarp>
          </a:bodyPr>
          <a:lstStyle/>
          <a:p>
            <a:endParaRPr lang="de-CH" smtClean="0"/>
          </a:p>
        </p:txBody>
      </p:sp>
      <p:sp>
        <p:nvSpPr>
          <p:cNvPr id="22531"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E86BE75-0885-4472-A493-E684D77B62A2}" type="slidenum">
              <a:rPr lang="de-CH" smtClean="0">
                <a:ea typeface="MS PGothic" pitchFamily="34" charset="-128"/>
              </a:rPr>
              <a:pPr/>
              <a:t>6</a:t>
            </a:fld>
            <a:endParaRPr lang="de-CH" smtClean="0">
              <a:ea typeface="MS PGothic"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Folienbildplatzhalter 1"/>
          <p:cNvSpPr>
            <a:spLocks noGrp="1" noRot="1" noChangeAspect="1"/>
          </p:cNvSpPr>
          <p:nvPr>
            <p:ph type="sldImg"/>
          </p:nvPr>
        </p:nvSpPr>
        <p:spPr bwMode="auto">
          <a:noFill/>
          <a:ln>
            <a:solidFill>
              <a:srgbClr val="000000"/>
            </a:solidFill>
            <a:miter lim="800000"/>
            <a:headEnd/>
            <a:tailEnd/>
          </a:ln>
        </p:spPr>
      </p:sp>
      <p:sp>
        <p:nvSpPr>
          <p:cNvPr id="24578" name="Notizenplatzhalter 2"/>
          <p:cNvSpPr>
            <a:spLocks noGrp="1"/>
          </p:cNvSpPr>
          <p:nvPr>
            <p:ph type="body" idx="1"/>
          </p:nvPr>
        </p:nvSpPr>
        <p:spPr bwMode="auto">
          <a:noFill/>
        </p:spPr>
        <p:txBody>
          <a:bodyPr wrap="square" numCol="1" anchor="t" anchorCtr="0" compatLnSpc="1">
            <a:prstTxWarp prst="textNoShape">
              <a:avLst/>
            </a:prstTxWarp>
          </a:bodyPr>
          <a:lstStyle/>
          <a:p>
            <a:pPr>
              <a:buFontTx/>
              <a:buChar char="•"/>
            </a:pPr>
            <a:endParaRPr lang="de-CH" smtClean="0"/>
          </a:p>
        </p:txBody>
      </p:sp>
      <p:sp>
        <p:nvSpPr>
          <p:cNvPr id="24579"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99A760D-60F6-499A-8F67-2D4E5914C278}" type="slidenum">
              <a:rPr lang="de-CH" smtClean="0"/>
              <a:pPr/>
              <a:t>7</a:t>
            </a:fld>
            <a:endParaRPr lang="de-CH"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Folienbildplatzhalter 1"/>
          <p:cNvSpPr>
            <a:spLocks noGrp="1" noRot="1" noChangeAspect="1"/>
          </p:cNvSpPr>
          <p:nvPr>
            <p:ph type="sldImg"/>
          </p:nvPr>
        </p:nvSpPr>
        <p:spPr bwMode="auto">
          <a:noFill/>
          <a:ln>
            <a:solidFill>
              <a:srgbClr val="000000"/>
            </a:solidFill>
            <a:miter lim="800000"/>
            <a:headEnd/>
            <a:tailEnd/>
          </a:ln>
        </p:spPr>
      </p:sp>
      <p:sp>
        <p:nvSpPr>
          <p:cNvPr id="26626" name="Notizenplatzhalter 2"/>
          <p:cNvSpPr>
            <a:spLocks noGrp="1"/>
          </p:cNvSpPr>
          <p:nvPr>
            <p:ph type="body" idx="1"/>
          </p:nvPr>
        </p:nvSpPr>
        <p:spPr bwMode="auto">
          <a:noFill/>
        </p:spPr>
        <p:txBody>
          <a:bodyPr wrap="square" numCol="1" anchor="t" anchorCtr="0" compatLnSpc="1">
            <a:prstTxWarp prst="textNoShape">
              <a:avLst/>
            </a:prstTxWarp>
          </a:bodyPr>
          <a:lstStyle/>
          <a:p>
            <a:endParaRPr lang="de-CH" smtClean="0"/>
          </a:p>
        </p:txBody>
      </p:sp>
      <p:sp>
        <p:nvSpPr>
          <p:cNvPr id="2662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B070F32-720F-4D30-A626-C7BB2C79BB82}" type="slidenum">
              <a:rPr lang="de-CH" smtClean="0"/>
              <a:pPr/>
              <a:t>8</a:t>
            </a:fld>
            <a:endParaRPr lang="de-CH"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r>
              <a:rPr lang="de-CH" smtClean="0"/>
              <a:t>X-Achse:</a:t>
            </a:r>
          </a:p>
          <a:p>
            <a:r>
              <a:rPr lang="de-CH" smtClean="0"/>
              <a:t>Ständige Wohnbevölkerung im Alter von 15-64 Jahren nach 3 Altersgruppen aufgeteilt. </a:t>
            </a:r>
          </a:p>
          <a:p>
            <a:endParaRPr lang="de-CH" smtClean="0"/>
          </a:p>
          <a:p>
            <a:r>
              <a:rPr lang="de-CH" smtClean="0"/>
              <a:t>Y-Achse:</a:t>
            </a:r>
          </a:p>
          <a:p>
            <a:r>
              <a:rPr lang="de-CH" smtClean="0"/>
              <a:t>Illustrierte Ansicht der Prozentualen Anteile dreier Altersklassen in verschiedenen Erwerbststatus-Gruppen:</a:t>
            </a:r>
          </a:p>
          <a:p>
            <a:r>
              <a:rPr lang="de-CH" smtClean="0"/>
              <a:t>a. In Ausbildung</a:t>
            </a:r>
          </a:p>
          <a:p>
            <a:r>
              <a:rPr lang="de-CH" smtClean="0"/>
              <a:t>b. Vollzeiterwerbstätige</a:t>
            </a:r>
          </a:p>
          <a:p>
            <a:r>
              <a:rPr lang="de-CH" smtClean="0"/>
              <a:t>c. Teilzeiterwerbstätige</a:t>
            </a:r>
          </a:p>
          <a:p>
            <a:r>
              <a:rPr lang="de-CH" smtClean="0"/>
              <a:t>d. Nichterwerbstätige</a:t>
            </a:r>
          </a:p>
          <a:p>
            <a:r>
              <a:rPr lang="de-CH" smtClean="0"/>
              <a:t>e. Stellensuchende</a:t>
            </a:r>
          </a:p>
          <a:p>
            <a:endParaRPr lang="de-CH" smtClean="0"/>
          </a:p>
          <a:p>
            <a:r>
              <a:rPr lang="de-CH" smtClean="0"/>
              <a:t>Wichtig:</a:t>
            </a:r>
          </a:p>
          <a:p>
            <a:r>
              <a:rPr lang="de-CH" smtClean="0"/>
              <a:t>-Die Darstellung ist illustrativ</a:t>
            </a:r>
          </a:p>
          <a:p>
            <a:r>
              <a:rPr lang="de-CH" smtClean="0"/>
              <a:t>-Die X-Achse beschreibt das steigende Alter von Links nach Rechts</a:t>
            </a:r>
          </a:p>
          <a:p>
            <a:r>
              <a:rPr lang="de-CH" smtClean="0"/>
              <a:t>-Die Abstufungen sind zu illustrativen Zwecken eingezeichnet und sollen nur verschiedene Gruppen innerhalb der Altersgruppe illustrieren</a:t>
            </a:r>
          </a:p>
          <a:p>
            <a:r>
              <a:rPr lang="de-CH" smtClean="0"/>
              <a:t>-Damit kann beim roten Einkreisen der Potenziale dann zwischen den „Älteren der 25+“, von denen viel weniger Vollzeiterwerbstätige und auch viel mehr niedriger qualifiziert sind als die „Jüngeren der 25+“ weiter links </a:t>
            </a:r>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A6C0155-8B5F-4E58-8389-C8B6F8506785}" type="slidenum">
              <a:rPr lang="de-CH" smtClean="0">
                <a:ea typeface="MS PGothic" pitchFamily="34" charset="-128"/>
              </a:rPr>
              <a:pPr/>
              <a:t>9</a:t>
            </a:fld>
            <a:endParaRPr lang="de-CH" smtClean="0">
              <a:ea typeface="MS PGothic" pitchFamily="3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Folienbildplatzhalter 1"/>
          <p:cNvSpPr>
            <a:spLocks noGrp="1" noRot="1" noChangeAspect="1"/>
          </p:cNvSpPr>
          <p:nvPr>
            <p:ph type="sldImg"/>
          </p:nvPr>
        </p:nvSpPr>
        <p:spPr bwMode="auto">
          <a:noFill/>
          <a:ln>
            <a:solidFill>
              <a:srgbClr val="000000"/>
            </a:solidFill>
            <a:miter lim="800000"/>
            <a:headEnd/>
            <a:tailEnd/>
          </a:ln>
        </p:spPr>
      </p:sp>
      <p:sp>
        <p:nvSpPr>
          <p:cNvPr id="30722" name="Notizenplatzhalter 2"/>
          <p:cNvSpPr>
            <a:spLocks noGrp="1"/>
          </p:cNvSpPr>
          <p:nvPr>
            <p:ph type="body" idx="1"/>
          </p:nvPr>
        </p:nvSpPr>
        <p:spPr bwMode="auto">
          <a:noFill/>
        </p:spPr>
        <p:txBody>
          <a:bodyPr wrap="square" numCol="1" anchor="t" anchorCtr="0" compatLnSpc="1">
            <a:prstTxWarp prst="textNoShape">
              <a:avLst/>
            </a:prstTxWarp>
          </a:bodyPr>
          <a:lstStyle/>
          <a:p>
            <a:r>
              <a:rPr lang="de-CH" smtClean="0"/>
              <a:t>X-Achse:</a:t>
            </a:r>
          </a:p>
          <a:p>
            <a:r>
              <a:rPr lang="de-CH" smtClean="0"/>
              <a:t>Ständige Wohnbevölkerung im Alter von 15-64 Jahren nach 3 Altersgruppen aufgeteilt. </a:t>
            </a:r>
          </a:p>
          <a:p>
            <a:endParaRPr lang="de-CH" smtClean="0"/>
          </a:p>
          <a:p>
            <a:r>
              <a:rPr lang="de-CH" smtClean="0"/>
              <a:t>Y-Achse:</a:t>
            </a:r>
          </a:p>
          <a:p>
            <a:r>
              <a:rPr lang="de-CH" smtClean="0"/>
              <a:t>Illustrierte Ansicht der Prozentualen Anteile dreier Altersklassen in verschiedenen Erwerbststatus-Gruppen:</a:t>
            </a:r>
          </a:p>
          <a:p>
            <a:r>
              <a:rPr lang="de-CH" smtClean="0"/>
              <a:t>a. In Ausbildung</a:t>
            </a:r>
          </a:p>
          <a:p>
            <a:r>
              <a:rPr lang="de-CH" smtClean="0"/>
              <a:t>b. Vollzeiterwerbstätige</a:t>
            </a:r>
          </a:p>
          <a:p>
            <a:r>
              <a:rPr lang="de-CH" smtClean="0"/>
              <a:t>c. Teilzeiterwerbstätige</a:t>
            </a:r>
          </a:p>
          <a:p>
            <a:r>
              <a:rPr lang="de-CH" smtClean="0"/>
              <a:t>d. Nichterwerbstätige</a:t>
            </a:r>
          </a:p>
          <a:p>
            <a:r>
              <a:rPr lang="de-CH" smtClean="0"/>
              <a:t>e. Stellensuchende</a:t>
            </a:r>
          </a:p>
          <a:p>
            <a:endParaRPr lang="de-CH" smtClean="0"/>
          </a:p>
          <a:p>
            <a:r>
              <a:rPr lang="de-CH" smtClean="0"/>
              <a:t>Wichtig:</a:t>
            </a:r>
          </a:p>
          <a:p>
            <a:r>
              <a:rPr lang="de-CH" smtClean="0"/>
              <a:t>-Die Darstellung ist illustrativ</a:t>
            </a:r>
          </a:p>
          <a:p>
            <a:r>
              <a:rPr lang="de-CH" smtClean="0"/>
              <a:t>-Die X-Achse beschreibt das steigende Alter von Links nach Rechts</a:t>
            </a:r>
          </a:p>
          <a:p>
            <a:r>
              <a:rPr lang="de-CH" smtClean="0"/>
              <a:t>-Die Abstufungen sind zu illustrativen Zwecken eingezeichnet und sollen nur verschiedene Gruppen innerhalb der Altersgruppe illustrieren</a:t>
            </a:r>
          </a:p>
          <a:p>
            <a:r>
              <a:rPr lang="de-CH" smtClean="0"/>
              <a:t>-Damit kann beim roten Einkreisen der Potenziale dann zwischen den „Älteren der 25+“, von denen viel weniger Vollzeiterwerbstätige und auch viel mehr niedriger qualifiziert sind als die „Jüngeren der 25+“ weiter links </a:t>
            </a:r>
          </a:p>
        </p:txBody>
      </p:sp>
      <p:sp>
        <p:nvSpPr>
          <p:cNvPr id="30723"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029169F-64F0-4613-BC9C-6556968D4C1D}" type="slidenum">
              <a:rPr lang="de-CH" smtClean="0">
                <a:ea typeface="MS PGothic" pitchFamily="34" charset="-128"/>
              </a:rPr>
              <a:pPr/>
              <a:t>10</a:t>
            </a:fld>
            <a:endParaRPr lang="de-CH" smtClean="0">
              <a:ea typeface="MS PGothic" pitchFamily="34"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Folienbildplatzhalter 1"/>
          <p:cNvSpPr>
            <a:spLocks noGrp="1" noRot="1" noChangeAspect="1"/>
          </p:cNvSpPr>
          <p:nvPr>
            <p:ph type="sldImg"/>
          </p:nvPr>
        </p:nvSpPr>
        <p:spPr bwMode="auto">
          <a:noFill/>
          <a:ln>
            <a:solidFill>
              <a:srgbClr val="000000"/>
            </a:solidFill>
            <a:miter lim="800000"/>
            <a:headEnd/>
            <a:tailEnd/>
          </a:ln>
        </p:spPr>
      </p:sp>
      <p:sp>
        <p:nvSpPr>
          <p:cNvPr id="32770" name="Notizenplatzhalter 2"/>
          <p:cNvSpPr>
            <a:spLocks noGrp="1"/>
          </p:cNvSpPr>
          <p:nvPr>
            <p:ph type="body" idx="1"/>
          </p:nvPr>
        </p:nvSpPr>
        <p:spPr bwMode="auto">
          <a:noFill/>
        </p:spPr>
        <p:txBody>
          <a:bodyPr wrap="square" numCol="1" anchor="t" anchorCtr="0" compatLnSpc="1">
            <a:prstTxWarp prst="textNoShape">
              <a:avLst/>
            </a:prstTxWarp>
          </a:bodyPr>
          <a:lstStyle/>
          <a:p>
            <a:r>
              <a:rPr lang="de-CH" smtClean="0"/>
              <a:t>X-Achse:</a:t>
            </a:r>
          </a:p>
          <a:p>
            <a:r>
              <a:rPr lang="de-CH" smtClean="0"/>
              <a:t>Ständige Wohnbevölkerung im Alter von 15-64 Jahren nach 3 Altersgruppen aufgeteilt. </a:t>
            </a:r>
          </a:p>
          <a:p>
            <a:endParaRPr lang="de-CH" smtClean="0"/>
          </a:p>
          <a:p>
            <a:r>
              <a:rPr lang="de-CH" smtClean="0"/>
              <a:t>Y-Achse:</a:t>
            </a:r>
          </a:p>
          <a:p>
            <a:r>
              <a:rPr lang="de-CH" smtClean="0"/>
              <a:t>Illustrierte Ansicht der Prozentualen Anteile dreier Altersklassen in verschiedenen Erwerbststatus-Gruppen:</a:t>
            </a:r>
          </a:p>
          <a:p>
            <a:r>
              <a:rPr lang="de-CH" smtClean="0"/>
              <a:t>a. In Ausbildung</a:t>
            </a:r>
          </a:p>
          <a:p>
            <a:r>
              <a:rPr lang="de-CH" smtClean="0"/>
              <a:t>b. Vollzeiterwerbstätige</a:t>
            </a:r>
          </a:p>
          <a:p>
            <a:r>
              <a:rPr lang="de-CH" smtClean="0"/>
              <a:t>c. Teilzeiterwerbstätige</a:t>
            </a:r>
          </a:p>
          <a:p>
            <a:r>
              <a:rPr lang="de-CH" smtClean="0"/>
              <a:t>d. Nichterwerbstätige</a:t>
            </a:r>
          </a:p>
          <a:p>
            <a:r>
              <a:rPr lang="de-CH" smtClean="0"/>
              <a:t>e. Stellensuchende</a:t>
            </a:r>
          </a:p>
          <a:p>
            <a:endParaRPr lang="de-CH" smtClean="0"/>
          </a:p>
          <a:p>
            <a:r>
              <a:rPr lang="de-CH" smtClean="0"/>
              <a:t>Wichtig:</a:t>
            </a:r>
          </a:p>
          <a:p>
            <a:r>
              <a:rPr lang="de-CH" smtClean="0"/>
              <a:t>-Die Darstellung ist illustrativ</a:t>
            </a:r>
          </a:p>
          <a:p>
            <a:r>
              <a:rPr lang="de-CH" smtClean="0"/>
              <a:t>-Die X-Achse beschreibt das steigende Alter von Links nach Rechts</a:t>
            </a:r>
          </a:p>
          <a:p>
            <a:r>
              <a:rPr lang="de-CH" smtClean="0"/>
              <a:t>-Die Abstufungen sind zu illustrativen Zwecken eingezeichnet und sollen nur verschiedene Gruppen innerhalb der Altersgruppe illustrieren</a:t>
            </a:r>
          </a:p>
          <a:p>
            <a:r>
              <a:rPr lang="de-CH" smtClean="0"/>
              <a:t>-Damit kann beim roten Einkreisen der Potenziale dann zwischen den „Älteren der 25+“, von denen viel weniger Vollzeiterwerbstätige und auch viel mehr niedriger qualifiziert sind als die „Jüngeren der 25+“ weiter links </a:t>
            </a:r>
          </a:p>
        </p:txBody>
      </p:sp>
      <p:sp>
        <p:nvSpPr>
          <p:cNvPr id="32771"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FFE8B43-E126-45D7-95F5-786C7BB4F279}" type="slidenum">
              <a:rPr lang="de-CH" smtClean="0">
                <a:ea typeface="MS PGothic" pitchFamily="34" charset="-128"/>
              </a:rPr>
              <a:pPr/>
              <a:t>11</a:t>
            </a:fld>
            <a:endParaRPr lang="de-CH" smtClean="0">
              <a:ea typeface="MS PGothic" pitchFamily="3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Folienbildplatzhalter 1"/>
          <p:cNvSpPr>
            <a:spLocks noGrp="1" noRot="1" noChangeAspect="1"/>
          </p:cNvSpPr>
          <p:nvPr>
            <p:ph type="sldImg"/>
          </p:nvPr>
        </p:nvSpPr>
        <p:spPr bwMode="auto">
          <a:noFill/>
          <a:ln>
            <a:solidFill>
              <a:srgbClr val="000000"/>
            </a:solidFill>
            <a:miter lim="800000"/>
            <a:headEnd/>
            <a:tailEnd/>
          </a:ln>
        </p:spPr>
      </p:sp>
      <p:sp>
        <p:nvSpPr>
          <p:cNvPr id="34818" name="Notizenplatzhalter 2"/>
          <p:cNvSpPr>
            <a:spLocks noGrp="1"/>
          </p:cNvSpPr>
          <p:nvPr>
            <p:ph type="body" idx="1"/>
          </p:nvPr>
        </p:nvSpPr>
        <p:spPr bwMode="auto">
          <a:noFill/>
        </p:spPr>
        <p:txBody>
          <a:bodyPr wrap="square" numCol="1" anchor="t" anchorCtr="0" compatLnSpc="1">
            <a:prstTxWarp prst="textNoShape">
              <a:avLst/>
            </a:prstTxWarp>
          </a:bodyPr>
          <a:lstStyle/>
          <a:p>
            <a:r>
              <a:rPr lang="de-CH" smtClean="0"/>
              <a:t>X-Achse:</a:t>
            </a:r>
          </a:p>
          <a:p>
            <a:r>
              <a:rPr lang="de-CH" smtClean="0"/>
              <a:t>Ständige Wohnbevölkerung im Alter von 15-64 Jahren nach 3 Altersgruppen aufgeteilt. </a:t>
            </a:r>
          </a:p>
          <a:p>
            <a:endParaRPr lang="de-CH" smtClean="0"/>
          </a:p>
          <a:p>
            <a:r>
              <a:rPr lang="de-CH" smtClean="0"/>
              <a:t>Y-Achse:</a:t>
            </a:r>
          </a:p>
          <a:p>
            <a:r>
              <a:rPr lang="de-CH" smtClean="0"/>
              <a:t>Illustrierte Ansicht der Prozentualen Anteile dreier Altersklassen in verschiedenen Erwerbststatus-Gruppen:</a:t>
            </a:r>
          </a:p>
          <a:p>
            <a:r>
              <a:rPr lang="de-CH" smtClean="0"/>
              <a:t>a. In Ausbildung</a:t>
            </a:r>
          </a:p>
          <a:p>
            <a:r>
              <a:rPr lang="de-CH" smtClean="0"/>
              <a:t>b. Vollzeiterwerbstätige</a:t>
            </a:r>
          </a:p>
          <a:p>
            <a:r>
              <a:rPr lang="de-CH" smtClean="0"/>
              <a:t>c. Teilzeiterwerbstätige</a:t>
            </a:r>
          </a:p>
          <a:p>
            <a:r>
              <a:rPr lang="de-CH" smtClean="0"/>
              <a:t>d. Nichterwerbstätige</a:t>
            </a:r>
          </a:p>
          <a:p>
            <a:r>
              <a:rPr lang="de-CH" smtClean="0"/>
              <a:t>e. Stellensuchende</a:t>
            </a:r>
          </a:p>
          <a:p>
            <a:endParaRPr lang="de-CH" smtClean="0"/>
          </a:p>
          <a:p>
            <a:r>
              <a:rPr lang="de-CH" smtClean="0"/>
              <a:t>Wichtig:</a:t>
            </a:r>
          </a:p>
          <a:p>
            <a:r>
              <a:rPr lang="de-CH" smtClean="0"/>
              <a:t>-Die Darstellung ist illustrativ</a:t>
            </a:r>
          </a:p>
          <a:p>
            <a:r>
              <a:rPr lang="de-CH" smtClean="0"/>
              <a:t>-Die X-Achse beschreibt das steigende Alter von Links nach Rechts</a:t>
            </a:r>
          </a:p>
          <a:p>
            <a:r>
              <a:rPr lang="de-CH" smtClean="0"/>
              <a:t>-Die Abstufungen sind zu illustrativen Zwecken eingezeichnet und sollen nur verschiedene Gruppen innerhalb der Altersgruppe illustrieren</a:t>
            </a:r>
          </a:p>
          <a:p>
            <a:r>
              <a:rPr lang="de-CH" smtClean="0"/>
              <a:t>-Damit kann beim roten Einkreisen der Potenziale dann zwischen den „Älteren der 25+“, von denen viel weniger Vollzeiterwerbstätige und auch viel mehr niedriger qualifiziert sind als die „Jüngeren der 25+“ weiter links </a:t>
            </a:r>
          </a:p>
        </p:txBody>
      </p:sp>
      <p:sp>
        <p:nvSpPr>
          <p:cNvPr id="34819"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385EF33-90BF-40E6-B2D5-1CA53D6BF123}" type="slidenum">
              <a:rPr lang="de-CH" smtClean="0">
                <a:ea typeface="MS PGothic" pitchFamily="34" charset="-128"/>
              </a:rPr>
              <a:pPr/>
              <a:t>12</a:t>
            </a:fld>
            <a:endParaRPr lang="de-CH" smtClean="0">
              <a:ea typeface="MS PGothic" pitchFamily="34"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Folienbildplatzhalter 1"/>
          <p:cNvSpPr>
            <a:spLocks noGrp="1" noRot="1" noChangeAspect="1"/>
          </p:cNvSpPr>
          <p:nvPr>
            <p:ph type="sldImg"/>
          </p:nvPr>
        </p:nvSpPr>
        <p:spPr bwMode="auto">
          <a:noFill/>
          <a:ln>
            <a:solidFill>
              <a:srgbClr val="000000"/>
            </a:solidFill>
            <a:miter lim="800000"/>
            <a:headEnd/>
            <a:tailEnd/>
          </a:ln>
        </p:spPr>
      </p:sp>
      <p:sp>
        <p:nvSpPr>
          <p:cNvPr id="36866" name="Notizenplatzhalter 2"/>
          <p:cNvSpPr>
            <a:spLocks noGrp="1"/>
          </p:cNvSpPr>
          <p:nvPr>
            <p:ph type="body" idx="1"/>
          </p:nvPr>
        </p:nvSpPr>
        <p:spPr bwMode="auto">
          <a:noFill/>
        </p:spPr>
        <p:txBody>
          <a:bodyPr wrap="square" numCol="1" anchor="t" anchorCtr="0" compatLnSpc="1">
            <a:prstTxWarp prst="textNoShape">
              <a:avLst/>
            </a:prstTxWarp>
          </a:bodyPr>
          <a:lstStyle/>
          <a:p>
            <a:r>
              <a:rPr lang="de-CH" smtClean="0"/>
              <a:t>X-Achse:</a:t>
            </a:r>
          </a:p>
          <a:p>
            <a:r>
              <a:rPr lang="de-CH" smtClean="0"/>
              <a:t>Ständige Wohnbevölkerung im Alter von 15-64 Jahren nach 3 Altersgruppen aufgeteilt. </a:t>
            </a:r>
          </a:p>
          <a:p>
            <a:endParaRPr lang="de-CH" smtClean="0"/>
          </a:p>
          <a:p>
            <a:r>
              <a:rPr lang="de-CH" smtClean="0"/>
              <a:t>Y-Achse:</a:t>
            </a:r>
          </a:p>
          <a:p>
            <a:r>
              <a:rPr lang="de-CH" smtClean="0"/>
              <a:t>Illustrierte Ansicht der Prozentualen Anteile dreier Altersklassen in verschiedenen Erwerbststatus-Gruppen:</a:t>
            </a:r>
          </a:p>
          <a:p>
            <a:r>
              <a:rPr lang="de-CH" smtClean="0"/>
              <a:t>a. In Ausbildung</a:t>
            </a:r>
          </a:p>
          <a:p>
            <a:r>
              <a:rPr lang="de-CH" smtClean="0"/>
              <a:t>b. Vollzeiterwerbstätige</a:t>
            </a:r>
          </a:p>
          <a:p>
            <a:r>
              <a:rPr lang="de-CH" smtClean="0"/>
              <a:t>c. Teilzeiterwerbstätige</a:t>
            </a:r>
          </a:p>
          <a:p>
            <a:r>
              <a:rPr lang="de-CH" smtClean="0"/>
              <a:t>d. Nichterwerbstätige</a:t>
            </a:r>
          </a:p>
          <a:p>
            <a:r>
              <a:rPr lang="de-CH" smtClean="0"/>
              <a:t>e. Stellensuchende</a:t>
            </a:r>
          </a:p>
          <a:p>
            <a:endParaRPr lang="de-CH" smtClean="0"/>
          </a:p>
          <a:p>
            <a:r>
              <a:rPr lang="de-CH" smtClean="0"/>
              <a:t>Wichtig:</a:t>
            </a:r>
          </a:p>
          <a:p>
            <a:r>
              <a:rPr lang="de-CH" smtClean="0"/>
              <a:t>-Die Darstellung ist illustrativ</a:t>
            </a:r>
          </a:p>
          <a:p>
            <a:r>
              <a:rPr lang="de-CH" smtClean="0"/>
              <a:t>-Die X-Achse beschreibt das steigende Alter von Links nach Rechts</a:t>
            </a:r>
          </a:p>
          <a:p>
            <a:r>
              <a:rPr lang="de-CH" smtClean="0"/>
              <a:t>-Die Abstufungen sind zu illustrativen Zwecken eingezeichnet und sollen nur verschiedene Gruppen innerhalb der Altersgruppe illustrieren</a:t>
            </a:r>
          </a:p>
          <a:p>
            <a:r>
              <a:rPr lang="de-CH" smtClean="0"/>
              <a:t>-Damit kann beim roten Einkreisen der Potenziale dann zwischen den „Älteren der 25+“, von denen viel weniger Vollzeiterwerbstätige und auch viel mehr niedriger qualifiziert sind als die „Jüngeren der 25+“ weiter links </a:t>
            </a:r>
          </a:p>
        </p:txBody>
      </p:sp>
      <p:sp>
        <p:nvSpPr>
          <p:cNvPr id="3686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50DF5A3-40A2-4254-A698-4F69EDB737B4}" type="slidenum">
              <a:rPr lang="de-CH" smtClean="0">
                <a:ea typeface="MS PGothic" pitchFamily="34" charset="-128"/>
              </a:rPr>
              <a:pPr/>
              <a:t>13</a:t>
            </a:fld>
            <a:endParaRPr lang="de-CH" smtClean="0">
              <a:ea typeface="MS PGothic" pitchFamily="34"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r>
              <a:rPr lang="de-CH" smtClean="0"/>
              <a:t>X-Achse:</a:t>
            </a:r>
          </a:p>
          <a:p>
            <a:r>
              <a:rPr lang="de-CH" smtClean="0"/>
              <a:t>Ständige Wohnbevölkerung im Alter von 15-64 Jahren nach 3 Altersgruppen aufgeteilt. </a:t>
            </a:r>
          </a:p>
          <a:p>
            <a:endParaRPr lang="de-CH" smtClean="0"/>
          </a:p>
          <a:p>
            <a:r>
              <a:rPr lang="de-CH" smtClean="0"/>
              <a:t>Y-Achse:</a:t>
            </a:r>
          </a:p>
          <a:p>
            <a:r>
              <a:rPr lang="de-CH" smtClean="0"/>
              <a:t>Illustrierte Ansicht der Prozentualen Anteile dreier Altersklassen in verschiedenen Erwerbststatus-Gruppen:</a:t>
            </a:r>
          </a:p>
          <a:p>
            <a:r>
              <a:rPr lang="de-CH" smtClean="0"/>
              <a:t>a. In Ausbildung</a:t>
            </a:r>
          </a:p>
          <a:p>
            <a:r>
              <a:rPr lang="de-CH" smtClean="0"/>
              <a:t>b. Vollzeiterwerbstätige</a:t>
            </a:r>
          </a:p>
          <a:p>
            <a:r>
              <a:rPr lang="de-CH" smtClean="0"/>
              <a:t>c. Teilzeiterwerbstätige</a:t>
            </a:r>
          </a:p>
          <a:p>
            <a:r>
              <a:rPr lang="de-CH" smtClean="0"/>
              <a:t>d. Nichterwerbstätige</a:t>
            </a:r>
          </a:p>
          <a:p>
            <a:r>
              <a:rPr lang="de-CH" smtClean="0"/>
              <a:t>e. Stellensuchende</a:t>
            </a:r>
          </a:p>
          <a:p>
            <a:endParaRPr lang="de-CH" smtClean="0"/>
          </a:p>
          <a:p>
            <a:r>
              <a:rPr lang="de-CH" smtClean="0"/>
              <a:t>Wichtig:</a:t>
            </a:r>
          </a:p>
          <a:p>
            <a:r>
              <a:rPr lang="de-CH" smtClean="0"/>
              <a:t>-Die Darstellung ist illustrativ</a:t>
            </a:r>
          </a:p>
          <a:p>
            <a:r>
              <a:rPr lang="de-CH" smtClean="0"/>
              <a:t>-Die X-Achse beschreibt das steigende Alter von Links nach Rechts</a:t>
            </a:r>
          </a:p>
          <a:p>
            <a:r>
              <a:rPr lang="de-CH" smtClean="0"/>
              <a:t>-Die Abstufungen sind zu illustrativen Zwecken eingezeichnet und sollen nur verschiedene Gruppen innerhalb der Altersgruppe illustrieren</a:t>
            </a:r>
          </a:p>
          <a:p>
            <a:r>
              <a:rPr lang="de-CH" smtClean="0"/>
              <a:t>-Damit kann beim roten Einkreisen der Potenziale dann zwischen den „Älteren der 25+“, von denen viel weniger Vollzeiterwerbstätige und auch viel mehr niedriger qualifiziert sind als die „Jüngeren der 25+“ weiter links </a:t>
            </a:r>
          </a:p>
        </p:txBody>
      </p:sp>
      <p:sp>
        <p:nvSpPr>
          <p:cNvPr id="3891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B2FBFAA-34D1-4CDC-BD3F-D4DB56EFA180}" type="slidenum">
              <a:rPr lang="de-CH" smtClean="0">
                <a:ea typeface="MS PGothic" pitchFamily="34" charset="-128"/>
              </a:rPr>
              <a:pPr/>
              <a:t>14</a:t>
            </a:fld>
            <a:endParaRPr lang="de-CH" smtClean="0">
              <a:ea typeface="MS PGothic" pitchFamily="34"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Folienbildplatzhalter 1"/>
          <p:cNvSpPr>
            <a:spLocks noGrp="1" noRot="1" noChangeAspect="1"/>
          </p:cNvSpPr>
          <p:nvPr>
            <p:ph type="sldImg"/>
          </p:nvPr>
        </p:nvSpPr>
        <p:spPr bwMode="auto">
          <a:noFill/>
          <a:ln>
            <a:solidFill>
              <a:srgbClr val="000000"/>
            </a:solidFill>
            <a:miter lim="800000"/>
            <a:headEnd/>
            <a:tailEnd/>
          </a:ln>
        </p:spPr>
      </p:sp>
      <p:sp>
        <p:nvSpPr>
          <p:cNvPr id="40962" name="Notizenplatzhalter 2"/>
          <p:cNvSpPr>
            <a:spLocks noGrp="1"/>
          </p:cNvSpPr>
          <p:nvPr>
            <p:ph type="body" idx="1"/>
          </p:nvPr>
        </p:nvSpPr>
        <p:spPr bwMode="auto">
          <a:noFill/>
        </p:spPr>
        <p:txBody>
          <a:bodyPr wrap="square" numCol="1" anchor="t" anchorCtr="0" compatLnSpc="1">
            <a:prstTxWarp prst="textNoShape">
              <a:avLst/>
            </a:prstTxWarp>
          </a:bodyPr>
          <a:lstStyle/>
          <a:p>
            <a:r>
              <a:rPr lang="de-CH" smtClean="0"/>
              <a:t>X-Achse:</a:t>
            </a:r>
          </a:p>
          <a:p>
            <a:r>
              <a:rPr lang="de-CH" smtClean="0"/>
              <a:t>Ständige Wohnbevölkerung im Alter von 15-64 Jahren nach 3 Altersgruppen aufgeteilt. </a:t>
            </a:r>
          </a:p>
          <a:p>
            <a:endParaRPr lang="de-CH" smtClean="0"/>
          </a:p>
          <a:p>
            <a:r>
              <a:rPr lang="de-CH" smtClean="0"/>
              <a:t>Y-Achse:</a:t>
            </a:r>
          </a:p>
          <a:p>
            <a:r>
              <a:rPr lang="de-CH" smtClean="0"/>
              <a:t>Illustrierte Ansicht der Prozentualen Anteile dreier Altersklassen in verschiedenen Erwerbststatus-Gruppen:</a:t>
            </a:r>
          </a:p>
          <a:p>
            <a:r>
              <a:rPr lang="de-CH" smtClean="0"/>
              <a:t>a. In Ausbildung</a:t>
            </a:r>
          </a:p>
          <a:p>
            <a:r>
              <a:rPr lang="de-CH" smtClean="0"/>
              <a:t>b. Vollzeiterwerbstätige</a:t>
            </a:r>
          </a:p>
          <a:p>
            <a:r>
              <a:rPr lang="de-CH" smtClean="0"/>
              <a:t>c. Teilzeiterwerbstätige</a:t>
            </a:r>
          </a:p>
          <a:p>
            <a:r>
              <a:rPr lang="de-CH" smtClean="0"/>
              <a:t>d. Nichterwerbstätige</a:t>
            </a:r>
          </a:p>
          <a:p>
            <a:r>
              <a:rPr lang="de-CH" smtClean="0"/>
              <a:t>e. Stellensuchende</a:t>
            </a:r>
          </a:p>
          <a:p>
            <a:endParaRPr lang="de-CH" smtClean="0"/>
          </a:p>
          <a:p>
            <a:r>
              <a:rPr lang="de-CH" smtClean="0"/>
              <a:t>Wichtig:</a:t>
            </a:r>
          </a:p>
          <a:p>
            <a:r>
              <a:rPr lang="de-CH" smtClean="0"/>
              <a:t>-Die Darstellung ist illustrativ</a:t>
            </a:r>
          </a:p>
          <a:p>
            <a:r>
              <a:rPr lang="de-CH" smtClean="0"/>
              <a:t>-Die X-Achse beschreibt das steigende Alter von Links nach Rechts</a:t>
            </a:r>
          </a:p>
          <a:p>
            <a:r>
              <a:rPr lang="de-CH" smtClean="0"/>
              <a:t>-Die Abstufungen sind zu illustrativen Zwecken eingezeichnet und sollen nur verschiedene Gruppen innerhalb der Altersgruppe illustrieren</a:t>
            </a:r>
          </a:p>
          <a:p>
            <a:r>
              <a:rPr lang="de-CH" smtClean="0"/>
              <a:t>-Damit kann beim roten Einkreisen der Potenziale dann zwischen den „Älteren der 25+“, von denen viel weniger Vollzeiterwerbstätige und auch viel mehr niedriger qualifiziert sind als die „Jüngeren der 25+“ weiter links </a:t>
            </a:r>
          </a:p>
        </p:txBody>
      </p:sp>
      <p:sp>
        <p:nvSpPr>
          <p:cNvPr id="40963"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BB8BA33-5ADB-45C5-BBFD-C544FD445070}" type="slidenum">
              <a:rPr lang="de-CH" smtClean="0">
                <a:ea typeface="MS PGothic" pitchFamily="34" charset="-128"/>
              </a:rPr>
              <a:pPr/>
              <a:t>15</a:t>
            </a:fld>
            <a:endParaRPr lang="de-CH" smtClean="0">
              <a:ea typeface="MS PGothic" pitchFamily="34"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Folienbildplatzhalter 1"/>
          <p:cNvSpPr>
            <a:spLocks noGrp="1" noRot="1" noChangeAspect="1"/>
          </p:cNvSpPr>
          <p:nvPr>
            <p:ph type="sldImg"/>
          </p:nvPr>
        </p:nvSpPr>
        <p:spPr bwMode="auto">
          <a:noFill/>
          <a:ln>
            <a:solidFill>
              <a:srgbClr val="000000"/>
            </a:solidFill>
            <a:miter lim="800000"/>
            <a:headEnd/>
            <a:tailEnd/>
          </a:ln>
        </p:spPr>
      </p:sp>
      <p:sp>
        <p:nvSpPr>
          <p:cNvPr id="43010" name="Notizenplatzhalter 2"/>
          <p:cNvSpPr>
            <a:spLocks noGrp="1"/>
          </p:cNvSpPr>
          <p:nvPr>
            <p:ph type="body" idx="1"/>
          </p:nvPr>
        </p:nvSpPr>
        <p:spPr bwMode="auto">
          <a:noFill/>
        </p:spPr>
        <p:txBody>
          <a:bodyPr wrap="square" numCol="1" anchor="t" anchorCtr="0" compatLnSpc="1">
            <a:prstTxWarp prst="textNoShape">
              <a:avLst/>
            </a:prstTxWarp>
          </a:bodyPr>
          <a:lstStyle/>
          <a:p>
            <a:endParaRPr lang="de-CH" smtClean="0"/>
          </a:p>
        </p:txBody>
      </p:sp>
      <p:sp>
        <p:nvSpPr>
          <p:cNvPr id="43011"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2E2B5FE-290F-4DA7-9915-6E6EB6E39E1E}" type="slidenum">
              <a:rPr lang="de-CH" smtClean="0">
                <a:ea typeface="MS PGothic" pitchFamily="34" charset="-128"/>
              </a:rPr>
              <a:pPr/>
              <a:t>16</a:t>
            </a:fld>
            <a:endParaRPr lang="de-CH" smtClean="0">
              <a:ea typeface="MS PGothic" pitchFamily="34"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Folienbildplatzhalter 1"/>
          <p:cNvSpPr>
            <a:spLocks noGrp="1" noRot="1" noChangeAspect="1"/>
          </p:cNvSpPr>
          <p:nvPr>
            <p:ph type="sldImg"/>
          </p:nvPr>
        </p:nvSpPr>
        <p:spPr bwMode="auto">
          <a:noFill/>
          <a:ln>
            <a:solidFill>
              <a:srgbClr val="000000"/>
            </a:solidFill>
            <a:miter lim="800000"/>
            <a:headEnd/>
            <a:tailEnd/>
          </a:ln>
        </p:spPr>
      </p:sp>
      <p:sp>
        <p:nvSpPr>
          <p:cNvPr id="45058" name="Notizenplatzhalter 2"/>
          <p:cNvSpPr>
            <a:spLocks noGrp="1"/>
          </p:cNvSpPr>
          <p:nvPr>
            <p:ph type="body" idx="1"/>
          </p:nvPr>
        </p:nvSpPr>
        <p:spPr bwMode="auto">
          <a:noFill/>
        </p:spPr>
        <p:txBody>
          <a:bodyPr wrap="square" numCol="1" anchor="t" anchorCtr="0" compatLnSpc="1">
            <a:prstTxWarp prst="textNoShape">
              <a:avLst/>
            </a:prstTxWarp>
          </a:bodyPr>
          <a:lstStyle/>
          <a:p>
            <a:endParaRPr lang="de-CH" smtClean="0"/>
          </a:p>
        </p:txBody>
      </p:sp>
      <p:sp>
        <p:nvSpPr>
          <p:cNvPr id="45059"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4474E42-C78C-4BE7-8095-193DE40F8B9A}" type="slidenum">
              <a:rPr lang="de-CH" smtClean="0">
                <a:ea typeface="MS PGothic" pitchFamily="34" charset="-128"/>
              </a:rPr>
              <a:pPr/>
              <a:t>17</a:t>
            </a:fld>
            <a:endParaRPr lang="de-CH" smtClean="0">
              <a:ea typeface="MS PGothic" pitchFamily="34"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Folienbildplatzhalter 1"/>
          <p:cNvSpPr>
            <a:spLocks noGrp="1" noRot="1" noChangeAspect="1"/>
          </p:cNvSpPr>
          <p:nvPr>
            <p:ph type="sldImg"/>
          </p:nvPr>
        </p:nvSpPr>
        <p:spPr bwMode="auto">
          <a:noFill/>
          <a:ln>
            <a:solidFill>
              <a:srgbClr val="000000"/>
            </a:solidFill>
            <a:miter lim="800000"/>
            <a:headEnd/>
            <a:tailEnd/>
          </a:ln>
        </p:spPr>
      </p:sp>
      <p:sp>
        <p:nvSpPr>
          <p:cNvPr id="47106" name="Notizenplatzhalter 2"/>
          <p:cNvSpPr>
            <a:spLocks noGrp="1"/>
          </p:cNvSpPr>
          <p:nvPr>
            <p:ph type="body" idx="1"/>
          </p:nvPr>
        </p:nvSpPr>
        <p:spPr bwMode="auto">
          <a:noFill/>
        </p:spPr>
        <p:txBody>
          <a:bodyPr wrap="square" numCol="1" anchor="t" anchorCtr="0" compatLnSpc="1">
            <a:prstTxWarp prst="textNoShape">
              <a:avLst/>
            </a:prstTxWarp>
          </a:bodyPr>
          <a:lstStyle/>
          <a:p>
            <a:endParaRPr lang="de-CH" smtClean="0"/>
          </a:p>
        </p:txBody>
      </p:sp>
      <p:sp>
        <p:nvSpPr>
          <p:cNvPr id="471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2A0BBC6-B9D8-44F4-A0D9-9BA6678CDC38}" type="slidenum">
              <a:rPr lang="de-CH" smtClean="0">
                <a:ea typeface="MS PGothic" pitchFamily="34" charset="-128"/>
              </a:rPr>
              <a:pPr/>
              <a:t>18</a:t>
            </a:fld>
            <a:endParaRPr lang="de-CH" smtClean="0">
              <a:ea typeface="MS PGothic" pitchFamily="34"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Folienbildplatzhalter 1"/>
          <p:cNvSpPr>
            <a:spLocks noGrp="1" noRot="1" noChangeAspect="1"/>
          </p:cNvSpPr>
          <p:nvPr>
            <p:ph type="sldImg"/>
          </p:nvPr>
        </p:nvSpPr>
        <p:spPr bwMode="auto">
          <a:noFill/>
          <a:ln>
            <a:solidFill>
              <a:srgbClr val="000000"/>
            </a:solidFill>
            <a:miter lim="800000"/>
            <a:headEnd/>
            <a:tailEnd/>
          </a:ln>
        </p:spPr>
      </p:sp>
      <p:sp>
        <p:nvSpPr>
          <p:cNvPr id="49154" name="Notizenplatzhalter 2"/>
          <p:cNvSpPr>
            <a:spLocks noGrp="1"/>
          </p:cNvSpPr>
          <p:nvPr>
            <p:ph type="body" idx="1"/>
          </p:nvPr>
        </p:nvSpPr>
        <p:spPr bwMode="auto">
          <a:noFill/>
        </p:spPr>
        <p:txBody>
          <a:bodyPr wrap="square" numCol="1" anchor="t" anchorCtr="0" compatLnSpc="1">
            <a:prstTxWarp prst="textNoShape">
              <a:avLst/>
            </a:prstTxWarp>
          </a:bodyPr>
          <a:lstStyle/>
          <a:p>
            <a:endParaRPr lang="de-CH" smtClean="0"/>
          </a:p>
        </p:txBody>
      </p:sp>
      <p:sp>
        <p:nvSpPr>
          <p:cNvPr id="4915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6C3CCFA-C838-4646-BBF2-58230B086EB6}" type="slidenum">
              <a:rPr lang="de-CH" smtClean="0">
                <a:ea typeface="MS PGothic" pitchFamily="34" charset="-128"/>
              </a:rPr>
              <a:pPr/>
              <a:t>19</a:t>
            </a:fld>
            <a:endParaRPr lang="de-CH" smtClean="0">
              <a:ea typeface="MS PGothic" pitchFamily="34"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Folienbildplatzhalter 1"/>
          <p:cNvSpPr>
            <a:spLocks noGrp="1" noRot="1" noChangeAspect="1"/>
          </p:cNvSpPr>
          <p:nvPr>
            <p:ph type="sldImg"/>
          </p:nvPr>
        </p:nvSpPr>
        <p:spPr bwMode="auto">
          <a:noFill/>
          <a:ln>
            <a:solidFill>
              <a:srgbClr val="000000"/>
            </a:solidFill>
            <a:miter lim="800000"/>
            <a:headEnd/>
            <a:tailEnd/>
          </a:ln>
        </p:spPr>
      </p:sp>
      <p:sp>
        <p:nvSpPr>
          <p:cNvPr id="51202" name="Notizenplatzhalter 2"/>
          <p:cNvSpPr>
            <a:spLocks noGrp="1"/>
          </p:cNvSpPr>
          <p:nvPr>
            <p:ph type="body" idx="1"/>
          </p:nvPr>
        </p:nvSpPr>
        <p:spPr bwMode="auto">
          <a:noFill/>
        </p:spPr>
        <p:txBody>
          <a:bodyPr wrap="square" numCol="1" anchor="t" anchorCtr="0" compatLnSpc="1">
            <a:prstTxWarp prst="textNoShape">
              <a:avLst/>
            </a:prstTxWarp>
          </a:bodyPr>
          <a:lstStyle/>
          <a:p>
            <a:endParaRPr lang="de-CH" smtClean="0"/>
          </a:p>
        </p:txBody>
      </p:sp>
      <p:sp>
        <p:nvSpPr>
          <p:cNvPr id="51203"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7609B1B-4DC2-4541-B5E5-010841587088}" type="slidenum">
              <a:rPr lang="de-CH" smtClean="0">
                <a:ea typeface="MS PGothic" pitchFamily="34" charset="-128"/>
              </a:rPr>
              <a:pPr/>
              <a:t>20</a:t>
            </a:fld>
            <a:endParaRPr lang="de-CH" smtClean="0">
              <a:ea typeface="MS PGothic" pitchFamily="34"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Folienbildplatzhalter 1"/>
          <p:cNvSpPr>
            <a:spLocks noGrp="1" noRot="1" noChangeAspect="1"/>
          </p:cNvSpPr>
          <p:nvPr>
            <p:ph type="sldImg"/>
          </p:nvPr>
        </p:nvSpPr>
        <p:spPr bwMode="auto">
          <a:noFill/>
          <a:ln>
            <a:solidFill>
              <a:srgbClr val="000000"/>
            </a:solidFill>
            <a:miter lim="800000"/>
            <a:headEnd/>
            <a:tailEnd/>
          </a:ln>
        </p:spPr>
      </p:sp>
      <p:sp>
        <p:nvSpPr>
          <p:cNvPr id="53250" name="Notizenplatzhalter 2"/>
          <p:cNvSpPr>
            <a:spLocks noGrp="1"/>
          </p:cNvSpPr>
          <p:nvPr>
            <p:ph type="body" idx="1"/>
          </p:nvPr>
        </p:nvSpPr>
        <p:spPr bwMode="auto">
          <a:noFill/>
        </p:spPr>
        <p:txBody>
          <a:bodyPr wrap="square" numCol="1" anchor="t" anchorCtr="0" compatLnSpc="1">
            <a:prstTxWarp prst="textNoShape">
              <a:avLst/>
            </a:prstTxWarp>
          </a:bodyPr>
          <a:lstStyle/>
          <a:p>
            <a:endParaRPr lang="de-CH" smtClean="0"/>
          </a:p>
        </p:txBody>
      </p:sp>
      <p:sp>
        <p:nvSpPr>
          <p:cNvPr id="53251"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CD5B524-DE30-477E-9E34-046F3C11265A}" type="slidenum">
              <a:rPr lang="de-CH" smtClean="0">
                <a:ea typeface="MS PGothic" pitchFamily="34" charset="-128"/>
              </a:rPr>
              <a:pPr/>
              <a:t>21</a:t>
            </a:fld>
            <a:endParaRPr lang="de-CH" smtClean="0">
              <a:ea typeface="MS PGothic" pitchFamily="34"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Folienbildplatzhalter 1"/>
          <p:cNvSpPr>
            <a:spLocks noGrp="1" noRot="1" noChangeAspect="1"/>
          </p:cNvSpPr>
          <p:nvPr>
            <p:ph type="sldImg"/>
          </p:nvPr>
        </p:nvSpPr>
        <p:spPr bwMode="auto">
          <a:noFill/>
          <a:ln>
            <a:solidFill>
              <a:srgbClr val="000000"/>
            </a:solidFill>
            <a:miter lim="800000"/>
            <a:headEnd/>
            <a:tailEnd/>
          </a:ln>
        </p:spPr>
      </p:sp>
      <p:sp>
        <p:nvSpPr>
          <p:cNvPr id="55298" name="Notizenplatzhalter 2"/>
          <p:cNvSpPr>
            <a:spLocks noGrp="1"/>
          </p:cNvSpPr>
          <p:nvPr>
            <p:ph type="body" idx="1"/>
          </p:nvPr>
        </p:nvSpPr>
        <p:spPr bwMode="auto">
          <a:noFill/>
        </p:spPr>
        <p:txBody>
          <a:bodyPr wrap="square" numCol="1" anchor="t" anchorCtr="0" compatLnSpc="1">
            <a:prstTxWarp prst="textNoShape">
              <a:avLst/>
            </a:prstTxWarp>
          </a:bodyPr>
          <a:lstStyle/>
          <a:p>
            <a:endParaRPr lang="de-CH" smtClean="0"/>
          </a:p>
        </p:txBody>
      </p:sp>
      <p:sp>
        <p:nvSpPr>
          <p:cNvPr id="55299"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D903D1F-FEE7-4AFF-9644-C6C0ECF5AA6D}" type="slidenum">
              <a:rPr lang="de-CH" smtClean="0">
                <a:ea typeface="MS PGothic" pitchFamily="34" charset="-128"/>
              </a:rPr>
              <a:pPr/>
              <a:t>22</a:t>
            </a:fld>
            <a:endParaRPr lang="de-CH" smtClean="0">
              <a:ea typeface="MS PGothic" pitchFamily="34"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Folienbildplatzhalter 1"/>
          <p:cNvSpPr>
            <a:spLocks noGrp="1" noRot="1" noChangeAspect="1"/>
          </p:cNvSpPr>
          <p:nvPr>
            <p:ph type="sldImg"/>
          </p:nvPr>
        </p:nvSpPr>
        <p:spPr bwMode="auto">
          <a:noFill/>
          <a:ln>
            <a:solidFill>
              <a:srgbClr val="000000"/>
            </a:solidFill>
            <a:miter lim="800000"/>
            <a:headEnd/>
            <a:tailEnd/>
          </a:ln>
        </p:spPr>
      </p:sp>
      <p:sp>
        <p:nvSpPr>
          <p:cNvPr id="3" name="Notizenplatzhalter 2"/>
          <p:cNvSpPr>
            <a:spLocks noGrp="1"/>
          </p:cNvSpPr>
          <p:nvPr>
            <p:ph type="body" idx="1"/>
          </p:nvPr>
        </p:nvSpPr>
        <p:spPr/>
        <p:txBody>
          <a:bodyPr/>
          <a:lstStyle/>
          <a:p>
            <a:pPr>
              <a:defRPr/>
            </a:pPr>
            <a:r>
              <a:rPr lang="de-CH" dirty="0" smtClean="0"/>
              <a:t>Das 1. Ziel ist eine verbesserte Arbeitsmarktbeteiligung (Vereinbarkeit):</a:t>
            </a:r>
          </a:p>
          <a:p>
            <a:pPr>
              <a:defRPr/>
            </a:pPr>
            <a:endParaRPr lang="de-CH" dirty="0" smtClean="0"/>
          </a:p>
          <a:p>
            <a:pPr marL="228600" indent="-228600">
              <a:buFontTx/>
              <a:buAutoNum type="alphaLcPeriod"/>
              <a:defRPr/>
            </a:pPr>
            <a:r>
              <a:rPr lang="de-CH" dirty="0" smtClean="0"/>
              <a:t>Dafür müssen wir wissen, wie gross das Potenzial überhaupt ist: Wie viele der Teilzeit arbeitenden Erwerbstätigen wollen überhaupt ihr Pensum aufstocken?</a:t>
            </a:r>
          </a:p>
          <a:p>
            <a:pPr marL="228600" indent="-228600">
              <a:buFontTx/>
              <a:buAutoNum type="alphaLcPeriod"/>
              <a:defRPr/>
            </a:pPr>
            <a:r>
              <a:rPr lang="de-CH" dirty="0" smtClean="0"/>
              <a:t>Die Vereinbarkeit von Familie und Beruf als zentraler Ansatzpunkt liegt grösstenteils in der Kompetenz der Kantone. Der Bund kann aber aufzeigen, was die Kostenfolgen von Regulierung von Betreuungsverhältnissen (stark reguliert) und der Ausbildung der Betreuenden sind. So schafft er Transparenz und zeigt unterschiedliche Dringlichkeit nach Kantonen auf. (Info: Parlamentarische Initiative </a:t>
            </a:r>
            <a:r>
              <a:rPr lang="de-CH" dirty="0" err="1" smtClean="0"/>
              <a:t>Hochreutner</a:t>
            </a:r>
            <a:r>
              <a:rPr lang="de-CH" dirty="0" smtClean="0"/>
              <a:t> 2007 für eine stärkere Rolle des Bundes, falls Kantone Ihrer Verfassungspflicht nicht nachkommen. </a:t>
            </a:r>
          </a:p>
          <a:p>
            <a:pPr marL="228600" indent="-228600">
              <a:buFontTx/>
              <a:buAutoNum type="alphaLcPeriod"/>
              <a:defRPr/>
            </a:pPr>
            <a:r>
              <a:rPr lang="de-CH" dirty="0" smtClean="0"/>
              <a:t>Negative Arbeitsanreize im Steuersystem werden </a:t>
            </a:r>
            <a:r>
              <a:rPr lang="de-CH" dirty="0" err="1" smtClean="0"/>
              <a:t>analyisiert</a:t>
            </a:r>
            <a:r>
              <a:rPr lang="de-CH" dirty="0" smtClean="0"/>
              <a:t> und neutralisiert. Zuständigkeit der </a:t>
            </a:r>
            <a:r>
              <a:rPr lang="de-CH" dirty="0" err="1" smtClean="0"/>
              <a:t>eidg</a:t>
            </a:r>
            <a:r>
              <a:rPr lang="de-CH" dirty="0" smtClean="0"/>
              <a:t>. Finanzverwaltung.</a:t>
            </a:r>
            <a:endParaRPr lang="de-CH" dirty="0"/>
          </a:p>
          <a:p>
            <a:pPr marL="228600" indent="-228600">
              <a:buFontTx/>
              <a:buAutoNum type="alphaLcPeriod"/>
              <a:defRPr/>
            </a:pPr>
            <a:endParaRPr lang="de-CH" dirty="0"/>
          </a:p>
          <a:p>
            <a:pPr marL="228600" indent="-228600">
              <a:defRPr/>
            </a:pPr>
            <a:r>
              <a:rPr lang="de-CH" dirty="0" smtClean="0"/>
              <a:t>Diese Beispiele zeigen: Die Arbeitsteilung zwischen Bund und Kantonen muss in Erinnerung gerufen werden. Alle Akteure müssen sich an den Massnahmen beteiligen. Der Bund hat jetzt Aufklärungsarbeit geleistet, ist aber in der Umsetzung auf eine aktive Mitarbeit von Kantonen (und Gemeinden), und der Wirtschaft angewiesen.</a:t>
            </a:r>
          </a:p>
        </p:txBody>
      </p:sp>
      <p:sp>
        <p:nvSpPr>
          <p:cNvPr id="5734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0F3CED7-85CA-44A2-9DF4-99160884288B}" type="slidenum">
              <a:rPr lang="de-CH" smtClean="0">
                <a:ea typeface="MS PGothic" pitchFamily="34" charset="-128"/>
              </a:rPr>
              <a:pPr/>
              <a:t>23</a:t>
            </a:fld>
            <a:endParaRPr lang="de-CH" smtClean="0">
              <a:ea typeface="MS PGothic" pitchFamily="34"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Folienbildplatzhalter 1"/>
          <p:cNvSpPr>
            <a:spLocks noGrp="1" noRot="1" noChangeAspect="1"/>
          </p:cNvSpPr>
          <p:nvPr>
            <p:ph type="sldImg"/>
          </p:nvPr>
        </p:nvSpPr>
        <p:spPr bwMode="auto">
          <a:noFill/>
          <a:ln>
            <a:solidFill>
              <a:srgbClr val="000000"/>
            </a:solidFill>
            <a:miter lim="800000"/>
            <a:headEnd/>
            <a:tailEnd/>
          </a:ln>
        </p:spPr>
      </p:sp>
      <p:sp>
        <p:nvSpPr>
          <p:cNvPr id="59394" name="Notizenplatzhalter 2"/>
          <p:cNvSpPr>
            <a:spLocks noGrp="1"/>
          </p:cNvSpPr>
          <p:nvPr>
            <p:ph type="body" idx="1"/>
          </p:nvPr>
        </p:nvSpPr>
        <p:spPr bwMode="auto">
          <a:noFill/>
        </p:spPr>
        <p:txBody>
          <a:bodyPr wrap="square" numCol="1" anchor="t" anchorCtr="0" compatLnSpc="1">
            <a:prstTxWarp prst="textNoShape">
              <a:avLst/>
            </a:prstTxWarp>
          </a:bodyPr>
          <a:lstStyle/>
          <a:p>
            <a:endParaRPr lang="de-CH" smtClean="0"/>
          </a:p>
        </p:txBody>
      </p:sp>
      <p:sp>
        <p:nvSpPr>
          <p:cNvPr id="5939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7D5EDBA-3A57-41FA-A166-C42300BEB4D1}" type="slidenum">
              <a:rPr lang="de-CH" smtClean="0">
                <a:ea typeface="MS PGothic" pitchFamily="34" charset="-128"/>
              </a:rPr>
              <a:pPr/>
              <a:t>24</a:t>
            </a:fld>
            <a:endParaRPr lang="de-CH" smtClean="0">
              <a:ea typeface="MS PGothic" pitchFamily="34"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Folienbildplatzhalter 1"/>
          <p:cNvSpPr>
            <a:spLocks noGrp="1" noRot="1" noChangeAspect="1"/>
          </p:cNvSpPr>
          <p:nvPr>
            <p:ph type="sldImg"/>
          </p:nvPr>
        </p:nvSpPr>
        <p:spPr bwMode="auto">
          <a:noFill/>
          <a:ln>
            <a:solidFill>
              <a:srgbClr val="000000"/>
            </a:solidFill>
            <a:miter lim="800000"/>
            <a:headEnd/>
            <a:tailEnd/>
          </a:ln>
        </p:spPr>
      </p:sp>
      <p:sp>
        <p:nvSpPr>
          <p:cNvPr id="61442" name="Notizenplatzhalter 2"/>
          <p:cNvSpPr>
            <a:spLocks noGrp="1"/>
          </p:cNvSpPr>
          <p:nvPr>
            <p:ph type="body" idx="1"/>
          </p:nvPr>
        </p:nvSpPr>
        <p:spPr bwMode="auto">
          <a:noFill/>
        </p:spPr>
        <p:txBody>
          <a:bodyPr wrap="square" numCol="1" anchor="t" anchorCtr="0" compatLnSpc="1">
            <a:prstTxWarp prst="textNoShape">
              <a:avLst/>
            </a:prstTxWarp>
          </a:bodyPr>
          <a:lstStyle/>
          <a:p>
            <a:endParaRPr lang="de-CH" smtClean="0"/>
          </a:p>
        </p:txBody>
      </p:sp>
      <p:sp>
        <p:nvSpPr>
          <p:cNvPr id="61443"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D956F51-5695-4D4D-9C2F-7AE8C039FB5E}" type="slidenum">
              <a:rPr lang="de-CH" smtClean="0">
                <a:ea typeface="MS PGothic" pitchFamily="34" charset="-128"/>
              </a:rPr>
              <a:pPr/>
              <a:t>25</a:t>
            </a:fld>
            <a:endParaRPr lang="de-CH" smtClean="0">
              <a:ea typeface="MS PGothic" pitchFamily="34"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Folienbildplatzhalter 1"/>
          <p:cNvSpPr>
            <a:spLocks noGrp="1" noRot="1" noChangeAspect="1"/>
          </p:cNvSpPr>
          <p:nvPr>
            <p:ph type="sldImg"/>
          </p:nvPr>
        </p:nvSpPr>
        <p:spPr bwMode="auto">
          <a:noFill/>
          <a:ln>
            <a:solidFill>
              <a:srgbClr val="000000"/>
            </a:solidFill>
            <a:miter lim="800000"/>
            <a:headEnd/>
            <a:tailEnd/>
          </a:ln>
        </p:spPr>
      </p:sp>
      <p:sp>
        <p:nvSpPr>
          <p:cNvPr id="63490" name="Notizenplatzhalter 2"/>
          <p:cNvSpPr>
            <a:spLocks noGrp="1"/>
          </p:cNvSpPr>
          <p:nvPr>
            <p:ph type="body" idx="1"/>
          </p:nvPr>
        </p:nvSpPr>
        <p:spPr bwMode="auto">
          <a:noFill/>
        </p:spPr>
        <p:txBody>
          <a:bodyPr wrap="square" numCol="1" anchor="t" anchorCtr="0" compatLnSpc="1">
            <a:prstTxWarp prst="textNoShape">
              <a:avLst/>
            </a:prstTxWarp>
          </a:bodyPr>
          <a:lstStyle/>
          <a:p>
            <a:endParaRPr lang="de-CH" smtClean="0"/>
          </a:p>
        </p:txBody>
      </p:sp>
      <p:sp>
        <p:nvSpPr>
          <p:cNvPr id="63491"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3373289-A0BE-457B-B35B-689D6193691E}" type="slidenum">
              <a:rPr lang="de-CH" smtClean="0">
                <a:ea typeface="MS PGothic" pitchFamily="34" charset="-128"/>
              </a:rPr>
              <a:pPr/>
              <a:t>26</a:t>
            </a:fld>
            <a:endParaRPr lang="de-CH" smtClean="0">
              <a:ea typeface="MS PGothic"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seite_Deutsch">
    <p:spTree>
      <p:nvGrpSpPr>
        <p:cNvPr id="1" name=""/>
        <p:cNvGrpSpPr/>
        <p:nvPr/>
      </p:nvGrpSpPr>
      <p:grpSpPr>
        <a:xfrm>
          <a:off x="0" y="0"/>
          <a:ext cx="0" cy="0"/>
          <a:chOff x="0" y="0"/>
          <a:chExt cx="0" cy="0"/>
        </a:xfrm>
      </p:grpSpPr>
      <p:pic>
        <p:nvPicPr>
          <p:cNvPr id="2" name="Picture 37" descr="Logo_CMYK_pos"/>
          <p:cNvPicPr>
            <a:picLocks noChangeAspect="1" noChangeArrowheads="1"/>
          </p:cNvPicPr>
          <p:nvPr userDrawn="1"/>
        </p:nvPicPr>
        <p:blipFill>
          <a:blip r:embed="rId2"/>
          <a:srcRect/>
          <a:stretch>
            <a:fillRect/>
          </a:stretch>
        </p:blipFill>
        <p:spPr bwMode="auto">
          <a:xfrm>
            <a:off x="927100" y="387350"/>
            <a:ext cx="1997075" cy="508000"/>
          </a:xfrm>
          <a:prstGeom prst="rect">
            <a:avLst/>
          </a:prstGeom>
          <a:noFill/>
          <a:ln w="9525">
            <a:noFill/>
            <a:miter lim="800000"/>
            <a:headEnd/>
            <a:tailEnd/>
          </a:ln>
        </p:spPr>
      </p:pic>
      <p:sp>
        <p:nvSpPr>
          <p:cNvPr id="3" name="Text Box 39"/>
          <p:cNvSpPr txBox="1">
            <a:spLocks noChangeArrowheads="1"/>
          </p:cNvSpPr>
          <p:nvPr userDrawn="1"/>
        </p:nvSpPr>
        <p:spPr bwMode="auto">
          <a:xfrm>
            <a:off x="3348038" y="382588"/>
            <a:ext cx="2592387" cy="120650"/>
          </a:xfrm>
          <a:prstGeom prst="rect">
            <a:avLst/>
          </a:prstGeom>
          <a:noFill/>
          <a:ln w="9525">
            <a:noFill/>
            <a:miter lim="800000"/>
            <a:headEnd/>
            <a:tailEnd/>
          </a:ln>
          <a:effectLst/>
        </p:spPr>
        <p:txBody>
          <a:bodyPr lIns="0" tIns="0" rIns="0" bIns="0">
            <a:spAutoFit/>
          </a:bodyPr>
          <a:lstStyle/>
          <a:p>
            <a:pPr>
              <a:lnSpc>
                <a:spcPct val="105000"/>
              </a:lnSpc>
              <a:spcBef>
                <a:spcPct val="50000"/>
              </a:spcBef>
              <a:defRPr/>
            </a:pPr>
            <a:r>
              <a:rPr lang="de-CH" sz="800" dirty="0">
                <a:solidFill>
                  <a:schemeClr val="bg1">
                    <a:lumMod val="65000"/>
                  </a:schemeClr>
                </a:solidFill>
              </a:rPr>
              <a:t>Eidgenössisches Volkswirtschaftsdepartement </a:t>
            </a:r>
            <a:r>
              <a:rPr lang="de-CH" sz="800" dirty="0">
                <a:solidFill>
                  <a:schemeClr val="bg1">
                    <a:lumMod val="65000"/>
                  </a:schemeClr>
                </a:solidFill>
              </a:rPr>
              <a:t>EVD</a:t>
            </a:r>
            <a:endParaRPr lang="de-CH" sz="800" dirty="0">
              <a:solidFill>
                <a:schemeClr val="bg1">
                  <a:lumMod val="65000"/>
                </a:schemeClr>
              </a:solidFill>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lgeseite_Text">
    <p:spTree>
      <p:nvGrpSpPr>
        <p:cNvPr id="1" name=""/>
        <p:cNvGrpSpPr/>
        <p:nvPr/>
      </p:nvGrpSpPr>
      <p:grpSpPr>
        <a:xfrm>
          <a:off x="0" y="0"/>
          <a:ext cx="0" cy="0"/>
          <a:chOff x="0" y="0"/>
          <a:chExt cx="0" cy="0"/>
        </a:xfrm>
      </p:grpSpPr>
      <p:pic>
        <p:nvPicPr>
          <p:cNvPr id="4" name="Grafik 1" descr="EVD_BBT_D_RGB_POS_QUER_wappen.jpg"/>
          <p:cNvPicPr>
            <a:picLocks noChangeAspect="1"/>
          </p:cNvPicPr>
          <p:nvPr userDrawn="1"/>
        </p:nvPicPr>
        <p:blipFill>
          <a:blip r:embed="rId2"/>
          <a:srcRect/>
          <a:stretch>
            <a:fillRect/>
          </a:stretch>
        </p:blipFill>
        <p:spPr bwMode="auto">
          <a:xfrm>
            <a:off x="428625" y="642938"/>
            <a:ext cx="292100" cy="347662"/>
          </a:xfrm>
          <a:prstGeom prst="rect">
            <a:avLst/>
          </a:prstGeom>
          <a:noFill/>
          <a:ln w="9525">
            <a:noFill/>
            <a:miter lim="800000"/>
            <a:headEnd/>
            <a:tailEnd/>
          </a:ln>
        </p:spPr>
      </p:pic>
      <p:sp>
        <p:nvSpPr>
          <p:cNvPr id="8" name="Titel 1"/>
          <p:cNvSpPr>
            <a:spLocks noGrp="1"/>
          </p:cNvSpPr>
          <p:nvPr>
            <p:ph type="ctrTitle"/>
          </p:nvPr>
        </p:nvSpPr>
        <p:spPr>
          <a:xfrm>
            <a:off x="1214414" y="500042"/>
            <a:ext cx="6286544" cy="714379"/>
          </a:xfrm>
          <a:prstGeom prst="rect">
            <a:avLst/>
          </a:prstGeom>
        </p:spPr>
        <p:txBody>
          <a:bodyPr/>
          <a:lstStyle>
            <a:lvl1pPr algn="l">
              <a:defRPr sz="3200"/>
            </a:lvl1pPr>
          </a:lstStyle>
          <a:p>
            <a:r>
              <a:rPr lang="de-DE" smtClean="0"/>
              <a:t>Titelmasterformat durch Klicken bearbeiten</a:t>
            </a:r>
            <a:endParaRPr lang="de-CH" dirty="0"/>
          </a:p>
        </p:txBody>
      </p:sp>
      <p:sp>
        <p:nvSpPr>
          <p:cNvPr id="11" name="Inhaltsplatzhalter 9"/>
          <p:cNvSpPr>
            <a:spLocks noGrp="1"/>
          </p:cNvSpPr>
          <p:nvPr>
            <p:ph sz="quarter" idx="12"/>
          </p:nvPr>
        </p:nvSpPr>
        <p:spPr>
          <a:xfrm>
            <a:off x="1214414" y="1571613"/>
            <a:ext cx="7215187" cy="1857388"/>
          </a:xfrm>
          <a:prstGeom prst="rect">
            <a:avLst/>
          </a:prstGeom>
        </p:spPr>
        <p:txBody>
          <a:bodyPr/>
          <a:lstStyle>
            <a:lvl1pPr>
              <a:lnSpc>
                <a:spcPts val="2600"/>
              </a:lnSpc>
              <a:buFont typeface="Arial" pitchFamily="34" charset="0"/>
              <a:buNone/>
              <a:defRPr sz="2100"/>
            </a:lvl1pPr>
            <a:lvl2pPr marL="742950" indent="-742950">
              <a:buNone/>
              <a:defRPr sz="2100"/>
            </a:lvl2pPr>
            <a:lvl3pPr marL="742950" indent="-742950">
              <a:buNone/>
              <a:defRPr sz="2100"/>
            </a:lvl3pPr>
            <a:lvl4pPr>
              <a:buNone/>
              <a:defRPr sz="2100"/>
            </a:lvl4pPr>
            <a:lvl5pPr>
              <a:buNone/>
              <a:defRPr sz="2100"/>
            </a:lvl5pPr>
          </a:lstStyle>
          <a:p>
            <a:pPr lvl="0"/>
            <a:r>
              <a:rPr lang="de-DE" smtClean="0"/>
              <a:t>Textmasterformate durch Klicken bearbeiten</a:t>
            </a:r>
          </a:p>
          <a:p>
            <a:pPr lvl="1"/>
            <a:r>
              <a:rPr lang="de-DE" smtClean="0"/>
              <a:t>Zweite Ebene</a:t>
            </a:r>
          </a:p>
          <a:p>
            <a:pPr lvl="2"/>
            <a:r>
              <a:rPr lang="de-DE" smtClean="0"/>
              <a:t>Dritte Ebene</a:t>
            </a:r>
          </a:p>
        </p:txBody>
      </p:sp>
      <p:sp>
        <p:nvSpPr>
          <p:cNvPr id="5" name="Foliennummernplatzhalter 5"/>
          <p:cNvSpPr>
            <a:spLocks noGrp="1"/>
          </p:cNvSpPr>
          <p:nvPr>
            <p:ph type="sldNum" sz="quarter" idx="13"/>
          </p:nvPr>
        </p:nvSpPr>
        <p:spPr>
          <a:xfrm>
            <a:off x="6624638" y="6215063"/>
            <a:ext cx="2233612" cy="365125"/>
          </a:xfrm>
          <a:prstGeom prst="rect">
            <a:avLst/>
          </a:prstGeom>
        </p:spPr>
        <p:txBody>
          <a:bodyPr/>
          <a:lstStyle>
            <a:lvl1pPr algn="r" fontAlgn="auto">
              <a:lnSpc>
                <a:spcPts val="1200"/>
              </a:lnSpc>
              <a:spcBef>
                <a:spcPts val="0"/>
              </a:spcBef>
              <a:spcAft>
                <a:spcPts val="0"/>
              </a:spcAft>
              <a:defRPr sz="900">
                <a:latin typeface="Arial" pitchFamily="34" charset="0"/>
                <a:cs typeface="Arial" pitchFamily="34" charset="0"/>
              </a:defRPr>
            </a:lvl1pPr>
          </a:lstStyle>
          <a:p>
            <a:pPr>
              <a:defRPr/>
            </a:pPr>
            <a:fld id="{7C53A6C8-1484-4695-8D35-D6984D4A1E71}" type="slidenum">
              <a:rPr lang="de-CH"/>
              <a:pPr>
                <a:defRPr/>
              </a:pPr>
              <a:t>‹Nr.›</a:t>
            </a:fld>
            <a:endParaRPr lang="de-CH"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lgeseite_Text mit Fussnote">
    <p:spTree>
      <p:nvGrpSpPr>
        <p:cNvPr id="1" name=""/>
        <p:cNvGrpSpPr/>
        <p:nvPr/>
      </p:nvGrpSpPr>
      <p:grpSpPr>
        <a:xfrm>
          <a:off x="0" y="0"/>
          <a:ext cx="0" cy="0"/>
          <a:chOff x="0" y="0"/>
          <a:chExt cx="0" cy="0"/>
        </a:xfrm>
      </p:grpSpPr>
      <p:pic>
        <p:nvPicPr>
          <p:cNvPr id="8" name="Grafik 1" descr="EVD_BBT_D_RGB_POS_QUER_wappen.jpg"/>
          <p:cNvPicPr>
            <a:picLocks noChangeAspect="1"/>
          </p:cNvPicPr>
          <p:nvPr userDrawn="1"/>
        </p:nvPicPr>
        <p:blipFill>
          <a:blip r:embed="rId2"/>
          <a:srcRect/>
          <a:stretch>
            <a:fillRect/>
          </a:stretch>
        </p:blipFill>
        <p:spPr bwMode="auto">
          <a:xfrm>
            <a:off x="428625" y="642938"/>
            <a:ext cx="292100" cy="347662"/>
          </a:xfrm>
          <a:prstGeom prst="rect">
            <a:avLst/>
          </a:prstGeom>
          <a:noFill/>
          <a:ln w="9525">
            <a:noFill/>
            <a:miter lim="800000"/>
            <a:headEnd/>
            <a:tailEnd/>
          </a:ln>
        </p:spPr>
      </p:pic>
      <p:cxnSp>
        <p:nvCxnSpPr>
          <p:cNvPr id="9" name="Gerade Verbindung 8"/>
          <p:cNvCxnSpPr/>
          <p:nvPr userDrawn="1"/>
        </p:nvCxnSpPr>
        <p:spPr>
          <a:xfrm>
            <a:off x="1214438" y="6143625"/>
            <a:ext cx="7572375" cy="15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itel 1"/>
          <p:cNvSpPr>
            <a:spLocks noGrp="1"/>
          </p:cNvSpPr>
          <p:nvPr>
            <p:ph type="ctrTitle"/>
          </p:nvPr>
        </p:nvSpPr>
        <p:spPr>
          <a:xfrm>
            <a:off x="1214414" y="500042"/>
            <a:ext cx="6286544" cy="714379"/>
          </a:xfrm>
          <a:prstGeom prst="rect">
            <a:avLst/>
          </a:prstGeom>
        </p:spPr>
        <p:txBody>
          <a:bodyPr/>
          <a:lstStyle>
            <a:lvl1pPr algn="l">
              <a:defRPr sz="3200"/>
            </a:lvl1pPr>
          </a:lstStyle>
          <a:p>
            <a:r>
              <a:rPr lang="de-DE" smtClean="0"/>
              <a:t>Titelmasterformat durch Klicken bearbeiten</a:t>
            </a:r>
            <a:endParaRPr lang="de-CH" dirty="0"/>
          </a:p>
        </p:txBody>
      </p:sp>
      <p:sp>
        <p:nvSpPr>
          <p:cNvPr id="6" name="Inhaltsplatzhalter 9"/>
          <p:cNvSpPr>
            <a:spLocks noGrp="1"/>
          </p:cNvSpPr>
          <p:nvPr>
            <p:ph sz="quarter" idx="12"/>
          </p:nvPr>
        </p:nvSpPr>
        <p:spPr>
          <a:xfrm>
            <a:off x="1214414" y="1571613"/>
            <a:ext cx="7215187" cy="1857388"/>
          </a:xfrm>
          <a:prstGeom prst="rect">
            <a:avLst/>
          </a:prstGeom>
        </p:spPr>
        <p:txBody>
          <a:bodyPr/>
          <a:lstStyle>
            <a:lvl1pPr>
              <a:lnSpc>
                <a:spcPts val="2600"/>
              </a:lnSpc>
              <a:buFont typeface="Arial" pitchFamily="34" charset="0"/>
              <a:buNone/>
              <a:defRPr sz="2100"/>
            </a:lvl1pPr>
            <a:lvl2pPr marL="0" indent="0">
              <a:buNone/>
              <a:defRPr sz="2100"/>
            </a:lvl2pPr>
            <a:lvl3pPr marL="0" indent="0">
              <a:buNone/>
              <a:defRPr sz="2100"/>
            </a:lvl3pPr>
            <a:lvl4pPr>
              <a:buNone/>
              <a:defRPr sz="2100"/>
            </a:lvl4pPr>
            <a:lvl5pPr>
              <a:buNone/>
              <a:defRPr sz="2100"/>
            </a:lvl5pPr>
          </a:lstStyle>
          <a:p>
            <a:pPr lvl="0"/>
            <a:r>
              <a:rPr lang="de-DE" smtClean="0"/>
              <a:t>Textmasterformate durch Klicken bearbeiten</a:t>
            </a:r>
          </a:p>
          <a:p>
            <a:pPr lvl="1"/>
            <a:r>
              <a:rPr lang="de-DE" smtClean="0"/>
              <a:t>Zweite Ebene</a:t>
            </a:r>
          </a:p>
          <a:p>
            <a:pPr lvl="2"/>
            <a:r>
              <a:rPr lang="de-DE" smtClean="0"/>
              <a:t>Dritte Ebene</a:t>
            </a:r>
          </a:p>
        </p:txBody>
      </p:sp>
      <p:sp>
        <p:nvSpPr>
          <p:cNvPr id="7" name="Textplatzhalter 12"/>
          <p:cNvSpPr>
            <a:spLocks noGrp="1"/>
          </p:cNvSpPr>
          <p:nvPr>
            <p:ph type="body" sz="quarter" idx="13"/>
          </p:nvPr>
        </p:nvSpPr>
        <p:spPr>
          <a:xfrm>
            <a:off x="1142976" y="6215082"/>
            <a:ext cx="2924968" cy="454278"/>
          </a:xfrm>
          <a:prstGeom prst="rect">
            <a:avLst/>
          </a:prstGeom>
        </p:spPr>
        <p:txBody>
          <a:bodyPr/>
          <a:lstStyle>
            <a:lvl1pPr algn="l">
              <a:buFont typeface="Arial" pitchFamily="34" charset="0"/>
              <a:buNone/>
              <a:defRPr sz="900" b="0" baseline="0"/>
            </a:lvl1pPr>
          </a:lstStyle>
          <a:p>
            <a:pPr lvl="0"/>
            <a:r>
              <a:rPr lang="de-DE" dirty="0" smtClean="0"/>
              <a:t>Textmasterformate durch Klicken bearbeiten</a:t>
            </a:r>
          </a:p>
          <a:p>
            <a:pPr lvl="1"/>
            <a:r>
              <a:rPr lang="de-DE" dirty="0" smtClean="0"/>
              <a:t>Zweite Ebene</a:t>
            </a:r>
          </a:p>
        </p:txBody>
      </p:sp>
      <p:sp>
        <p:nvSpPr>
          <p:cNvPr id="10" name="Foliennummernplatzhalter 5"/>
          <p:cNvSpPr>
            <a:spLocks noGrp="1"/>
          </p:cNvSpPr>
          <p:nvPr>
            <p:ph type="sldNum" sz="quarter" idx="14"/>
          </p:nvPr>
        </p:nvSpPr>
        <p:spPr>
          <a:xfrm>
            <a:off x="6624638" y="6215063"/>
            <a:ext cx="2233612" cy="365125"/>
          </a:xfrm>
          <a:prstGeom prst="rect">
            <a:avLst/>
          </a:prstGeom>
        </p:spPr>
        <p:txBody>
          <a:bodyPr/>
          <a:lstStyle>
            <a:lvl1pPr algn="r" fontAlgn="auto">
              <a:lnSpc>
                <a:spcPts val="1200"/>
              </a:lnSpc>
              <a:spcBef>
                <a:spcPts val="0"/>
              </a:spcBef>
              <a:spcAft>
                <a:spcPts val="0"/>
              </a:spcAft>
              <a:defRPr sz="900">
                <a:latin typeface="Arial" pitchFamily="34" charset="0"/>
                <a:cs typeface="Arial" pitchFamily="34" charset="0"/>
              </a:defRPr>
            </a:lvl1pPr>
          </a:lstStyle>
          <a:p>
            <a:pPr>
              <a:defRPr/>
            </a:pPr>
            <a:fld id="{83D14DC3-7F38-4FC3-A2AF-64D5CEE423F2}" type="slidenum">
              <a:rPr lang="de-CH"/>
              <a:pPr>
                <a:defRPr/>
              </a:pPr>
              <a:t>‹Nr.›</a:t>
            </a:fld>
            <a:endParaRPr lang="de-CH"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lgeseite_Diagramm">
    <p:spTree>
      <p:nvGrpSpPr>
        <p:cNvPr id="1" name=""/>
        <p:cNvGrpSpPr/>
        <p:nvPr/>
      </p:nvGrpSpPr>
      <p:grpSpPr>
        <a:xfrm>
          <a:off x="0" y="0"/>
          <a:ext cx="0" cy="0"/>
          <a:chOff x="0" y="0"/>
          <a:chExt cx="0" cy="0"/>
        </a:xfrm>
      </p:grpSpPr>
      <p:pic>
        <p:nvPicPr>
          <p:cNvPr id="5" name="Grafik 1" descr="EVD_BBT_D_RGB_POS_QUER_wappen.jpg"/>
          <p:cNvPicPr>
            <a:picLocks noChangeAspect="1"/>
          </p:cNvPicPr>
          <p:nvPr userDrawn="1"/>
        </p:nvPicPr>
        <p:blipFill>
          <a:blip r:embed="rId2"/>
          <a:srcRect/>
          <a:stretch>
            <a:fillRect/>
          </a:stretch>
        </p:blipFill>
        <p:spPr bwMode="auto">
          <a:xfrm>
            <a:off x="428625" y="642938"/>
            <a:ext cx="292100" cy="347662"/>
          </a:xfrm>
          <a:prstGeom prst="rect">
            <a:avLst/>
          </a:prstGeom>
          <a:noFill/>
          <a:ln w="9525">
            <a:noFill/>
            <a:miter lim="800000"/>
            <a:headEnd/>
            <a:tailEnd/>
          </a:ln>
        </p:spPr>
      </p:pic>
      <p:sp>
        <p:nvSpPr>
          <p:cNvPr id="8" name="Titel 1"/>
          <p:cNvSpPr>
            <a:spLocks noGrp="1"/>
          </p:cNvSpPr>
          <p:nvPr>
            <p:ph type="ctrTitle"/>
          </p:nvPr>
        </p:nvSpPr>
        <p:spPr>
          <a:xfrm>
            <a:off x="1214414" y="500042"/>
            <a:ext cx="6286544" cy="714379"/>
          </a:xfrm>
          <a:prstGeom prst="rect">
            <a:avLst/>
          </a:prstGeom>
        </p:spPr>
        <p:txBody>
          <a:bodyPr/>
          <a:lstStyle>
            <a:lvl1pPr algn="l">
              <a:defRPr sz="3200"/>
            </a:lvl1pPr>
          </a:lstStyle>
          <a:p>
            <a:r>
              <a:rPr lang="de-DE" smtClean="0"/>
              <a:t>Titelmasterformat durch Klicken bearbeiten</a:t>
            </a:r>
            <a:endParaRPr lang="de-CH" dirty="0"/>
          </a:p>
        </p:txBody>
      </p:sp>
      <p:sp>
        <p:nvSpPr>
          <p:cNvPr id="9" name="Inhaltsplatzhalter 9"/>
          <p:cNvSpPr>
            <a:spLocks noGrp="1"/>
          </p:cNvSpPr>
          <p:nvPr>
            <p:ph sz="quarter" idx="12"/>
          </p:nvPr>
        </p:nvSpPr>
        <p:spPr>
          <a:xfrm>
            <a:off x="1214415" y="1571613"/>
            <a:ext cx="6286544" cy="428627"/>
          </a:xfrm>
          <a:prstGeom prst="rect">
            <a:avLst/>
          </a:prstGeom>
        </p:spPr>
        <p:txBody>
          <a:bodyPr/>
          <a:lstStyle>
            <a:lvl1pPr>
              <a:lnSpc>
                <a:spcPts val="2600"/>
              </a:lnSpc>
              <a:buFont typeface="Arial" pitchFamily="34" charset="0"/>
              <a:buNone/>
              <a:defRPr sz="2100"/>
            </a:lvl1pPr>
            <a:lvl2pPr>
              <a:buNone/>
              <a:defRPr sz="2100"/>
            </a:lvl2pPr>
            <a:lvl3pPr>
              <a:buNone/>
              <a:defRPr sz="2100"/>
            </a:lvl3pPr>
            <a:lvl4pPr>
              <a:buNone/>
              <a:defRPr sz="2100"/>
            </a:lvl4pPr>
            <a:lvl5pPr>
              <a:buNone/>
              <a:defRPr sz="2100"/>
            </a:lvl5pPr>
          </a:lstStyle>
          <a:p>
            <a:pPr lvl="0"/>
            <a:r>
              <a:rPr lang="de-DE" smtClean="0"/>
              <a:t>Textmasterformate durch Klicken bearbeiten</a:t>
            </a:r>
          </a:p>
        </p:txBody>
      </p:sp>
      <p:sp>
        <p:nvSpPr>
          <p:cNvPr id="11" name="Diagrammplatzhalter 10"/>
          <p:cNvSpPr>
            <a:spLocks noGrp="1"/>
          </p:cNvSpPr>
          <p:nvPr>
            <p:ph type="chart" sz="quarter" idx="13"/>
          </p:nvPr>
        </p:nvSpPr>
        <p:spPr>
          <a:xfrm>
            <a:off x="1214438" y="2357438"/>
            <a:ext cx="6286500" cy="3571875"/>
          </a:xfrm>
          <a:prstGeom prst="rect">
            <a:avLst/>
          </a:prstGeom>
        </p:spPr>
        <p:txBody>
          <a:bodyPr/>
          <a:lstStyle/>
          <a:p>
            <a:pPr lvl="0"/>
            <a:r>
              <a:rPr lang="de-DE" noProof="0" smtClean="0"/>
              <a:t>Diagramm durch Klicken auf Symbol hinzufügen</a:t>
            </a:r>
            <a:endParaRPr lang="de-CH" noProof="0" dirty="0"/>
          </a:p>
        </p:txBody>
      </p:sp>
      <p:sp>
        <p:nvSpPr>
          <p:cNvPr id="6" name="Foliennummernplatzhalter 5"/>
          <p:cNvSpPr>
            <a:spLocks noGrp="1"/>
          </p:cNvSpPr>
          <p:nvPr>
            <p:ph type="sldNum" sz="quarter" idx="14"/>
          </p:nvPr>
        </p:nvSpPr>
        <p:spPr>
          <a:xfrm>
            <a:off x="6624638" y="6215063"/>
            <a:ext cx="2233612" cy="365125"/>
          </a:xfrm>
          <a:prstGeom prst="rect">
            <a:avLst/>
          </a:prstGeom>
        </p:spPr>
        <p:txBody>
          <a:bodyPr/>
          <a:lstStyle>
            <a:lvl1pPr algn="r" fontAlgn="auto">
              <a:lnSpc>
                <a:spcPts val="1200"/>
              </a:lnSpc>
              <a:spcBef>
                <a:spcPts val="0"/>
              </a:spcBef>
              <a:spcAft>
                <a:spcPts val="0"/>
              </a:spcAft>
              <a:defRPr sz="900">
                <a:latin typeface="Arial" pitchFamily="34" charset="0"/>
                <a:cs typeface="Arial" pitchFamily="34" charset="0"/>
              </a:defRPr>
            </a:lvl1pPr>
          </a:lstStyle>
          <a:p>
            <a:pPr>
              <a:defRPr/>
            </a:pPr>
            <a:fld id="{77BD9CF9-7649-4DDC-A2A7-F298CC9E8444}" type="slidenum">
              <a:rPr lang="de-CH"/>
              <a:pPr>
                <a:defRPr/>
              </a:pPr>
              <a:t>‹Nr.›</a:t>
            </a:fld>
            <a:endParaRPr lang="de-CH"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lgeseite_Tabelle">
    <p:spTree>
      <p:nvGrpSpPr>
        <p:cNvPr id="1" name=""/>
        <p:cNvGrpSpPr/>
        <p:nvPr/>
      </p:nvGrpSpPr>
      <p:grpSpPr>
        <a:xfrm>
          <a:off x="0" y="0"/>
          <a:ext cx="0" cy="0"/>
          <a:chOff x="0" y="0"/>
          <a:chExt cx="0" cy="0"/>
        </a:xfrm>
      </p:grpSpPr>
      <p:pic>
        <p:nvPicPr>
          <p:cNvPr id="5" name="Grafik 1" descr="EVD_BBT_D_RGB_POS_QUER_wappen.jpg"/>
          <p:cNvPicPr>
            <a:picLocks noChangeAspect="1"/>
          </p:cNvPicPr>
          <p:nvPr userDrawn="1"/>
        </p:nvPicPr>
        <p:blipFill>
          <a:blip r:embed="rId2"/>
          <a:srcRect/>
          <a:stretch>
            <a:fillRect/>
          </a:stretch>
        </p:blipFill>
        <p:spPr bwMode="auto">
          <a:xfrm>
            <a:off x="428625" y="642938"/>
            <a:ext cx="292100" cy="347662"/>
          </a:xfrm>
          <a:prstGeom prst="rect">
            <a:avLst/>
          </a:prstGeom>
          <a:noFill/>
          <a:ln w="9525">
            <a:noFill/>
            <a:miter lim="800000"/>
            <a:headEnd/>
            <a:tailEnd/>
          </a:ln>
        </p:spPr>
      </p:pic>
      <p:sp>
        <p:nvSpPr>
          <p:cNvPr id="8" name="Titel 1"/>
          <p:cNvSpPr>
            <a:spLocks noGrp="1"/>
          </p:cNvSpPr>
          <p:nvPr>
            <p:ph type="ctrTitle"/>
          </p:nvPr>
        </p:nvSpPr>
        <p:spPr>
          <a:xfrm>
            <a:off x="1214414" y="500042"/>
            <a:ext cx="6286544" cy="714379"/>
          </a:xfrm>
          <a:prstGeom prst="rect">
            <a:avLst/>
          </a:prstGeom>
        </p:spPr>
        <p:txBody>
          <a:bodyPr/>
          <a:lstStyle>
            <a:lvl1pPr algn="l">
              <a:defRPr sz="3200"/>
            </a:lvl1pPr>
          </a:lstStyle>
          <a:p>
            <a:r>
              <a:rPr lang="de-DE" smtClean="0"/>
              <a:t>Titelmasterformat durch Klicken bearbeiten</a:t>
            </a:r>
            <a:endParaRPr lang="de-CH" dirty="0"/>
          </a:p>
        </p:txBody>
      </p:sp>
      <p:sp>
        <p:nvSpPr>
          <p:cNvPr id="9" name="Inhaltsplatzhalter 9"/>
          <p:cNvSpPr>
            <a:spLocks noGrp="1"/>
          </p:cNvSpPr>
          <p:nvPr>
            <p:ph sz="quarter" idx="12"/>
          </p:nvPr>
        </p:nvSpPr>
        <p:spPr>
          <a:xfrm>
            <a:off x="1214414" y="1571613"/>
            <a:ext cx="7215187" cy="500065"/>
          </a:xfrm>
          <a:prstGeom prst="rect">
            <a:avLst/>
          </a:prstGeom>
        </p:spPr>
        <p:txBody>
          <a:bodyPr/>
          <a:lstStyle>
            <a:lvl1pPr>
              <a:lnSpc>
                <a:spcPts val="2600"/>
              </a:lnSpc>
              <a:buFont typeface="Arial" pitchFamily="34" charset="0"/>
              <a:buNone/>
              <a:defRPr sz="2100"/>
            </a:lvl1pPr>
            <a:lvl2pPr>
              <a:buNone/>
              <a:defRPr sz="2100"/>
            </a:lvl2pPr>
            <a:lvl3pPr>
              <a:buNone/>
              <a:defRPr sz="2100"/>
            </a:lvl3pPr>
            <a:lvl4pPr>
              <a:buNone/>
              <a:defRPr sz="2100"/>
            </a:lvl4pPr>
            <a:lvl5pPr>
              <a:buNone/>
              <a:defRPr sz="2100"/>
            </a:lvl5pPr>
          </a:lstStyle>
          <a:p>
            <a:pPr lvl="0"/>
            <a:r>
              <a:rPr lang="de-DE" smtClean="0"/>
              <a:t>Textmasterformate durch Klicken bearbeiten</a:t>
            </a:r>
          </a:p>
        </p:txBody>
      </p:sp>
      <p:sp>
        <p:nvSpPr>
          <p:cNvPr id="11" name="Tabellenplatzhalter 10"/>
          <p:cNvSpPr>
            <a:spLocks noGrp="1"/>
          </p:cNvSpPr>
          <p:nvPr>
            <p:ph type="tbl" sz="quarter" idx="13"/>
          </p:nvPr>
        </p:nvSpPr>
        <p:spPr>
          <a:xfrm>
            <a:off x="1214438" y="2428875"/>
            <a:ext cx="7215187" cy="3143250"/>
          </a:xfrm>
          <a:prstGeom prst="rect">
            <a:avLst/>
          </a:prstGeom>
        </p:spPr>
        <p:txBody>
          <a:bodyPr/>
          <a:lstStyle/>
          <a:p>
            <a:pPr lvl="0"/>
            <a:r>
              <a:rPr lang="de-DE" noProof="0" smtClean="0"/>
              <a:t>Tabelle durch Klicken auf Symbol hinzufügen</a:t>
            </a:r>
            <a:endParaRPr lang="de-CH" noProof="0"/>
          </a:p>
        </p:txBody>
      </p:sp>
      <p:sp>
        <p:nvSpPr>
          <p:cNvPr id="6" name="Foliennummernplatzhalter 5"/>
          <p:cNvSpPr>
            <a:spLocks noGrp="1"/>
          </p:cNvSpPr>
          <p:nvPr>
            <p:ph type="sldNum" sz="quarter" idx="14"/>
          </p:nvPr>
        </p:nvSpPr>
        <p:spPr>
          <a:xfrm>
            <a:off x="6624638" y="6215063"/>
            <a:ext cx="2233612" cy="365125"/>
          </a:xfrm>
          <a:prstGeom prst="rect">
            <a:avLst/>
          </a:prstGeom>
        </p:spPr>
        <p:txBody>
          <a:bodyPr/>
          <a:lstStyle>
            <a:lvl1pPr algn="r" fontAlgn="auto">
              <a:lnSpc>
                <a:spcPts val="1200"/>
              </a:lnSpc>
              <a:spcBef>
                <a:spcPts val="0"/>
              </a:spcBef>
              <a:spcAft>
                <a:spcPts val="0"/>
              </a:spcAft>
              <a:defRPr sz="900">
                <a:latin typeface="Arial" pitchFamily="34" charset="0"/>
                <a:cs typeface="Arial" pitchFamily="34" charset="0"/>
              </a:defRPr>
            </a:lvl1pPr>
          </a:lstStyle>
          <a:p>
            <a:pPr>
              <a:defRPr/>
            </a:pPr>
            <a:fld id="{B730BC46-3EC5-4CF3-8EA7-9C6F4D188547}" type="slidenum">
              <a:rPr lang="de-CH"/>
              <a:pPr>
                <a:defRPr/>
              </a:pPr>
              <a:t>‹Nr.›</a:t>
            </a:fld>
            <a:endParaRPr lang="de-CH"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lgeseite_SmartArt">
    <p:spTree>
      <p:nvGrpSpPr>
        <p:cNvPr id="1" name=""/>
        <p:cNvGrpSpPr/>
        <p:nvPr/>
      </p:nvGrpSpPr>
      <p:grpSpPr>
        <a:xfrm>
          <a:off x="0" y="0"/>
          <a:ext cx="0" cy="0"/>
          <a:chOff x="0" y="0"/>
          <a:chExt cx="0" cy="0"/>
        </a:xfrm>
      </p:grpSpPr>
      <p:pic>
        <p:nvPicPr>
          <p:cNvPr id="4" name="Grafik 1" descr="EVD_BBT_D_RGB_POS_QUER_wappen.jpg"/>
          <p:cNvPicPr>
            <a:picLocks noChangeAspect="1"/>
          </p:cNvPicPr>
          <p:nvPr userDrawn="1"/>
        </p:nvPicPr>
        <p:blipFill>
          <a:blip r:embed="rId2"/>
          <a:srcRect/>
          <a:stretch>
            <a:fillRect/>
          </a:stretch>
        </p:blipFill>
        <p:spPr bwMode="auto">
          <a:xfrm>
            <a:off x="428625" y="642938"/>
            <a:ext cx="292100" cy="347662"/>
          </a:xfrm>
          <a:prstGeom prst="rect">
            <a:avLst/>
          </a:prstGeom>
          <a:noFill/>
          <a:ln w="9525">
            <a:noFill/>
            <a:miter lim="800000"/>
            <a:headEnd/>
            <a:tailEnd/>
          </a:ln>
        </p:spPr>
      </p:pic>
      <p:graphicFrame>
        <p:nvGraphicFramePr>
          <p:cNvPr id="5" name="Diagramm 4"/>
          <p:cNvGraphicFramePr/>
          <p:nvPr userDrawn="1"/>
        </p:nvGraphicFramePr>
        <p:xfrm>
          <a:off x="1214414" y="2428868"/>
          <a:ext cx="6096000" cy="33575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itel 1"/>
          <p:cNvSpPr>
            <a:spLocks noGrp="1"/>
          </p:cNvSpPr>
          <p:nvPr>
            <p:ph type="ctrTitle"/>
          </p:nvPr>
        </p:nvSpPr>
        <p:spPr>
          <a:xfrm>
            <a:off x="1214414" y="500042"/>
            <a:ext cx="6286544" cy="714379"/>
          </a:xfrm>
          <a:prstGeom prst="rect">
            <a:avLst/>
          </a:prstGeom>
        </p:spPr>
        <p:txBody>
          <a:bodyPr/>
          <a:lstStyle>
            <a:lvl1pPr algn="l">
              <a:defRPr sz="3200"/>
            </a:lvl1pPr>
          </a:lstStyle>
          <a:p>
            <a:r>
              <a:rPr lang="de-DE" smtClean="0"/>
              <a:t>Titelmasterformat durch Klicken bearbeiten</a:t>
            </a:r>
            <a:endParaRPr lang="de-CH" dirty="0"/>
          </a:p>
        </p:txBody>
      </p:sp>
      <p:sp>
        <p:nvSpPr>
          <p:cNvPr id="9" name="Inhaltsplatzhalter 9"/>
          <p:cNvSpPr>
            <a:spLocks noGrp="1"/>
          </p:cNvSpPr>
          <p:nvPr>
            <p:ph sz="quarter" idx="12"/>
          </p:nvPr>
        </p:nvSpPr>
        <p:spPr>
          <a:xfrm>
            <a:off x="1214415" y="1571613"/>
            <a:ext cx="6286544" cy="500065"/>
          </a:xfrm>
          <a:prstGeom prst="rect">
            <a:avLst/>
          </a:prstGeom>
        </p:spPr>
        <p:txBody>
          <a:bodyPr/>
          <a:lstStyle>
            <a:lvl1pPr>
              <a:lnSpc>
                <a:spcPts val="2600"/>
              </a:lnSpc>
              <a:buFont typeface="Arial" pitchFamily="34" charset="0"/>
              <a:buNone/>
              <a:defRPr sz="2100" baseline="0"/>
            </a:lvl1pPr>
            <a:lvl2pPr>
              <a:buNone/>
              <a:defRPr sz="2100"/>
            </a:lvl2pPr>
            <a:lvl3pPr>
              <a:buNone/>
              <a:defRPr sz="2100"/>
            </a:lvl3pPr>
            <a:lvl4pPr>
              <a:buNone/>
              <a:defRPr sz="2100"/>
            </a:lvl4pPr>
            <a:lvl5pPr>
              <a:buNone/>
              <a:defRPr sz="2100"/>
            </a:lvl5pPr>
          </a:lstStyle>
          <a:p>
            <a:pPr lvl="0"/>
            <a:r>
              <a:rPr lang="de-DE" smtClean="0"/>
              <a:t>Textmasterformate durch Klicken bearbeiten</a:t>
            </a:r>
          </a:p>
        </p:txBody>
      </p:sp>
      <p:sp>
        <p:nvSpPr>
          <p:cNvPr id="6" name="Foliennummernplatzhalter 5"/>
          <p:cNvSpPr>
            <a:spLocks noGrp="1"/>
          </p:cNvSpPr>
          <p:nvPr>
            <p:ph type="sldNum" sz="quarter" idx="13"/>
          </p:nvPr>
        </p:nvSpPr>
        <p:spPr>
          <a:xfrm>
            <a:off x="6624638" y="6215063"/>
            <a:ext cx="2233612" cy="365125"/>
          </a:xfrm>
          <a:prstGeom prst="rect">
            <a:avLst/>
          </a:prstGeom>
        </p:spPr>
        <p:txBody>
          <a:bodyPr/>
          <a:lstStyle>
            <a:lvl1pPr algn="r" fontAlgn="auto">
              <a:lnSpc>
                <a:spcPts val="1200"/>
              </a:lnSpc>
              <a:spcBef>
                <a:spcPts val="0"/>
              </a:spcBef>
              <a:spcAft>
                <a:spcPts val="0"/>
              </a:spcAft>
              <a:defRPr sz="900">
                <a:latin typeface="Arial" pitchFamily="34" charset="0"/>
                <a:cs typeface="Arial" pitchFamily="34" charset="0"/>
              </a:defRPr>
            </a:lvl1pPr>
          </a:lstStyle>
          <a:p>
            <a:pPr>
              <a:defRPr/>
            </a:pPr>
            <a:fld id="{1991748E-4D7B-4723-8FDF-8ED9C8A35FBA}" type="slidenum">
              <a:rPr lang="de-CH"/>
              <a:pPr>
                <a:defRPr/>
              </a:pPr>
              <a:t>‹Nr.›</a:t>
            </a:fld>
            <a:endParaRPr lang="de-CH"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elseite_Deutsch">
    <p:spTree>
      <p:nvGrpSpPr>
        <p:cNvPr id="1" name=""/>
        <p:cNvGrpSpPr/>
        <p:nvPr/>
      </p:nvGrpSpPr>
      <p:grpSpPr>
        <a:xfrm>
          <a:off x="0" y="0"/>
          <a:ext cx="0" cy="0"/>
          <a:chOff x="0" y="0"/>
          <a:chExt cx="0" cy="0"/>
        </a:xfrm>
      </p:grpSpPr>
      <p:pic>
        <p:nvPicPr>
          <p:cNvPr id="4" name="Grafik 1" descr="EVD_BBT_D_RGB_POS_QUER.jpg"/>
          <p:cNvPicPr>
            <a:picLocks noChangeAspect="1"/>
          </p:cNvPicPr>
          <p:nvPr userDrawn="1"/>
        </p:nvPicPr>
        <p:blipFill>
          <a:blip r:embed="rId2"/>
          <a:srcRect/>
          <a:stretch>
            <a:fillRect/>
          </a:stretch>
        </p:blipFill>
        <p:spPr bwMode="auto">
          <a:xfrm>
            <a:off x="928688" y="357188"/>
            <a:ext cx="4627562" cy="506412"/>
          </a:xfrm>
          <a:prstGeom prst="rect">
            <a:avLst/>
          </a:prstGeom>
          <a:noFill/>
          <a:ln w="9525">
            <a:noFill/>
            <a:miter lim="800000"/>
            <a:headEnd/>
            <a:tailEnd/>
          </a:ln>
        </p:spPr>
      </p:pic>
      <p:pic>
        <p:nvPicPr>
          <p:cNvPr id="5" name="Grafik 4" descr="EVD_BBT_F_RGB_POS_QUER.jpg"/>
          <p:cNvPicPr>
            <a:picLocks noChangeAspect="1"/>
          </p:cNvPicPr>
          <p:nvPr userDrawn="1"/>
        </p:nvPicPr>
        <p:blipFill>
          <a:blip r:embed="rId3"/>
          <a:srcRect/>
          <a:stretch>
            <a:fillRect/>
          </a:stretch>
        </p:blipFill>
        <p:spPr bwMode="auto">
          <a:xfrm>
            <a:off x="928688" y="357188"/>
            <a:ext cx="5568950" cy="506412"/>
          </a:xfrm>
          <a:prstGeom prst="rect">
            <a:avLst/>
          </a:prstGeom>
          <a:noFill/>
          <a:ln w="9525">
            <a:noFill/>
            <a:miter lim="800000"/>
            <a:headEnd/>
            <a:tailEnd/>
          </a:ln>
        </p:spPr>
      </p:pic>
      <p:sp>
        <p:nvSpPr>
          <p:cNvPr id="6" name="Titel 1"/>
          <p:cNvSpPr>
            <a:spLocks noGrp="1"/>
          </p:cNvSpPr>
          <p:nvPr>
            <p:ph type="ctrTitle"/>
          </p:nvPr>
        </p:nvSpPr>
        <p:spPr>
          <a:xfrm>
            <a:off x="1214414" y="2500307"/>
            <a:ext cx="6286544" cy="1214445"/>
          </a:xfrm>
          <a:prstGeom prst="rect">
            <a:avLst/>
          </a:prstGeom>
        </p:spPr>
        <p:txBody>
          <a:bodyPr/>
          <a:lstStyle>
            <a:lvl1pPr algn="l">
              <a:defRPr sz="5200"/>
            </a:lvl1pPr>
          </a:lstStyle>
          <a:p>
            <a:r>
              <a:rPr lang="de-DE" smtClean="0"/>
              <a:t>Titelmasterformat durch Klicken bearbeiten</a:t>
            </a:r>
            <a:endParaRPr lang="de-CH" dirty="0"/>
          </a:p>
        </p:txBody>
      </p:sp>
      <p:sp>
        <p:nvSpPr>
          <p:cNvPr id="10" name="Textplatzhalter 8"/>
          <p:cNvSpPr>
            <a:spLocks noGrp="1"/>
          </p:cNvSpPr>
          <p:nvPr>
            <p:ph type="body" sz="quarter" idx="10"/>
          </p:nvPr>
        </p:nvSpPr>
        <p:spPr>
          <a:xfrm>
            <a:off x="1214414" y="5143512"/>
            <a:ext cx="6286500" cy="785812"/>
          </a:xfrm>
          <a:prstGeom prst="rect">
            <a:avLst/>
          </a:prstGeom>
        </p:spPr>
        <p:txBody>
          <a:bodyPr/>
          <a:lstStyle>
            <a:lvl1pPr marL="0" indent="0" algn="l">
              <a:buNone/>
              <a:defRPr/>
            </a:lvl1pPr>
            <a:lvl2pPr algn="l">
              <a:buNone/>
              <a:defRPr/>
            </a:lvl2pPr>
            <a:lvl3pPr algn="l">
              <a:buNone/>
              <a:defRPr/>
            </a:lvl3pPr>
            <a:lvl4pPr algn="l">
              <a:buNone/>
              <a:defRPr/>
            </a:lvl4pPr>
            <a:lvl5pPr algn="l">
              <a:buNone/>
              <a:defRPr/>
            </a:lvl5pPr>
          </a:lstStyle>
          <a:p>
            <a:pPr lvl="0"/>
            <a:r>
              <a:rPr lang="de-DE" smtClean="0"/>
              <a:t>Textmasterformate durch Klicken bearbeiten</a:t>
            </a:r>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Lst>
  <p:hf hdr="0" ftr="0" dt="0"/>
  <p:txStyles>
    <p:titleStyle>
      <a:lvl1pPr algn="ctr" rtl="0" eaLnBrk="0" fontAlgn="base" hangingPunct="0">
        <a:spcBef>
          <a:spcPct val="0"/>
        </a:spcBef>
        <a:spcAft>
          <a:spcPct val="0"/>
        </a:spcAft>
        <a:defRPr sz="4400" b="1"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400" b="1">
          <a:solidFill>
            <a:schemeClr val="tx1"/>
          </a:solidFill>
          <a:latin typeface="Arial" charset="0"/>
          <a:cs typeface="Arial" charset="0"/>
        </a:defRPr>
      </a:lvl2pPr>
      <a:lvl3pPr algn="ctr" rtl="0" eaLnBrk="0" fontAlgn="base" hangingPunct="0">
        <a:spcBef>
          <a:spcPct val="0"/>
        </a:spcBef>
        <a:spcAft>
          <a:spcPct val="0"/>
        </a:spcAft>
        <a:defRPr sz="4400" b="1">
          <a:solidFill>
            <a:schemeClr val="tx1"/>
          </a:solidFill>
          <a:latin typeface="Arial" charset="0"/>
          <a:cs typeface="Arial" charset="0"/>
        </a:defRPr>
      </a:lvl3pPr>
      <a:lvl4pPr algn="ctr" rtl="0" eaLnBrk="0" fontAlgn="base" hangingPunct="0">
        <a:spcBef>
          <a:spcPct val="0"/>
        </a:spcBef>
        <a:spcAft>
          <a:spcPct val="0"/>
        </a:spcAft>
        <a:defRPr sz="4400" b="1">
          <a:solidFill>
            <a:schemeClr val="tx1"/>
          </a:solidFill>
          <a:latin typeface="Arial" charset="0"/>
          <a:cs typeface="Arial" charset="0"/>
        </a:defRPr>
      </a:lvl4pPr>
      <a:lvl5pPr algn="ctr" rtl="0" eaLnBrk="0" fontAlgn="base" hangingPunct="0">
        <a:spcBef>
          <a:spcPct val="0"/>
        </a:spcBef>
        <a:spcAft>
          <a:spcPct val="0"/>
        </a:spcAft>
        <a:defRPr sz="4400" b="1">
          <a:solidFill>
            <a:schemeClr val="tx1"/>
          </a:solidFill>
          <a:latin typeface="Arial" charset="0"/>
          <a:cs typeface="Arial" charset="0"/>
        </a:defRPr>
      </a:lvl5pPr>
      <a:lvl6pPr marL="457200" algn="ctr" rtl="0" eaLnBrk="1" fontAlgn="base" hangingPunct="1">
        <a:spcBef>
          <a:spcPct val="0"/>
        </a:spcBef>
        <a:spcAft>
          <a:spcPct val="0"/>
        </a:spcAft>
        <a:defRPr sz="4400" b="1">
          <a:solidFill>
            <a:schemeClr val="tx1"/>
          </a:solidFill>
          <a:latin typeface="Arial" charset="0"/>
          <a:cs typeface="Arial" charset="0"/>
        </a:defRPr>
      </a:lvl6pPr>
      <a:lvl7pPr marL="914400" algn="ctr" rtl="0" eaLnBrk="1" fontAlgn="base" hangingPunct="1">
        <a:spcBef>
          <a:spcPct val="0"/>
        </a:spcBef>
        <a:spcAft>
          <a:spcPct val="0"/>
        </a:spcAft>
        <a:defRPr sz="4400" b="1">
          <a:solidFill>
            <a:schemeClr val="tx1"/>
          </a:solidFill>
          <a:latin typeface="Arial" charset="0"/>
          <a:cs typeface="Arial" charset="0"/>
        </a:defRPr>
      </a:lvl7pPr>
      <a:lvl8pPr marL="1371600" algn="ctr" rtl="0" eaLnBrk="1" fontAlgn="base" hangingPunct="1">
        <a:spcBef>
          <a:spcPct val="0"/>
        </a:spcBef>
        <a:spcAft>
          <a:spcPct val="0"/>
        </a:spcAft>
        <a:defRPr sz="4400" b="1">
          <a:solidFill>
            <a:schemeClr val="tx1"/>
          </a:solidFill>
          <a:latin typeface="Arial" charset="0"/>
          <a:cs typeface="Arial" charset="0"/>
        </a:defRPr>
      </a:lvl8pPr>
      <a:lvl9pPr marL="1828800" algn="ctr" rtl="0" eaLnBrk="1" fontAlgn="base" hangingPunct="1">
        <a:spcBef>
          <a:spcPct val="0"/>
        </a:spcBef>
        <a:spcAft>
          <a:spcPct val="0"/>
        </a:spcAft>
        <a:defRPr sz="4400" b="1">
          <a:solidFill>
            <a:schemeClr val="tx1"/>
          </a:solidFill>
          <a:latin typeface="Arial" charset="0"/>
          <a:cs typeface="Arial"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Arial" pitchFamily="34" charset="0"/>
          <a:ea typeface="+mn-ea"/>
          <a:cs typeface="Arial" pitchFamily="34"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Arial" pitchFamily="34" charset="0"/>
          <a:ea typeface="+mn-ea"/>
          <a:cs typeface="Arial" pitchFamily="34"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5.emf"/><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el 1"/>
          <p:cNvSpPr>
            <a:spLocks noGrp="1"/>
          </p:cNvSpPr>
          <p:nvPr>
            <p:ph type="ctrTitle"/>
          </p:nvPr>
        </p:nvSpPr>
        <p:spPr bwMode="auto">
          <a:xfrm>
            <a:off x="1169988" y="1844675"/>
            <a:ext cx="7921625" cy="2089150"/>
          </a:xfrm>
          <a:ln>
            <a:miter lim="800000"/>
            <a:headEnd/>
            <a:tailEnd/>
          </a:ln>
        </p:spPr>
        <p:txBody>
          <a:bodyPr vert="horz" wrap="square" lIns="91440" tIns="45720" rIns="91440" bIns="45720" numCol="1" anchor="t" anchorCtr="0" compatLnSpc="1">
            <a:prstTxWarp prst="textNoShape">
              <a:avLst/>
            </a:prstTxWarp>
          </a:bodyPr>
          <a:lstStyle/>
          <a:p>
            <a:pPr>
              <a:defRPr/>
            </a:pPr>
            <a:r>
              <a:rPr lang="fr-CH" sz="4000" dirty="0" smtClean="0"/>
              <a:t>Du personnel qualifié pour la Suisse</a:t>
            </a:r>
            <a:br>
              <a:rPr lang="fr-CH" sz="4000" dirty="0" smtClean="0"/>
            </a:br>
            <a:r>
              <a:rPr lang="fr-CH" sz="2000" dirty="0" smtClean="0">
                <a:solidFill>
                  <a:schemeClr val="bg1"/>
                </a:solidFill>
              </a:rPr>
              <a:t>k</a:t>
            </a:r>
            <a:r>
              <a:rPr lang="fr-CH" sz="4000" dirty="0" smtClean="0"/>
              <a:t/>
            </a:r>
            <a:br>
              <a:rPr lang="fr-CH" sz="4000" dirty="0" smtClean="0"/>
            </a:br>
            <a:r>
              <a:rPr lang="fr-CH" sz="4000" dirty="0" smtClean="0">
                <a:solidFill>
                  <a:schemeClr val="tx1">
                    <a:lumMod val="75000"/>
                    <a:lumOff val="25000"/>
                  </a:schemeClr>
                </a:solidFill>
              </a:rPr>
              <a:t>Une initiative du DFE</a:t>
            </a:r>
            <a:r>
              <a:rPr lang="fr-CH" sz="4000" dirty="0" smtClean="0"/>
              <a:t/>
            </a:r>
            <a:br>
              <a:rPr lang="fr-CH" sz="4000" dirty="0" smtClean="0"/>
            </a:br>
            <a:r>
              <a:rPr lang="fr-CH" sz="3800" dirty="0" smtClean="0">
                <a:solidFill>
                  <a:schemeClr val="tx1">
                    <a:lumMod val="75000"/>
                    <a:lumOff val="25000"/>
                  </a:schemeClr>
                </a:solidFill>
              </a:rPr>
              <a:t/>
            </a:r>
            <a:br>
              <a:rPr lang="fr-CH" sz="3800" dirty="0" smtClean="0">
                <a:solidFill>
                  <a:schemeClr val="tx1">
                    <a:lumMod val="75000"/>
                    <a:lumOff val="25000"/>
                  </a:schemeClr>
                </a:solidFill>
              </a:rPr>
            </a:br>
            <a:r>
              <a:rPr lang="fr-CH" sz="2400" dirty="0" smtClean="0">
                <a:solidFill>
                  <a:schemeClr val="tx1">
                    <a:lumMod val="75000"/>
                    <a:lumOff val="25000"/>
                  </a:schemeClr>
                </a:solidFill>
                <a:ea typeface="ＭＳ Ｐゴシック" charset="-128"/>
              </a:rPr>
              <a:t/>
            </a:r>
            <a:br>
              <a:rPr lang="fr-CH" sz="2400" dirty="0" smtClean="0">
                <a:solidFill>
                  <a:schemeClr val="tx1">
                    <a:lumMod val="75000"/>
                    <a:lumOff val="25000"/>
                  </a:schemeClr>
                </a:solidFill>
                <a:ea typeface="ＭＳ Ｐゴシック" charset="-128"/>
              </a:rPr>
            </a:br>
            <a:r>
              <a:rPr lang="fr-CH" sz="2400" dirty="0" smtClean="0">
                <a:solidFill>
                  <a:schemeClr val="tx1">
                    <a:lumMod val="75000"/>
                    <a:lumOff val="25000"/>
                  </a:schemeClr>
                </a:solidFill>
                <a:ea typeface="ＭＳ Ｐゴシック" charset="-128"/>
              </a:rPr>
              <a:t/>
            </a:r>
            <a:br>
              <a:rPr lang="fr-CH" sz="2400" dirty="0" smtClean="0">
                <a:solidFill>
                  <a:schemeClr val="tx1">
                    <a:lumMod val="75000"/>
                    <a:lumOff val="25000"/>
                  </a:schemeClr>
                </a:solidFill>
                <a:ea typeface="ＭＳ Ｐゴシック" charset="-128"/>
              </a:rPr>
            </a:br>
            <a:r>
              <a:rPr lang="de-CH" sz="2400" dirty="0" smtClean="0">
                <a:solidFill>
                  <a:schemeClr val="tx1">
                    <a:lumMod val="75000"/>
                    <a:lumOff val="25000"/>
                  </a:schemeClr>
                </a:solidFill>
                <a:ea typeface="ＭＳ Ｐゴシック" charset="-128"/>
              </a:rPr>
              <a:t/>
            </a:r>
            <a:br>
              <a:rPr lang="de-CH" sz="2400" dirty="0" smtClean="0">
                <a:solidFill>
                  <a:schemeClr val="tx1">
                    <a:lumMod val="75000"/>
                    <a:lumOff val="25000"/>
                  </a:schemeClr>
                </a:solidFill>
                <a:ea typeface="ＭＳ Ｐゴシック" charset="-128"/>
              </a:rPr>
            </a:br>
            <a:endParaRPr lang="de-CH" sz="2600" dirty="0" smtClean="0">
              <a:solidFill>
                <a:srgbClr val="FF0000"/>
              </a:solidFill>
              <a:latin typeface="Arial" charset="0"/>
              <a:cs typeface="Arial" charset="0"/>
            </a:endParaRPr>
          </a:p>
        </p:txBody>
      </p:sp>
      <p:sp>
        <p:nvSpPr>
          <p:cNvPr id="8195" name="Textplatzhalter 2"/>
          <p:cNvSpPr>
            <a:spLocks noGrp="1"/>
          </p:cNvSpPr>
          <p:nvPr>
            <p:ph type="body" sz="quarter" idx="10"/>
          </p:nvPr>
        </p:nvSpPr>
        <p:spPr bwMode="auto">
          <a:xfrm>
            <a:off x="1169988" y="4149725"/>
            <a:ext cx="7704137" cy="1008063"/>
          </a:xfrm>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de-CH" sz="2600" b="1" dirty="0" err="1" smtClean="0">
                <a:solidFill>
                  <a:schemeClr val="tx1">
                    <a:lumMod val="75000"/>
                    <a:lumOff val="25000"/>
                  </a:schemeClr>
                </a:solidFill>
                <a:latin typeface="Arial" charset="0"/>
                <a:cs typeface="Arial" charset="0"/>
              </a:rPr>
              <a:t>Journée</a:t>
            </a:r>
            <a:r>
              <a:rPr lang="de-CH" sz="2600" b="1" dirty="0" smtClean="0">
                <a:solidFill>
                  <a:schemeClr val="tx1">
                    <a:lumMod val="75000"/>
                    <a:lumOff val="25000"/>
                  </a:schemeClr>
                </a:solidFill>
                <a:latin typeface="Arial" charset="0"/>
                <a:cs typeface="Arial" charset="0"/>
              </a:rPr>
              <a:t> </a:t>
            </a:r>
            <a:r>
              <a:rPr lang="de-CH" sz="2600" b="1" dirty="0" err="1" smtClean="0">
                <a:solidFill>
                  <a:schemeClr val="tx1">
                    <a:lumMod val="75000"/>
                    <a:lumOff val="25000"/>
                  </a:schemeClr>
                </a:solidFill>
                <a:latin typeface="Arial" charset="0"/>
                <a:cs typeface="Arial" charset="0"/>
              </a:rPr>
              <a:t>Modèle</a:t>
            </a:r>
            <a:r>
              <a:rPr lang="de-CH" sz="2600" b="1" dirty="0" smtClean="0">
                <a:solidFill>
                  <a:schemeClr val="tx1">
                    <a:lumMod val="75000"/>
                    <a:lumOff val="25000"/>
                  </a:schemeClr>
                </a:solidFill>
                <a:latin typeface="Arial" charset="0"/>
                <a:cs typeface="Arial" charset="0"/>
              </a:rPr>
              <a:t> F</a:t>
            </a:r>
          </a:p>
          <a:p>
            <a:pPr eaLnBrk="1" hangingPunct="1">
              <a:defRPr/>
            </a:pPr>
            <a:r>
              <a:rPr lang="de-CH" sz="2000" b="1" dirty="0" smtClean="0">
                <a:solidFill>
                  <a:schemeClr val="tx1">
                    <a:lumMod val="75000"/>
                    <a:lumOff val="25000"/>
                  </a:schemeClr>
                </a:solidFill>
                <a:latin typeface="Arial" charset="0"/>
                <a:cs typeface="Arial" charset="0"/>
              </a:rPr>
              <a:t>28 </a:t>
            </a:r>
            <a:r>
              <a:rPr lang="de-CH" sz="2000" b="1" dirty="0" err="1">
                <a:solidFill>
                  <a:schemeClr val="tx1">
                    <a:lumMod val="75000"/>
                    <a:lumOff val="25000"/>
                  </a:schemeClr>
                </a:solidFill>
                <a:latin typeface="Arial" charset="0"/>
                <a:cs typeface="Arial" charset="0"/>
              </a:rPr>
              <a:t>f</a:t>
            </a:r>
            <a:r>
              <a:rPr lang="de-CH" sz="2000" b="1" dirty="0" err="1" smtClean="0">
                <a:solidFill>
                  <a:schemeClr val="tx1">
                    <a:lumMod val="75000"/>
                    <a:lumOff val="25000"/>
                  </a:schemeClr>
                </a:solidFill>
                <a:latin typeface="Arial" charset="0"/>
                <a:cs typeface="Arial" charset="0"/>
              </a:rPr>
              <a:t>évrier</a:t>
            </a:r>
            <a:r>
              <a:rPr lang="de-CH" sz="2000" b="1" dirty="0" smtClean="0">
                <a:solidFill>
                  <a:schemeClr val="tx1">
                    <a:lumMod val="75000"/>
                    <a:lumOff val="25000"/>
                  </a:schemeClr>
                </a:solidFill>
                <a:latin typeface="Arial" charset="0"/>
                <a:cs typeface="Arial" charset="0"/>
              </a:rPr>
              <a:t> 2012, Fribourg</a:t>
            </a:r>
          </a:p>
          <a:p>
            <a:pPr eaLnBrk="1" hangingPunct="1">
              <a:defRPr/>
            </a:pPr>
            <a:endParaRPr lang="de-CH" sz="2000" b="1" dirty="0" smtClean="0">
              <a:solidFill>
                <a:schemeClr val="tx1">
                  <a:lumMod val="75000"/>
                  <a:lumOff val="25000"/>
                </a:schemeClr>
              </a:solidFill>
              <a:latin typeface="Arial" charset="0"/>
              <a:cs typeface="Arial" charset="0"/>
            </a:endParaRPr>
          </a:p>
          <a:p>
            <a:pPr eaLnBrk="1" hangingPunct="1">
              <a:defRPr/>
            </a:pPr>
            <a:r>
              <a:rPr lang="de-CH" sz="2000" b="1" dirty="0" smtClean="0">
                <a:solidFill>
                  <a:schemeClr val="tx1">
                    <a:lumMod val="75000"/>
                    <a:lumOff val="25000"/>
                  </a:schemeClr>
                </a:solidFill>
                <a:latin typeface="Arial" charset="0"/>
                <a:cs typeface="Arial" charset="0"/>
              </a:rPr>
              <a:t>Prof. Dr. Ursula Renold, </a:t>
            </a:r>
            <a:r>
              <a:rPr lang="de-CH" sz="2000" b="1" dirty="0" err="1" smtClean="0">
                <a:solidFill>
                  <a:schemeClr val="tx1">
                    <a:lumMod val="75000"/>
                    <a:lumOff val="25000"/>
                  </a:schemeClr>
                </a:solidFill>
                <a:latin typeface="Arial" charset="0"/>
                <a:cs typeface="Arial" charset="0"/>
              </a:rPr>
              <a:t>directrice</a:t>
            </a:r>
            <a:r>
              <a:rPr lang="de-CH" sz="2000" b="1" dirty="0" smtClean="0">
                <a:solidFill>
                  <a:schemeClr val="tx1">
                    <a:lumMod val="75000"/>
                    <a:lumOff val="25000"/>
                  </a:schemeClr>
                </a:solidFill>
                <a:latin typeface="Arial" charset="0"/>
                <a:cs typeface="Arial" charset="0"/>
              </a:rPr>
              <a:t> de </a:t>
            </a:r>
            <a:r>
              <a:rPr lang="de-CH" sz="2000" b="1" dirty="0" err="1" smtClean="0">
                <a:solidFill>
                  <a:schemeClr val="tx1">
                    <a:lumMod val="75000"/>
                    <a:lumOff val="25000"/>
                  </a:schemeClr>
                </a:solidFill>
                <a:latin typeface="Arial" charset="0"/>
                <a:cs typeface="Arial" charset="0"/>
              </a:rPr>
              <a:t>l’OFFT</a:t>
            </a:r>
            <a:endParaRPr lang="de-CH" sz="2000" b="1" dirty="0" smtClean="0">
              <a:solidFill>
                <a:schemeClr val="tx1">
                  <a:lumMod val="75000"/>
                  <a:lumOff val="25000"/>
                </a:schemeClr>
              </a:solidFill>
              <a:latin typeface="Arial" charset="0"/>
              <a:cs typeface="Arial"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3" name="Picture 5"/>
          <p:cNvPicPr>
            <a:picLocks noChangeAspect="1" noChangeArrowheads="1"/>
          </p:cNvPicPr>
          <p:nvPr/>
        </p:nvPicPr>
        <p:blipFill>
          <a:blip r:embed="rId3"/>
          <a:srcRect/>
          <a:stretch>
            <a:fillRect/>
          </a:stretch>
        </p:blipFill>
        <p:spPr bwMode="auto">
          <a:xfrm>
            <a:off x="468313" y="1547813"/>
            <a:ext cx="3038475" cy="2960687"/>
          </a:xfrm>
          <a:prstGeom prst="rect">
            <a:avLst/>
          </a:prstGeom>
          <a:noFill/>
          <a:ln w="9525">
            <a:noFill/>
            <a:miter lim="800000"/>
            <a:headEnd/>
            <a:tailEnd/>
          </a:ln>
        </p:spPr>
      </p:pic>
      <p:sp>
        <p:nvSpPr>
          <p:cNvPr id="13314" name="Titel 1"/>
          <p:cNvSpPr>
            <a:spLocks noGrp="1"/>
          </p:cNvSpPr>
          <p:nvPr>
            <p:ph type="ctrTitle"/>
          </p:nvPr>
        </p:nvSpPr>
        <p:spPr bwMode="auto">
          <a:xfrm>
            <a:off x="1214438" y="500063"/>
            <a:ext cx="6286500" cy="714375"/>
          </a:xfrm>
          <a:noFill/>
          <a:ln>
            <a:miter lim="800000"/>
            <a:headEnd/>
            <a:tailEnd/>
          </a:ln>
        </p:spPr>
        <p:txBody>
          <a:bodyPr vert="horz" wrap="square" lIns="91440" tIns="45720" rIns="91440" bIns="45720" numCol="1" anchor="t" anchorCtr="0" compatLnSpc="1">
            <a:prstTxWarp prst="textNoShape">
              <a:avLst/>
            </a:prstTxWarp>
          </a:bodyPr>
          <a:lstStyle/>
          <a:p>
            <a:r>
              <a:rPr lang="de-CH" smtClean="0">
                <a:latin typeface="Arial" charset="0"/>
                <a:cs typeface="Arial" charset="0"/>
              </a:rPr>
              <a:t>Actualité: immigration</a:t>
            </a:r>
          </a:p>
        </p:txBody>
      </p:sp>
      <p:sp>
        <p:nvSpPr>
          <p:cNvPr id="13315" name="Foliennummernplatzhalter 3"/>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99947938-9A50-45AC-8808-960040E92893}" type="slidenum">
              <a:rPr lang="de-CH" smtClean="0">
                <a:solidFill>
                  <a:srgbClr val="000000"/>
                </a:solidFill>
                <a:latin typeface="Arial" charset="0"/>
                <a:cs typeface="Arial" charset="0"/>
              </a:rPr>
              <a:pPr fontAlgn="base">
                <a:spcBef>
                  <a:spcPct val="0"/>
                </a:spcBef>
                <a:spcAft>
                  <a:spcPct val="0"/>
                </a:spcAft>
              </a:pPr>
              <a:t>2</a:t>
            </a:fld>
            <a:endParaRPr lang="de-CH" smtClean="0">
              <a:solidFill>
                <a:srgbClr val="000000"/>
              </a:solidFill>
              <a:latin typeface="Arial" charset="0"/>
              <a:cs typeface="Arial" charset="0"/>
            </a:endParaRPr>
          </a:p>
        </p:txBody>
      </p:sp>
      <p:pic>
        <p:nvPicPr>
          <p:cNvPr id="13316" name="Picture 2"/>
          <p:cNvPicPr>
            <a:picLocks noChangeAspect="1" noChangeArrowheads="1"/>
          </p:cNvPicPr>
          <p:nvPr/>
        </p:nvPicPr>
        <p:blipFill>
          <a:blip r:embed="rId4"/>
          <a:srcRect/>
          <a:stretch>
            <a:fillRect/>
          </a:stretch>
        </p:blipFill>
        <p:spPr bwMode="auto">
          <a:xfrm>
            <a:off x="5348288" y="2678113"/>
            <a:ext cx="3055937" cy="2633662"/>
          </a:xfrm>
          <a:prstGeom prst="rect">
            <a:avLst/>
          </a:prstGeom>
          <a:noFill/>
          <a:ln w="9525">
            <a:noFill/>
            <a:miter lim="800000"/>
            <a:headEnd/>
            <a:tailEnd/>
          </a:ln>
        </p:spPr>
      </p:pic>
      <p:pic>
        <p:nvPicPr>
          <p:cNvPr id="13317" name="Picture 3"/>
          <p:cNvPicPr>
            <a:picLocks noChangeAspect="1" noChangeArrowheads="1"/>
          </p:cNvPicPr>
          <p:nvPr/>
        </p:nvPicPr>
        <p:blipFill>
          <a:blip r:embed="rId5"/>
          <a:srcRect/>
          <a:stretch>
            <a:fillRect/>
          </a:stretch>
        </p:blipFill>
        <p:spPr bwMode="auto">
          <a:xfrm>
            <a:off x="4406900" y="1947863"/>
            <a:ext cx="3997325" cy="730250"/>
          </a:xfrm>
          <a:prstGeom prst="rect">
            <a:avLst/>
          </a:prstGeom>
          <a:noFill/>
          <a:ln w="9525">
            <a:noFill/>
            <a:miter lim="800000"/>
            <a:headEnd/>
            <a:tailEnd/>
          </a:ln>
        </p:spPr>
      </p:pic>
      <p:pic>
        <p:nvPicPr>
          <p:cNvPr id="13318" name="Picture 4"/>
          <p:cNvPicPr>
            <a:picLocks noChangeAspect="1" noChangeArrowheads="1"/>
          </p:cNvPicPr>
          <p:nvPr/>
        </p:nvPicPr>
        <p:blipFill>
          <a:blip r:embed="rId6"/>
          <a:srcRect/>
          <a:stretch>
            <a:fillRect/>
          </a:stretch>
        </p:blipFill>
        <p:spPr bwMode="auto">
          <a:xfrm>
            <a:off x="2197100" y="1708150"/>
            <a:ext cx="6300788" cy="361950"/>
          </a:xfrm>
          <a:prstGeom prst="rect">
            <a:avLst/>
          </a:prstGeom>
          <a:noFill/>
          <a:ln w="9525">
            <a:noFill/>
            <a:miter lim="800000"/>
            <a:headEnd/>
            <a:tailEnd/>
          </a:ln>
        </p:spPr>
      </p:pic>
      <p:pic>
        <p:nvPicPr>
          <p:cNvPr id="13319" name="Picture 5"/>
          <p:cNvPicPr>
            <a:picLocks noChangeAspect="1" noChangeArrowheads="1"/>
          </p:cNvPicPr>
          <p:nvPr/>
        </p:nvPicPr>
        <p:blipFill>
          <a:blip r:embed="rId7"/>
          <a:srcRect/>
          <a:stretch>
            <a:fillRect/>
          </a:stretch>
        </p:blipFill>
        <p:spPr bwMode="auto">
          <a:xfrm>
            <a:off x="323850" y="5426075"/>
            <a:ext cx="7704138" cy="8112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el 1"/>
          <p:cNvSpPr>
            <a:spLocks noGrp="1"/>
          </p:cNvSpPr>
          <p:nvPr>
            <p:ph type="ctrTitle"/>
          </p:nvPr>
        </p:nvSpPr>
        <p:spPr bwMode="auto">
          <a:xfrm>
            <a:off x="1214438" y="500063"/>
            <a:ext cx="6286500" cy="714375"/>
          </a:xfrm>
          <a:noFill/>
          <a:ln>
            <a:miter lim="800000"/>
            <a:headEnd/>
            <a:tailEnd/>
          </a:ln>
        </p:spPr>
        <p:txBody>
          <a:bodyPr vert="horz" wrap="square" lIns="91440" tIns="45720" rIns="91440" bIns="45720" numCol="1" anchor="t" anchorCtr="0" compatLnSpc="1">
            <a:prstTxWarp prst="textNoShape">
              <a:avLst/>
            </a:prstTxWarp>
          </a:bodyPr>
          <a:lstStyle/>
          <a:p>
            <a:r>
              <a:rPr lang="de-CH" smtClean="0">
                <a:latin typeface="Arial" charset="0"/>
                <a:cs typeface="Arial" charset="0"/>
              </a:rPr>
              <a:t>Aperçu</a:t>
            </a:r>
          </a:p>
        </p:txBody>
      </p:sp>
      <p:sp>
        <p:nvSpPr>
          <p:cNvPr id="15362" name="Inhaltsplatzhalter 2"/>
          <p:cNvSpPr>
            <a:spLocks noGrp="1"/>
          </p:cNvSpPr>
          <p:nvPr>
            <p:ph sz="quarter" idx="12"/>
          </p:nvPr>
        </p:nvSpPr>
        <p:spPr bwMode="auto">
          <a:xfrm>
            <a:off x="1214438" y="1412875"/>
            <a:ext cx="7215187" cy="1857375"/>
          </a:xfrm>
          <a:noFill/>
          <a:ln>
            <a:miter lim="800000"/>
            <a:headEnd/>
            <a:tailEnd/>
          </a:ln>
        </p:spPr>
        <p:txBody>
          <a:bodyPr vert="horz" wrap="square" lIns="91440" tIns="45720" rIns="91440" bIns="45720" numCol="1" anchor="t" anchorCtr="0" compatLnSpc="1">
            <a:prstTxWarp prst="textNoShape">
              <a:avLst/>
            </a:prstTxWarp>
          </a:bodyPr>
          <a:lstStyle/>
          <a:p>
            <a:pPr>
              <a:buFont typeface="Arial" charset="0"/>
              <a:buChar char="•"/>
            </a:pPr>
            <a:r>
              <a:rPr lang="de-CH" sz="2400" b="1" smtClean="0">
                <a:solidFill>
                  <a:srgbClr val="FF0000"/>
                </a:solidFill>
                <a:latin typeface="Arial" charset="0"/>
                <a:cs typeface="Arial" charset="0"/>
              </a:rPr>
              <a:t>Analyse de la situation du personnel qualifié:</a:t>
            </a:r>
            <a:r>
              <a:rPr lang="de-CH" sz="2400" smtClean="0">
                <a:solidFill>
                  <a:srgbClr val="FF0000"/>
                </a:solidFill>
                <a:latin typeface="Arial" charset="0"/>
                <a:cs typeface="Arial" charset="0"/>
              </a:rPr>
              <a:t> l'évolution démographique soulève de grands défis </a:t>
            </a:r>
            <a:br>
              <a:rPr lang="de-CH" sz="2400" smtClean="0">
                <a:solidFill>
                  <a:srgbClr val="FF0000"/>
                </a:solidFill>
                <a:latin typeface="Arial" charset="0"/>
                <a:cs typeface="Arial" charset="0"/>
              </a:rPr>
            </a:br>
            <a:endParaRPr lang="de-CH" sz="2400" smtClean="0">
              <a:solidFill>
                <a:srgbClr val="FF0000"/>
              </a:solidFill>
              <a:latin typeface="Arial" charset="0"/>
              <a:cs typeface="Arial" charset="0"/>
            </a:endParaRPr>
          </a:p>
          <a:p>
            <a:pPr>
              <a:buFont typeface="Arial" charset="0"/>
              <a:buChar char="•"/>
            </a:pPr>
            <a:r>
              <a:rPr lang="de-CH" sz="2400" b="1" smtClean="0">
                <a:latin typeface="Arial" charset="0"/>
                <a:cs typeface="Arial" charset="0"/>
              </a:rPr>
              <a:t>Potentiels de main-d'oeuvre: </a:t>
            </a:r>
            <a:r>
              <a:rPr lang="de-CH" sz="2400" smtClean="0">
                <a:latin typeface="Arial" charset="0"/>
                <a:cs typeface="Arial" charset="0"/>
              </a:rPr>
              <a:t>potentiels disponibles et inactifs dans la population active suisse</a:t>
            </a:r>
          </a:p>
          <a:p>
            <a:pPr>
              <a:buFont typeface="Arial" charset="0"/>
              <a:buChar char="•"/>
            </a:pPr>
            <a:endParaRPr lang="de-CH" sz="2400" smtClean="0">
              <a:latin typeface="Arial" charset="0"/>
              <a:cs typeface="Arial" charset="0"/>
            </a:endParaRPr>
          </a:p>
          <a:p>
            <a:pPr>
              <a:buFont typeface="Arial" charset="0"/>
              <a:buChar char="•"/>
            </a:pPr>
            <a:r>
              <a:rPr lang="de-CH" sz="2400" b="1" smtClean="0">
                <a:latin typeface="Arial" charset="0"/>
                <a:cs typeface="Arial" charset="0"/>
              </a:rPr>
              <a:t>Lignes directrices + objectifs </a:t>
            </a:r>
            <a:r>
              <a:rPr lang="de-CH" sz="2400" smtClean="0">
                <a:latin typeface="Arial" charset="0"/>
                <a:cs typeface="Arial" charset="0"/>
              </a:rPr>
              <a:t>du DFE</a:t>
            </a:r>
            <a:endParaRPr lang="de-CH" sz="2400" b="1" smtClean="0">
              <a:latin typeface="Arial" charset="0"/>
              <a:cs typeface="Arial" charset="0"/>
            </a:endParaRPr>
          </a:p>
          <a:p>
            <a:pPr>
              <a:buFont typeface="Arial" charset="0"/>
              <a:buNone/>
            </a:pPr>
            <a:endParaRPr lang="de-CH" sz="2400" smtClean="0">
              <a:latin typeface="Arial" charset="0"/>
              <a:cs typeface="Arial" charset="0"/>
            </a:endParaRPr>
          </a:p>
          <a:p>
            <a:pPr>
              <a:buFont typeface="Arial" charset="0"/>
              <a:buChar char="•"/>
            </a:pPr>
            <a:r>
              <a:rPr lang="de-CH" sz="2400" b="1" smtClean="0">
                <a:latin typeface="Arial" charset="0"/>
                <a:cs typeface="Arial" charset="0"/>
              </a:rPr>
              <a:t>Mesures: </a:t>
            </a:r>
            <a:r>
              <a:rPr lang="de-CH" sz="2400" smtClean="0">
                <a:latin typeface="Arial" charset="0"/>
                <a:cs typeface="Arial" charset="0"/>
              </a:rPr>
              <a:t>exploiter les potentiels disponibles par l'activation et la qualification</a:t>
            </a:r>
          </a:p>
          <a:p>
            <a:pPr>
              <a:buFont typeface="Arial" charset="0"/>
              <a:buChar char="•"/>
            </a:pPr>
            <a:endParaRPr lang="fr-CH" sz="2400" smtClean="0">
              <a:latin typeface="Arial" charset="0"/>
              <a:cs typeface="Arial" charset="0"/>
            </a:endParaRPr>
          </a:p>
        </p:txBody>
      </p:sp>
      <p:sp>
        <p:nvSpPr>
          <p:cNvPr id="15363" name="Foliennummernplatzhalter 3"/>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A7AD97ED-2729-4A54-B3E6-C42B2256BABF}" type="slidenum">
              <a:rPr lang="de-CH" smtClean="0">
                <a:latin typeface="Arial" charset="0"/>
                <a:cs typeface="Arial" charset="0"/>
              </a:rPr>
              <a:pPr fontAlgn="base">
                <a:spcBef>
                  <a:spcPct val="0"/>
                </a:spcBef>
                <a:spcAft>
                  <a:spcPct val="0"/>
                </a:spcAft>
              </a:pPr>
              <a:t>3</a:t>
            </a:fld>
            <a:endParaRPr lang="de-CH" smtClean="0">
              <a:latin typeface="Arial" charset="0"/>
              <a:cs typeface="Arial"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el 1"/>
          <p:cNvSpPr>
            <a:spLocks noGrp="1"/>
          </p:cNvSpPr>
          <p:nvPr>
            <p:ph type="ctrTitle"/>
          </p:nvPr>
        </p:nvSpPr>
        <p:spPr bwMode="auto">
          <a:xfrm>
            <a:off x="1214438" y="500063"/>
            <a:ext cx="7750175" cy="714375"/>
          </a:xfrm>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en-CA" sz="2800" kern="0" dirty="0" err="1"/>
              <a:t>Défi</a:t>
            </a:r>
            <a:r>
              <a:rPr lang="en-CA" sz="2800" kern="0" dirty="0"/>
              <a:t> </a:t>
            </a:r>
            <a:r>
              <a:rPr lang="en-CA" sz="2800" kern="0" dirty="0" err="1"/>
              <a:t>démographique</a:t>
            </a:r>
            <a:endParaRPr lang="en-CA" sz="2800" dirty="0" smtClean="0">
              <a:latin typeface="Arial" charset="0"/>
              <a:cs typeface="Arial" charset="0"/>
            </a:endParaRPr>
          </a:p>
        </p:txBody>
      </p:sp>
      <p:sp>
        <p:nvSpPr>
          <p:cNvPr id="17410" name="Textfeld 9"/>
          <p:cNvSpPr txBox="1">
            <a:spLocks noChangeArrowheads="1"/>
          </p:cNvSpPr>
          <p:nvPr/>
        </p:nvSpPr>
        <p:spPr bwMode="auto">
          <a:xfrm>
            <a:off x="684213" y="6021388"/>
            <a:ext cx="2790825" cy="276225"/>
          </a:xfrm>
          <a:prstGeom prst="rect">
            <a:avLst/>
          </a:prstGeom>
          <a:noFill/>
          <a:ln w="9525">
            <a:noFill/>
            <a:miter lim="800000"/>
            <a:headEnd/>
            <a:tailEnd/>
          </a:ln>
        </p:spPr>
        <p:txBody>
          <a:bodyPr wrap="none">
            <a:spAutoFit/>
          </a:bodyPr>
          <a:lstStyle/>
          <a:p>
            <a:r>
              <a:rPr lang="de-CH" sz="1200"/>
              <a:t>Sources: OFS, SECO, calculs propres</a:t>
            </a:r>
          </a:p>
        </p:txBody>
      </p:sp>
      <p:cxnSp>
        <p:nvCxnSpPr>
          <p:cNvPr id="12" name="Gerade Verbindung 11"/>
          <p:cNvCxnSpPr/>
          <p:nvPr/>
        </p:nvCxnSpPr>
        <p:spPr>
          <a:xfrm flipV="1">
            <a:off x="5148263" y="1700213"/>
            <a:ext cx="0" cy="3744912"/>
          </a:xfrm>
          <a:prstGeom prst="line">
            <a:avLst/>
          </a:prstGeom>
          <a:ln w="19050"/>
        </p:spPr>
        <p:style>
          <a:lnRef idx="1">
            <a:schemeClr val="accent2"/>
          </a:lnRef>
          <a:fillRef idx="0">
            <a:schemeClr val="accent2"/>
          </a:fillRef>
          <a:effectRef idx="0">
            <a:schemeClr val="accent2"/>
          </a:effectRef>
          <a:fontRef idx="minor">
            <a:schemeClr val="tx1"/>
          </a:fontRef>
        </p:style>
      </p:cxnSp>
      <p:graphicFrame>
        <p:nvGraphicFramePr>
          <p:cNvPr id="6" name="Diagramm 5"/>
          <p:cNvGraphicFramePr>
            <a:graphicFrameLocks/>
          </p:cNvGraphicFramePr>
          <p:nvPr/>
        </p:nvGraphicFramePr>
        <p:xfrm>
          <a:off x="683568" y="1273074"/>
          <a:ext cx="9060657" cy="4748214"/>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el 1"/>
          <p:cNvSpPr>
            <a:spLocks noGrp="1"/>
          </p:cNvSpPr>
          <p:nvPr>
            <p:ph type="ctrTitle"/>
          </p:nvPr>
        </p:nvSpPr>
        <p:spPr bwMode="auto">
          <a:xfrm>
            <a:off x="1214438" y="500063"/>
            <a:ext cx="7750175" cy="714375"/>
          </a:xfrm>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en-CA" sz="2800" kern="0" dirty="0" err="1"/>
              <a:t>Taux</a:t>
            </a:r>
            <a:r>
              <a:rPr lang="en-CA" sz="2800" kern="0" dirty="0"/>
              <a:t> </a:t>
            </a:r>
            <a:r>
              <a:rPr lang="en-CA" sz="2800" kern="0" dirty="0" err="1"/>
              <a:t>d'activité</a:t>
            </a:r>
            <a:r>
              <a:rPr lang="en-CA" sz="2800" kern="0" dirty="0"/>
              <a:t> en </a:t>
            </a:r>
            <a:r>
              <a:rPr lang="en-CA" sz="2800" kern="0" dirty="0" err="1" smtClean="0"/>
              <a:t>équivalents</a:t>
            </a:r>
            <a:r>
              <a:rPr lang="en-CA" sz="2800" kern="0" dirty="0" smtClean="0"/>
              <a:t> </a:t>
            </a:r>
            <a:r>
              <a:rPr lang="en-CA" sz="2800" kern="0" dirty="0" err="1"/>
              <a:t>plein</a:t>
            </a:r>
            <a:r>
              <a:rPr lang="en-CA" sz="2800" kern="0" dirty="0"/>
              <a:t> temps: </a:t>
            </a:r>
            <a:br>
              <a:rPr lang="en-CA" sz="2800" kern="0" dirty="0"/>
            </a:br>
            <a:r>
              <a:rPr lang="en-CA" sz="2800" kern="0" dirty="0"/>
              <a:t>des </a:t>
            </a:r>
            <a:r>
              <a:rPr lang="en-CA" sz="2800" kern="0" dirty="0" err="1"/>
              <a:t>différences</a:t>
            </a:r>
            <a:r>
              <a:rPr lang="en-CA" sz="2800" kern="0" dirty="0"/>
              <a:t> notables </a:t>
            </a:r>
            <a:r>
              <a:rPr lang="en-CA" sz="2800" kern="0" dirty="0" err="1"/>
              <a:t>apparaissent</a:t>
            </a:r>
            <a:endParaRPr lang="en-CA" sz="2800" dirty="0" smtClean="0">
              <a:latin typeface="Arial" charset="0"/>
              <a:cs typeface="Arial" charset="0"/>
            </a:endParaRPr>
          </a:p>
        </p:txBody>
      </p:sp>
      <p:sp>
        <p:nvSpPr>
          <p:cNvPr id="19458" name="Textfeld 9"/>
          <p:cNvSpPr txBox="1">
            <a:spLocks noChangeArrowheads="1"/>
          </p:cNvSpPr>
          <p:nvPr/>
        </p:nvSpPr>
        <p:spPr bwMode="auto">
          <a:xfrm>
            <a:off x="684213" y="6021388"/>
            <a:ext cx="3068637" cy="276225"/>
          </a:xfrm>
          <a:prstGeom prst="rect">
            <a:avLst/>
          </a:prstGeom>
          <a:noFill/>
          <a:ln w="9525">
            <a:noFill/>
            <a:miter lim="800000"/>
            <a:headEnd/>
            <a:tailEnd/>
          </a:ln>
        </p:spPr>
        <p:txBody>
          <a:bodyPr wrap="none">
            <a:spAutoFit/>
          </a:bodyPr>
          <a:lstStyle/>
          <a:p>
            <a:r>
              <a:rPr lang="de-CH" sz="1200"/>
              <a:t>Sources: OFS, SAKE, propres évaluations</a:t>
            </a:r>
          </a:p>
        </p:txBody>
      </p:sp>
      <p:graphicFrame>
        <p:nvGraphicFramePr>
          <p:cNvPr id="19459" name="Diagramm 8"/>
          <p:cNvGraphicFramePr>
            <a:graphicFrameLocks/>
          </p:cNvGraphicFramePr>
          <p:nvPr/>
        </p:nvGraphicFramePr>
        <p:xfrm>
          <a:off x="633413" y="1722438"/>
          <a:ext cx="8137525" cy="4133850"/>
        </p:xfrm>
        <a:graphic>
          <a:graphicData uri="http://schemas.openxmlformats.org/presentationml/2006/ole">
            <p:oleObj spid="_x0000_s19459" r:id="rId4" imgW="8138865" imgH="4139543" progId="Excel.Chart.8">
              <p:embed/>
            </p:oleObj>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el 1"/>
          <p:cNvSpPr>
            <a:spLocks noGrp="1"/>
          </p:cNvSpPr>
          <p:nvPr>
            <p:ph type="ctrTitle"/>
          </p:nvPr>
        </p:nvSpPr>
        <p:spPr bwMode="auto">
          <a:xfrm>
            <a:off x="1214438" y="500063"/>
            <a:ext cx="7750175" cy="714375"/>
          </a:xfrm>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en-CA" sz="2800" kern="0" dirty="0" err="1" smtClean="0"/>
              <a:t>Niveau</a:t>
            </a:r>
            <a:r>
              <a:rPr lang="en-CA" sz="2800" kern="0" dirty="0" smtClean="0"/>
              <a:t> de formation des </a:t>
            </a:r>
            <a:r>
              <a:rPr lang="en-CA" sz="2800" kern="0" dirty="0" err="1" smtClean="0"/>
              <a:t>personnes</a:t>
            </a:r>
            <a:r>
              <a:rPr lang="en-CA" sz="2800" kern="0" dirty="0" smtClean="0"/>
              <a:t> actives:</a:t>
            </a:r>
            <a:br>
              <a:rPr lang="en-CA" sz="2800" kern="0" dirty="0" smtClean="0"/>
            </a:br>
            <a:r>
              <a:rPr lang="en-CA" sz="2800" kern="0" dirty="0" smtClean="0"/>
              <a:t>le </a:t>
            </a:r>
            <a:r>
              <a:rPr lang="en-CA" sz="2800" kern="0" dirty="0" err="1" smtClean="0"/>
              <a:t>niveau</a:t>
            </a:r>
            <a:r>
              <a:rPr lang="en-CA" sz="2800" kern="0" dirty="0" smtClean="0"/>
              <a:t> de formation </a:t>
            </a:r>
            <a:r>
              <a:rPr lang="en-CA" sz="2800" kern="0" dirty="0" err="1" smtClean="0"/>
              <a:t>s'élève</a:t>
            </a:r>
            <a:r>
              <a:rPr lang="en-CA" sz="2800" kern="0" dirty="0" smtClean="0"/>
              <a:t/>
            </a:r>
            <a:br>
              <a:rPr lang="en-CA" sz="2800" kern="0" dirty="0" smtClean="0"/>
            </a:br>
            <a:r>
              <a:rPr lang="en-CA" sz="2800" kern="0" dirty="0" smtClean="0"/>
              <a:t/>
            </a:r>
            <a:br>
              <a:rPr lang="en-CA" sz="2800" kern="0" dirty="0" smtClean="0"/>
            </a:br>
            <a:r>
              <a:rPr lang="en-CA" sz="2800" kern="0" dirty="0" smtClean="0"/>
              <a:t>:</a:t>
            </a:r>
            <a:br>
              <a:rPr lang="en-CA" sz="2800" kern="0" dirty="0" smtClean="0"/>
            </a:br>
            <a:r>
              <a:rPr lang="en-CA" sz="2800" kern="0" dirty="0" err="1" smtClean="0"/>
              <a:t>Zunahme</a:t>
            </a:r>
            <a:r>
              <a:rPr lang="en-CA" sz="2800" kern="0" dirty="0" smtClean="0"/>
              <a:t> der </a:t>
            </a:r>
            <a:r>
              <a:rPr lang="en-CA" sz="2800" kern="0" dirty="0" err="1" smtClean="0"/>
              <a:t>Höherqualifizierung</a:t>
            </a:r>
            <a:endParaRPr lang="en-CA" sz="2800" dirty="0" smtClean="0">
              <a:latin typeface="Arial" charset="0"/>
              <a:cs typeface="Arial" charset="0"/>
            </a:endParaRPr>
          </a:p>
        </p:txBody>
      </p:sp>
      <p:sp>
        <p:nvSpPr>
          <p:cNvPr id="8" name="Rechteck 7"/>
          <p:cNvSpPr/>
          <p:nvPr/>
        </p:nvSpPr>
        <p:spPr>
          <a:xfrm>
            <a:off x="684213" y="1844675"/>
            <a:ext cx="8064500" cy="419735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CH"/>
          </a:p>
        </p:txBody>
      </p:sp>
      <p:sp>
        <p:nvSpPr>
          <p:cNvPr id="21507" name="Textfeld 9"/>
          <p:cNvSpPr txBox="1">
            <a:spLocks noChangeArrowheads="1"/>
          </p:cNvSpPr>
          <p:nvPr/>
        </p:nvSpPr>
        <p:spPr bwMode="auto">
          <a:xfrm>
            <a:off x="684213" y="6021388"/>
            <a:ext cx="5616575" cy="276225"/>
          </a:xfrm>
          <a:prstGeom prst="rect">
            <a:avLst/>
          </a:prstGeom>
          <a:noFill/>
          <a:ln w="9525">
            <a:noFill/>
            <a:miter lim="800000"/>
            <a:headEnd/>
            <a:tailEnd/>
          </a:ln>
        </p:spPr>
        <p:txBody>
          <a:bodyPr>
            <a:spAutoFit/>
          </a:bodyPr>
          <a:lstStyle/>
          <a:p>
            <a:r>
              <a:rPr lang="de-CH" sz="1200">
                <a:ea typeface="MS PGothic" pitchFamily="34" charset="-128"/>
              </a:rPr>
              <a:t>Personnes actives selon le niveau de formation – source BSS &amp; FAI</a:t>
            </a:r>
          </a:p>
        </p:txBody>
      </p:sp>
      <p:graphicFrame>
        <p:nvGraphicFramePr>
          <p:cNvPr id="21508" name="Diagramm 5"/>
          <p:cNvGraphicFramePr>
            <a:graphicFrameLocks/>
          </p:cNvGraphicFramePr>
          <p:nvPr/>
        </p:nvGraphicFramePr>
        <p:xfrm>
          <a:off x="776288" y="1814513"/>
          <a:ext cx="7878762" cy="4211637"/>
        </p:xfrm>
        <a:graphic>
          <a:graphicData uri="http://schemas.openxmlformats.org/presentationml/2006/ole">
            <p:oleObj spid="_x0000_s21508" r:id="rId4" imgW="7882811" imgH="4212701" progId="Excel.Chart.8">
              <p:embed/>
            </p:oleObj>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el 1"/>
          <p:cNvSpPr>
            <a:spLocks noGrp="1"/>
          </p:cNvSpPr>
          <p:nvPr>
            <p:ph type="ctrTitle"/>
          </p:nvPr>
        </p:nvSpPr>
        <p:spPr bwMode="auto">
          <a:xfrm>
            <a:off x="1214438" y="500063"/>
            <a:ext cx="6286500" cy="714375"/>
          </a:xfrm>
          <a:noFill/>
          <a:ln>
            <a:miter lim="800000"/>
            <a:headEnd/>
            <a:tailEnd/>
          </a:ln>
        </p:spPr>
        <p:txBody>
          <a:bodyPr vert="horz" wrap="square" lIns="91440" tIns="45720" rIns="91440" bIns="45720" numCol="1" anchor="t" anchorCtr="0" compatLnSpc="1">
            <a:prstTxWarp prst="textNoShape">
              <a:avLst/>
            </a:prstTxWarp>
          </a:bodyPr>
          <a:lstStyle/>
          <a:p>
            <a:r>
              <a:rPr lang="de-CH" smtClean="0">
                <a:latin typeface="Arial" charset="0"/>
                <a:cs typeface="Arial" charset="0"/>
              </a:rPr>
              <a:t>Résumé de l'analyse</a:t>
            </a:r>
          </a:p>
        </p:txBody>
      </p:sp>
      <p:sp>
        <p:nvSpPr>
          <p:cNvPr id="23554" name="Inhaltsplatzhalter 2"/>
          <p:cNvSpPr>
            <a:spLocks noGrp="1"/>
          </p:cNvSpPr>
          <p:nvPr>
            <p:ph sz="quarter" idx="12"/>
          </p:nvPr>
        </p:nvSpPr>
        <p:spPr bwMode="auto">
          <a:xfrm>
            <a:off x="1214438" y="1412875"/>
            <a:ext cx="7215187" cy="1857375"/>
          </a:xfrm>
          <a:noFill/>
          <a:ln>
            <a:miter lim="800000"/>
            <a:headEnd/>
            <a:tailEnd/>
          </a:ln>
        </p:spPr>
        <p:txBody>
          <a:bodyPr vert="horz" wrap="square" lIns="91440" tIns="45720" rIns="91440" bIns="45720" numCol="1" anchor="t" anchorCtr="0" compatLnSpc="1">
            <a:prstTxWarp prst="textNoShape">
              <a:avLst/>
            </a:prstTxWarp>
          </a:bodyPr>
          <a:lstStyle/>
          <a:p>
            <a:pPr>
              <a:buFont typeface="Arial" charset="0"/>
              <a:buChar char="•"/>
            </a:pPr>
            <a:r>
              <a:rPr lang="de-CH" sz="2400" smtClean="0">
                <a:latin typeface="Arial" charset="0"/>
                <a:cs typeface="Arial" charset="0"/>
              </a:rPr>
              <a:t>S'agissant de la pénurie de personnel qualifié, on ne dispose </a:t>
            </a:r>
            <a:r>
              <a:rPr lang="de-CH" sz="2400" b="1" smtClean="0">
                <a:latin typeface="Arial" charset="0"/>
                <a:cs typeface="Arial" charset="0"/>
              </a:rPr>
              <a:t>pas encore de données empiriques fiables</a:t>
            </a:r>
            <a:r>
              <a:rPr lang="de-CH" sz="2400" smtClean="0">
                <a:latin typeface="Arial" charset="0"/>
                <a:cs typeface="Arial" charset="0"/>
              </a:rPr>
              <a:t> qui soient valables pour toute la Suisse</a:t>
            </a:r>
          </a:p>
          <a:p>
            <a:pPr>
              <a:buFont typeface="Arial" charset="0"/>
              <a:buChar char="•"/>
            </a:pPr>
            <a:r>
              <a:rPr lang="de-CH" sz="2400" smtClean="0">
                <a:latin typeface="Arial" charset="0"/>
                <a:cs typeface="Arial" charset="0"/>
              </a:rPr>
              <a:t>Les informations relatives à la pénurie de personnel qualifié portent en règle générale sur </a:t>
            </a:r>
            <a:r>
              <a:rPr lang="de-CH" sz="2400" b="1" smtClean="0">
                <a:latin typeface="Arial" charset="0"/>
                <a:cs typeface="Arial" charset="0"/>
              </a:rPr>
              <a:t>certaines branches particulières </a:t>
            </a:r>
            <a:r>
              <a:rPr lang="de-CH" sz="2400" smtClean="0">
                <a:latin typeface="Arial" charset="0"/>
                <a:cs typeface="Arial" charset="0"/>
              </a:rPr>
              <a:t>et/ou elles proviennent de questionnaires réalisés auprès d’entreprises</a:t>
            </a:r>
          </a:p>
          <a:p>
            <a:pPr>
              <a:buFont typeface="Arial" charset="0"/>
              <a:buChar char="•"/>
            </a:pPr>
            <a:r>
              <a:rPr lang="de-CH" sz="2400" b="1" smtClean="0">
                <a:latin typeface="Arial" charset="0"/>
                <a:cs typeface="Arial" charset="0"/>
              </a:rPr>
              <a:t>Les effets </a:t>
            </a:r>
            <a:r>
              <a:rPr lang="de-CH" sz="2400" smtClean="0">
                <a:latin typeface="Arial" charset="0"/>
                <a:cs typeface="Arial" charset="0"/>
              </a:rPr>
              <a:t>des études de la pénurie dans les différentes branches </a:t>
            </a:r>
            <a:r>
              <a:rPr lang="de-CH" sz="2400" b="1" smtClean="0">
                <a:latin typeface="Arial" charset="0"/>
                <a:cs typeface="Arial" charset="0"/>
              </a:rPr>
              <a:t>varient fortement</a:t>
            </a:r>
          </a:p>
          <a:p>
            <a:pPr>
              <a:buFont typeface="Arial" charset="0"/>
              <a:buChar char="•"/>
            </a:pPr>
            <a:r>
              <a:rPr lang="de-CH" sz="2400" smtClean="0">
                <a:latin typeface="Arial" charset="0"/>
                <a:cs typeface="Arial" charset="0"/>
              </a:rPr>
              <a:t>Vu l'évolution démographique, il est pourtant nécessaire d'agir:</a:t>
            </a:r>
          </a:p>
          <a:p>
            <a:pPr>
              <a:buFont typeface="Arial" charset="0"/>
              <a:buNone/>
            </a:pPr>
            <a:r>
              <a:rPr lang="de-CH" sz="2400" smtClean="0">
                <a:latin typeface="Arial" charset="0"/>
                <a:cs typeface="Arial" charset="0"/>
                <a:sym typeface="Wingdings" pitchFamily="2" charset="2"/>
              </a:rPr>
              <a:t>	en activant les potentiels disponibles</a:t>
            </a:r>
          </a:p>
          <a:p>
            <a:pPr>
              <a:buFont typeface="Arial" charset="0"/>
              <a:buNone/>
            </a:pPr>
            <a:r>
              <a:rPr lang="de-CH" sz="2400" smtClean="0">
                <a:latin typeface="Arial" charset="0"/>
                <a:cs typeface="Arial" charset="0"/>
                <a:sym typeface="Wingdings" pitchFamily="2" charset="2"/>
              </a:rPr>
              <a:t>	en développant les potentiels existants</a:t>
            </a:r>
            <a:endParaRPr lang="de-CH" sz="2400" smtClean="0">
              <a:latin typeface="Arial" charset="0"/>
              <a:cs typeface="Arial" charset="0"/>
            </a:endParaRPr>
          </a:p>
        </p:txBody>
      </p:sp>
      <p:sp>
        <p:nvSpPr>
          <p:cNvPr id="23555" name="Foliennummernplatzhalter 3"/>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EFB6547B-4ACD-4EBB-BF76-F506DCE85924}" type="slidenum">
              <a:rPr lang="de-CH" smtClean="0">
                <a:latin typeface="Arial" charset="0"/>
                <a:cs typeface="Arial" charset="0"/>
              </a:rPr>
              <a:pPr fontAlgn="base">
                <a:spcBef>
                  <a:spcPct val="0"/>
                </a:spcBef>
                <a:spcAft>
                  <a:spcPct val="0"/>
                </a:spcAft>
              </a:pPr>
              <a:t>7</a:t>
            </a:fld>
            <a:endParaRPr lang="de-CH" smtClean="0">
              <a:latin typeface="Arial" charset="0"/>
              <a:cs typeface="Arial"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el 1"/>
          <p:cNvSpPr>
            <a:spLocks noGrp="1"/>
          </p:cNvSpPr>
          <p:nvPr>
            <p:ph type="ctrTitle"/>
          </p:nvPr>
        </p:nvSpPr>
        <p:spPr bwMode="auto">
          <a:xfrm>
            <a:off x="1214438" y="500063"/>
            <a:ext cx="6286500" cy="714375"/>
          </a:xfrm>
          <a:noFill/>
          <a:ln>
            <a:miter lim="800000"/>
            <a:headEnd/>
            <a:tailEnd/>
          </a:ln>
        </p:spPr>
        <p:txBody>
          <a:bodyPr vert="horz" wrap="square" lIns="91440" tIns="45720" rIns="91440" bIns="45720" numCol="1" anchor="t" anchorCtr="0" compatLnSpc="1">
            <a:prstTxWarp prst="textNoShape">
              <a:avLst/>
            </a:prstTxWarp>
          </a:bodyPr>
          <a:lstStyle/>
          <a:p>
            <a:r>
              <a:rPr lang="de-CH" smtClean="0">
                <a:latin typeface="Arial" charset="0"/>
                <a:cs typeface="Arial" charset="0"/>
              </a:rPr>
              <a:t>Aperçu</a:t>
            </a:r>
          </a:p>
        </p:txBody>
      </p:sp>
      <p:sp>
        <p:nvSpPr>
          <p:cNvPr id="25602" name="Inhaltsplatzhalter 2"/>
          <p:cNvSpPr>
            <a:spLocks noGrp="1"/>
          </p:cNvSpPr>
          <p:nvPr>
            <p:ph sz="quarter" idx="12"/>
          </p:nvPr>
        </p:nvSpPr>
        <p:spPr bwMode="auto">
          <a:xfrm>
            <a:off x="1214438" y="1412875"/>
            <a:ext cx="7215187" cy="1857375"/>
          </a:xfrm>
          <a:noFill/>
          <a:ln>
            <a:miter lim="800000"/>
            <a:headEnd/>
            <a:tailEnd/>
          </a:ln>
        </p:spPr>
        <p:txBody>
          <a:bodyPr vert="horz" wrap="square" lIns="91440" tIns="45720" rIns="91440" bIns="45720" numCol="1" anchor="t" anchorCtr="0" compatLnSpc="1">
            <a:prstTxWarp prst="textNoShape">
              <a:avLst/>
            </a:prstTxWarp>
          </a:bodyPr>
          <a:lstStyle/>
          <a:p>
            <a:pPr>
              <a:buFont typeface="Arial" charset="0"/>
              <a:buChar char="•"/>
            </a:pPr>
            <a:r>
              <a:rPr lang="de-CH" sz="2400" b="1" smtClean="0">
                <a:latin typeface="Arial" charset="0"/>
                <a:cs typeface="Arial" charset="0"/>
              </a:rPr>
              <a:t>Analyse de la situation du personnel qualifié:</a:t>
            </a:r>
            <a:r>
              <a:rPr lang="de-CH" sz="2400" smtClean="0">
                <a:latin typeface="Arial" charset="0"/>
                <a:cs typeface="Arial" charset="0"/>
              </a:rPr>
              <a:t> l'évolution démographique soulève de grands défis</a:t>
            </a:r>
          </a:p>
          <a:p>
            <a:pPr>
              <a:buFont typeface="Arial" charset="0"/>
              <a:buChar char="•"/>
            </a:pPr>
            <a:endParaRPr lang="de-CH" sz="2400" b="1" smtClean="0">
              <a:solidFill>
                <a:srgbClr val="FF0000"/>
              </a:solidFill>
              <a:latin typeface="Arial" charset="0"/>
              <a:cs typeface="Arial" charset="0"/>
            </a:endParaRPr>
          </a:p>
          <a:p>
            <a:pPr>
              <a:buFont typeface="Arial" charset="0"/>
              <a:buChar char="•"/>
            </a:pPr>
            <a:r>
              <a:rPr lang="de-CH" sz="2400" b="1" smtClean="0">
                <a:solidFill>
                  <a:srgbClr val="FF0000"/>
                </a:solidFill>
                <a:latin typeface="Arial" charset="0"/>
                <a:cs typeface="Arial" charset="0"/>
              </a:rPr>
              <a:t>Potentiels de main-d'oeuvre: </a:t>
            </a:r>
            <a:r>
              <a:rPr lang="de-CH" sz="2400" smtClean="0">
                <a:solidFill>
                  <a:srgbClr val="FF0000"/>
                </a:solidFill>
                <a:latin typeface="Arial" charset="0"/>
                <a:cs typeface="Arial" charset="0"/>
              </a:rPr>
              <a:t>potentiels disponibles et inactifs dans la population active suisse </a:t>
            </a:r>
          </a:p>
          <a:p>
            <a:pPr>
              <a:buFont typeface="Arial" charset="0"/>
              <a:buChar char="•"/>
            </a:pPr>
            <a:endParaRPr lang="de-CH" sz="2400" smtClean="0">
              <a:latin typeface="Arial" charset="0"/>
              <a:cs typeface="Arial" charset="0"/>
            </a:endParaRPr>
          </a:p>
          <a:p>
            <a:pPr>
              <a:buFont typeface="Arial" charset="0"/>
              <a:buChar char="•"/>
            </a:pPr>
            <a:r>
              <a:rPr lang="de-CH" sz="2400" b="1" smtClean="0">
                <a:latin typeface="Arial" charset="0"/>
                <a:cs typeface="Arial" charset="0"/>
              </a:rPr>
              <a:t>Lignes directrices + objectifs</a:t>
            </a:r>
            <a:r>
              <a:rPr lang="de-CH" sz="2400" smtClean="0">
                <a:latin typeface="Arial" charset="0"/>
                <a:cs typeface="Arial" charset="0"/>
              </a:rPr>
              <a:t> du DFE</a:t>
            </a:r>
            <a:endParaRPr lang="de-CH" sz="2400" b="1" smtClean="0">
              <a:latin typeface="Arial" charset="0"/>
              <a:cs typeface="Arial" charset="0"/>
            </a:endParaRPr>
          </a:p>
          <a:p>
            <a:pPr>
              <a:buFont typeface="Arial" charset="0"/>
              <a:buNone/>
            </a:pPr>
            <a:endParaRPr lang="de-CH" sz="2400" smtClean="0">
              <a:latin typeface="Arial" charset="0"/>
              <a:cs typeface="Arial" charset="0"/>
            </a:endParaRPr>
          </a:p>
          <a:p>
            <a:pPr>
              <a:buFont typeface="Arial" charset="0"/>
              <a:buChar char="•"/>
            </a:pPr>
            <a:r>
              <a:rPr lang="de-CH" sz="2400" b="1" smtClean="0">
                <a:latin typeface="Arial" charset="0"/>
                <a:cs typeface="Arial" charset="0"/>
              </a:rPr>
              <a:t>Mesures: </a:t>
            </a:r>
            <a:r>
              <a:rPr lang="de-CH" sz="2400" smtClean="0">
                <a:latin typeface="Arial" charset="0"/>
                <a:cs typeface="Arial" charset="0"/>
              </a:rPr>
              <a:t>exploiter les potentiels disponibles par l'activation et la qualification</a:t>
            </a:r>
          </a:p>
          <a:p>
            <a:pPr>
              <a:buFont typeface="Arial" charset="0"/>
              <a:buChar char="•"/>
            </a:pPr>
            <a:endParaRPr lang="de-CH" sz="2400" smtClean="0">
              <a:latin typeface="Arial" charset="0"/>
              <a:cs typeface="Arial" charset="0"/>
            </a:endParaRPr>
          </a:p>
        </p:txBody>
      </p:sp>
      <p:sp>
        <p:nvSpPr>
          <p:cNvPr id="25603" name="Foliennummernplatzhalter 3"/>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85756FF6-E182-4E00-8633-00CD45D20C28}" type="slidenum">
              <a:rPr lang="de-CH" smtClean="0">
                <a:latin typeface="Arial" charset="0"/>
                <a:cs typeface="Arial" charset="0"/>
              </a:rPr>
              <a:pPr fontAlgn="base">
                <a:spcBef>
                  <a:spcPct val="0"/>
                </a:spcBef>
                <a:spcAft>
                  <a:spcPct val="0"/>
                </a:spcAft>
              </a:pPr>
              <a:t>8</a:t>
            </a:fld>
            <a:endParaRPr lang="de-CH" smtClean="0">
              <a:latin typeface="Arial" charset="0"/>
              <a:cs typeface="Arial"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el 1"/>
          <p:cNvSpPr>
            <a:spLocks noGrp="1"/>
          </p:cNvSpPr>
          <p:nvPr>
            <p:ph type="ctrTitle"/>
          </p:nvPr>
        </p:nvSpPr>
        <p:spPr bwMode="auto">
          <a:xfrm>
            <a:off x="1214438" y="500063"/>
            <a:ext cx="7750175" cy="481012"/>
          </a:xfrm>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en-CA" sz="2800" kern="0" dirty="0" err="1" smtClean="0"/>
              <a:t>Potentiels</a:t>
            </a:r>
            <a:r>
              <a:rPr lang="en-CA" sz="2800" kern="0" dirty="0" smtClean="0"/>
              <a:t> de main-d'oeuvre pour la Suisse:</a:t>
            </a:r>
            <a:br>
              <a:rPr lang="en-CA" sz="2800" kern="0" dirty="0" smtClean="0"/>
            </a:br>
            <a:endParaRPr lang="en-CA" sz="2800" dirty="0" smtClean="0">
              <a:latin typeface="Arial" charset="0"/>
              <a:cs typeface="Arial" charset="0"/>
            </a:endParaRPr>
          </a:p>
        </p:txBody>
      </p:sp>
      <p:sp>
        <p:nvSpPr>
          <p:cNvPr id="27650" name="Textfeld 9"/>
          <p:cNvSpPr txBox="1">
            <a:spLocks noChangeArrowheads="1"/>
          </p:cNvSpPr>
          <p:nvPr/>
        </p:nvSpPr>
        <p:spPr bwMode="auto">
          <a:xfrm>
            <a:off x="684213" y="6319838"/>
            <a:ext cx="6911975" cy="277812"/>
          </a:xfrm>
          <a:prstGeom prst="rect">
            <a:avLst/>
          </a:prstGeom>
          <a:noFill/>
          <a:ln w="9525">
            <a:noFill/>
            <a:miter lim="800000"/>
            <a:headEnd/>
            <a:tailEnd/>
          </a:ln>
        </p:spPr>
        <p:txBody>
          <a:bodyPr>
            <a:spAutoFit/>
          </a:bodyPr>
          <a:lstStyle/>
          <a:p>
            <a:r>
              <a:rPr lang="de-CH" sz="1200">
                <a:ea typeface="MS PGothic" pitchFamily="34" charset="-128"/>
              </a:rPr>
              <a:t>(Sources: OFS/ESPA, propres calculs , illustration)</a:t>
            </a:r>
          </a:p>
        </p:txBody>
      </p:sp>
      <p:sp>
        <p:nvSpPr>
          <p:cNvPr id="27651" name="Titel 1"/>
          <p:cNvSpPr txBox="1">
            <a:spLocks/>
          </p:cNvSpPr>
          <p:nvPr/>
        </p:nvSpPr>
        <p:spPr bwMode="auto">
          <a:xfrm>
            <a:off x="1214438" y="1076325"/>
            <a:ext cx="7750175" cy="481013"/>
          </a:xfrm>
          <a:prstGeom prst="rect">
            <a:avLst/>
          </a:prstGeom>
          <a:noFill/>
          <a:ln w="9525">
            <a:noFill/>
            <a:miter lim="800000"/>
            <a:headEnd/>
            <a:tailEnd/>
          </a:ln>
        </p:spPr>
        <p:txBody>
          <a:bodyPr/>
          <a:lstStyle/>
          <a:p>
            <a:endParaRPr lang="en-CA" sz="2000" b="1"/>
          </a:p>
        </p:txBody>
      </p:sp>
      <p:graphicFrame>
        <p:nvGraphicFramePr>
          <p:cNvPr id="6" name="Tabelle 5"/>
          <p:cNvGraphicFramePr>
            <a:graphicFrameLocks noGrp="1"/>
          </p:cNvGraphicFramePr>
          <p:nvPr/>
        </p:nvGraphicFramePr>
        <p:xfrm>
          <a:off x="712788" y="1792288"/>
          <a:ext cx="7891462" cy="4316412"/>
        </p:xfrm>
        <a:graphic>
          <a:graphicData uri="http://schemas.openxmlformats.org/drawingml/2006/table">
            <a:tbl>
              <a:tblPr/>
              <a:tblGrid>
                <a:gridCol w="733296"/>
                <a:gridCol w="733296"/>
                <a:gridCol w="1401118"/>
                <a:gridCol w="1715388"/>
                <a:gridCol w="1344377"/>
                <a:gridCol w="982092"/>
                <a:gridCol w="982092"/>
              </a:tblGrid>
              <a:tr h="227213">
                <a:tc gridSpan="2">
                  <a:txBody>
                    <a:bodyPr/>
                    <a:lstStyle/>
                    <a:p>
                      <a:pPr algn="l" fontAlgn="b"/>
                      <a:r>
                        <a:rPr lang="de-CH" sz="1400" b="0" i="0" u="none" strike="noStrike" dirty="0" err="1" smtClean="0">
                          <a:solidFill>
                            <a:srgbClr val="000000"/>
                          </a:solidFill>
                          <a:latin typeface="Arial"/>
                        </a:rPr>
                        <a:t>Jeunes</a:t>
                      </a:r>
                      <a:r>
                        <a:rPr lang="de-CH" sz="1400" b="0" i="0" u="none" strike="noStrike" dirty="0" smtClean="0">
                          <a:solidFill>
                            <a:srgbClr val="000000"/>
                          </a:solidFill>
                          <a:latin typeface="Arial"/>
                        </a:rPr>
                        <a:t> </a:t>
                      </a:r>
                      <a:r>
                        <a:rPr lang="de-CH" sz="1400" b="0" i="0" u="none" strike="noStrike" dirty="0">
                          <a:solidFill>
                            <a:srgbClr val="000000"/>
                          </a:solidFill>
                          <a:latin typeface="Arial"/>
                        </a:rPr>
                        <a:t>(- 24</a:t>
                      </a:r>
                      <a:r>
                        <a:rPr lang="de-CH" sz="1400" b="0" i="0" u="none" strike="noStrike" dirty="0" smtClean="0">
                          <a:solidFill>
                            <a:srgbClr val="000000"/>
                          </a:solidFill>
                          <a:latin typeface="Arial"/>
                        </a:rPr>
                        <a:t>)</a:t>
                      </a:r>
                    </a:p>
                  </a:txBody>
                  <a:tcPr marL="12641" marR="12641" marT="12644" marB="0" anchor="b">
                    <a:lnL>
                      <a:noFill/>
                    </a:lnL>
                    <a:lnR>
                      <a:noFill/>
                    </a:lnR>
                    <a:lnT>
                      <a:noFill/>
                    </a:lnT>
                    <a:lnB>
                      <a:noFill/>
                    </a:lnB>
                  </a:tcPr>
                </a:tc>
                <a:tc hMerge="1">
                  <a:txBody>
                    <a:bodyPr/>
                    <a:lstStyle/>
                    <a:p>
                      <a:endParaRPr lang="de-CH"/>
                    </a:p>
                  </a:txBody>
                  <a:tcPr/>
                </a:tc>
                <a:tc>
                  <a:txBody>
                    <a:bodyPr/>
                    <a:lstStyle/>
                    <a:p>
                      <a:pPr algn="l" fontAlgn="b"/>
                      <a:endParaRPr lang="de-CH" sz="1400" b="0" i="0" u="none" strike="noStrike">
                        <a:solidFill>
                          <a:srgbClr val="000000"/>
                        </a:solidFill>
                        <a:latin typeface="Arial"/>
                      </a:endParaRPr>
                    </a:p>
                  </a:txBody>
                  <a:tcPr marL="12641" marR="12641" marT="12644" marB="0" anchor="b">
                    <a:lnL>
                      <a:noFill/>
                    </a:lnL>
                    <a:lnR>
                      <a:noFill/>
                    </a:lnR>
                    <a:lnT>
                      <a:noFill/>
                    </a:lnT>
                    <a:lnB>
                      <a:noFill/>
                    </a:lnB>
                  </a:tcPr>
                </a:tc>
                <a:tc gridSpan="2">
                  <a:txBody>
                    <a:bodyPr/>
                    <a:lstStyle/>
                    <a:p>
                      <a:pPr algn="l" fontAlgn="b"/>
                      <a:r>
                        <a:rPr lang="de-CH" sz="1400" b="0" i="0" u="none" strike="noStrike" dirty="0" smtClean="0">
                          <a:solidFill>
                            <a:srgbClr val="000000"/>
                          </a:solidFill>
                          <a:latin typeface="Arial"/>
                        </a:rPr>
                        <a:t>Population</a:t>
                      </a:r>
                      <a:r>
                        <a:rPr lang="de-CH" sz="1400" b="0" i="0" u="none" strike="noStrike" baseline="0" dirty="0" smtClean="0">
                          <a:solidFill>
                            <a:srgbClr val="000000"/>
                          </a:solidFill>
                          <a:latin typeface="Arial"/>
                        </a:rPr>
                        <a:t> adulte</a:t>
                      </a:r>
                      <a:r>
                        <a:rPr lang="de-CH" sz="1400" b="0" i="0" u="none" strike="noStrike" dirty="0" smtClean="0">
                          <a:solidFill>
                            <a:srgbClr val="000000"/>
                          </a:solidFill>
                          <a:latin typeface="Arial"/>
                        </a:rPr>
                        <a:t> </a:t>
                      </a:r>
                      <a:r>
                        <a:rPr lang="de-CH" sz="1400" b="0" i="0" u="none" strike="noStrike" dirty="0">
                          <a:solidFill>
                            <a:srgbClr val="000000"/>
                          </a:solidFill>
                          <a:latin typeface="Arial"/>
                        </a:rPr>
                        <a:t>(25</a:t>
                      </a:r>
                      <a:r>
                        <a:rPr lang="de-CH" sz="1400" b="0" i="0" u="none" strike="noStrike" dirty="0" smtClean="0">
                          <a:solidFill>
                            <a:srgbClr val="000000"/>
                          </a:solidFill>
                          <a:latin typeface="Arial"/>
                        </a:rPr>
                        <a:t>+)</a:t>
                      </a:r>
                    </a:p>
                  </a:txBody>
                  <a:tcPr marL="12641" marR="12641" marT="12644" marB="0" anchor="b">
                    <a:lnL>
                      <a:noFill/>
                    </a:lnL>
                    <a:lnR>
                      <a:noFill/>
                    </a:lnR>
                    <a:lnT>
                      <a:noFill/>
                    </a:lnT>
                    <a:lnB>
                      <a:noFill/>
                    </a:lnB>
                  </a:tcPr>
                </a:tc>
                <a:tc hMerge="1">
                  <a:txBody>
                    <a:bodyPr/>
                    <a:lstStyle/>
                    <a:p>
                      <a:pPr algn="l" fontAlgn="b"/>
                      <a:endParaRPr lang="de-CH" sz="1300" b="0" i="0" u="none" strike="noStrike" dirty="0">
                        <a:solidFill>
                          <a:srgbClr val="000000"/>
                        </a:solidFill>
                        <a:latin typeface="Arial"/>
                      </a:endParaRPr>
                    </a:p>
                  </a:txBody>
                  <a:tcPr marL="12110" marR="12110" marT="12113" marB="0" anchor="b">
                    <a:lnL>
                      <a:noFill/>
                    </a:lnL>
                    <a:lnR>
                      <a:noFill/>
                    </a:lnR>
                    <a:lnT>
                      <a:noFill/>
                    </a:lnT>
                    <a:lnB>
                      <a:noFill/>
                    </a:lnB>
                  </a:tcPr>
                </a:tc>
                <a:tc gridSpan="2">
                  <a:txBody>
                    <a:bodyPr/>
                    <a:lstStyle/>
                    <a:p>
                      <a:pPr algn="l" fontAlgn="b"/>
                      <a:r>
                        <a:rPr lang="de-CH" sz="1400" b="0" i="0" u="none" strike="noStrike" dirty="0" err="1" smtClean="0">
                          <a:solidFill>
                            <a:srgbClr val="000000"/>
                          </a:solidFill>
                          <a:latin typeface="Arial"/>
                        </a:rPr>
                        <a:t>Travailleurs</a:t>
                      </a:r>
                      <a:r>
                        <a:rPr lang="de-CH" sz="1400" b="0" i="0" u="none" strike="noStrike" dirty="0" smtClean="0">
                          <a:solidFill>
                            <a:srgbClr val="000000"/>
                          </a:solidFill>
                          <a:latin typeface="Arial"/>
                        </a:rPr>
                        <a:t> </a:t>
                      </a:r>
                      <a:r>
                        <a:rPr lang="de-CH" sz="1400" b="0" i="0" u="none" strike="noStrike" dirty="0" err="1" smtClean="0">
                          <a:solidFill>
                            <a:srgbClr val="000000"/>
                          </a:solidFill>
                          <a:latin typeface="Arial"/>
                        </a:rPr>
                        <a:t>âgés</a:t>
                      </a:r>
                      <a:r>
                        <a:rPr lang="de-CH" sz="1400" b="0" i="0" u="none" strike="noStrike" dirty="0" smtClean="0">
                          <a:solidFill>
                            <a:srgbClr val="000000"/>
                          </a:solidFill>
                          <a:latin typeface="Arial"/>
                        </a:rPr>
                        <a:t> </a:t>
                      </a:r>
                      <a:r>
                        <a:rPr lang="de-CH" sz="1400" b="0" i="0" u="none" strike="noStrike" dirty="0">
                          <a:solidFill>
                            <a:srgbClr val="000000"/>
                          </a:solidFill>
                          <a:latin typeface="Arial"/>
                        </a:rPr>
                        <a:t>(55</a:t>
                      </a:r>
                      <a:r>
                        <a:rPr lang="de-CH" sz="1400" b="0" i="0" u="none" strike="noStrike" dirty="0" smtClean="0">
                          <a:solidFill>
                            <a:srgbClr val="000000"/>
                          </a:solidFill>
                          <a:latin typeface="Arial"/>
                        </a:rPr>
                        <a:t>+)</a:t>
                      </a:r>
                    </a:p>
                  </a:txBody>
                  <a:tcPr marL="12641" marR="12641" marT="12644" marB="0" anchor="b">
                    <a:lnL>
                      <a:noFill/>
                    </a:lnL>
                    <a:lnR>
                      <a:noFill/>
                    </a:lnR>
                    <a:lnT>
                      <a:noFill/>
                    </a:lnT>
                    <a:lnB>
                      <a:noFill/>
                    </a:lnB>
                  </a:tcPr>
                </a:tc>
                <a:tc hMerge="1">
                  <a:txBody>
                    <a:bodyPr/>
                    <a:lstStyle/>
                    <a:p>
                      <a:endParaRPr lang="de-CH"/>
                    </a:p>
                  </a:txBody>
                  <a:tcPr/>
                </a:tc>
              </a:tr>
              <a:tr h="227213">
                <a:tc>
                  <a:txBody>
                    <a:bodyPr/>
                    <a:lstStyle/>
                    <a:p>
                      <a:pPr algn="l" fontAlgn="b"/>
                      <a:endParaRPr lang="de-CH" sz="1400" b="0" i="0" u="none" strike="noStrike">
                        <a:solidFill>
                          <a:srgbClr val="000000"/>
                        </a:solidFill>
                        <a:latin typeface="Arial"/>
                      </a:endParaRPr>
                    </a:p>
                  </a:txBody>
                  <a:tcPr marL="12641" marR="12641" marT="12644" marB="0" anchor="b">
                    <a:lnL>
                      <a:noFill/>
                    </a:lnL>
                    <a:lnR>
                      <a:noFill/>
                    </a:lnR>
                    <a:lnT>
                      <a:noFill/>
                    </a:lnT>
                    <a:lnB>
                      <a:noFill/>
                    </a:lnB>
                  </a:tcPr>
                </a:tc>
                <a:tc>
                  <a:txBody>
                    <a:bodyPr/>
                    <a:lstStyle/>
                    <a:p>
                      <a:pPr algn="l" fontAlgn="b"/>
                      <a:endParaRPr lang="de-CH" sz="1400" b="0" i="0" u="none" strike="noStrike">
                        <a:solidFill>
                          <a:srgbClr val="000000"/>
                        </a:solidFill>
                        <a:latin typeface="Arial"/>
                      </a:endParaRPr>
                    </a:p>
                  </a:txBody>
                  <a:tcPr marL="12641" marR="12641" marT="12644" marB="0" anchor="b">
                    <a:lnL>
                      <a:noFill/>
                    </a:lnL>
                    <a:lnR>
                      <a:noFill/>
                    </a:lnR>
                    <a:lnT>
                      <a:noFill/>
                    </a:lnT>
                    <a:lnB>
                      <a:noFill/>
                    </a:lnB>
                  </a:tcPr>
                </a:tc>
                <a:tc>
                  <a:txBody>
                    <a:bodyPr/>
                    <a:lstStyle/>
                    <a:p>
                      <a:pPr algn="l" fontAlgn="b"/>
                      <a:endParaRPr lang="de-CH" sz="1400" b="0" i="0" u="none" strike="noStrike" dirty="0">
                        <a:solidFill>
                          <a:srgbClr val="000000"/>
                        </a:solidFill>
                        <a:latin typeface="Arial"/>
                      </a:endParaRPr>
                    </a:p>
                  </a:txBody>
                  <a:tcPr marL="12641" marR="12641" marT="12644" marB="0" anchor="b">
                    <a:lnL>
                      <a:noFill/>
                    </a:lnL>
                    <a:lnR>
                      <a:noFill/>
                    </a:lnR>
                    <a:lnT>
                      <a:noFill/>
                    </a:lnT>
                    <a:lnB>
                      <a:noFill/>
                    </a:lnB>
                  </a:tcPr>
                </a:tc>
                <a:tc>
                  <a:txBody>
                    <a:bodyPr/>
                    <a:lstStyle/>
                    <a:p>
                      <a:pPr algn="l" fontAlgn="b"/>
                      <a:endParaRPr lang="de-CH" sz="1400" b="0" i="0" u="none" strike="noStrike" dirty="0">
                        <a:solidFill>
                          <a:srgbClr val="000000"/>
                        </a:solidFill>
                        <a:latin typeface="Arial"/>
                      </a:endParaRPr>
                    </a:p>
                  </a:txBody>
                  <a:tcPr marL="12641" marR="12641" marT="12644" marB="0" anchor="b">
                    <a:lnL>
                      <a:noFill/>
                    </a:lnL>
                    <a:lnR>
                      <a:noFill/>
                    </a:lnR>
                    <a:lnT>
                      <a:noFill/>
                    </a:lnT>
                    <a:lnB>
                      <a:noFill/>
                    </a:lnB>
                  </a:tcPr>
                </a:tc>
                <a:tc>
                  <a:txBody>
                    <a:bodyPr/>
                    <a:lstStyle/>
                    <a:p>
                      <a:pPr algn="l" fontAlgn="b"/>
                      <a:endParaRPr lang="de-CH" sz="1400" b="0" i="0" u="none" strike="noStrike">
                        <a:solidFill>
                          <a:srgbClr val="000000"/>
                        </a:solidFill>
                        <a:latin typeface="Arial"/>
                      </a:endParaRPr>
                    </a:p>
                  </a:txBody>
                  <a:tcPr marL="12641" marR="12641" marT="12644" marB="0" anchor="b">
                    <a:lnL>
                      <a:noFill/>
                    </a:lnL>
                    <a:lnR>
                      <a:noFill/>
                    </a:lnR>
                    <a:lnT>
                      <a:noFill/>
                    </a:lnT>
                    <a:lnB>
                      <a:noFill/>
                    </a:lnB>
                  </a:tcPr>
                </a:tc>
                <a:tc>
                  <a:txBody>
                    <a:bodyPr/>
                    <a:lstStyle/>
                    <a:p>
                      <a:pPr algn="l" fontAlgn="b"/>
                      <a:endParaRPr lang="de-CH" sz="1400" b="0" i="0" u="none" strike="noStrike" dirty="0">
                        <a:solidFill>
                          <a:srgbClr val="000000"/>
                        </a:solidFill>
                        <a:latin typeface="Arial"/>
                      </a:endParaRPr>
                    </a:p>
                  </a:txBody>
                  <a:tcPr marL="12641" marR="12641" marT="12644" marB="0" anchor="b">
                    <a:lnL>
                      <a:noFill/>
                    </a:lnL>
                    <a:lnR>
                      <a:noFill/>
                    </a:lnR>
                    <a:lnT>
                      <a:noFill/>
                    </a:lnT>
                    <a:lnB>
                      <a:noFill/>
                    </a:lnB>
                  </a:tcPr>
                </a:tc>
                <a:tc>
                  <a:txBody>
                    <a:bodyPr/>
                    <a:lstStyle/>
                    <a:p>
                      <a:pPr algn="l" fontAlgn="b"/>
                      <a:endParaRPr lang="de-CH" sz="1400" b="0" i="0" u="none" strike="noStrike" dirty="0">
                        <a:solidFill>
                          <a:srgbClr val="000000"/>
                        </a:solidFill>
                        <a:latin typeface="Arial"/>
                      </a:endParaRPr>
                    </a:p>
                  </a:txBody>
                  <a:tcPr marL="12641" marR="12641" marT="12644" marB="0" anchor="b">
                    <a:lnL>
                      <a:noFill/>
                    </a:lnL>
                    <a:lnR>
                      <a:noFill/>
                    </a:lnR>
                    <a:lnT>
                      <a:noFill/>
                    </a:lnT>
                    <a:lnB>
                      <a:noFill/>
                    </a:lnB>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66FF66"/>
                    </a:solidFill>
                  </a:tcPr>
                </a:tc>
                <a:tc>
                  <a:txBody>
                    <a:bodyPr/>
                    <a:lstStyle/>
                    <a:p>
                      <a:pPr algn="l" fontAlgn="b"/>
                      <a:r>
                        <a:rPr lang="de-CH" sz="1400" b="0" i="0" u="none" strike="noStrike" dirty="0">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dirty="0">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r>
              <a:tr h="227213">
                <a:tc gridSpan="2">
                  <a:txBody>
                    <a:bodyPr/>
                    <a:lstStyle/>
                    <a:p>
                      <a:pPr algn="l" fontAlgn="b"/>
                      <a:r>
                        <a:rPr lang="de-CH" sz="1400" b="0" i="0" u="none" strike="noStrike" dirty="0" smtClean="0">
                          <a:solidFill>
                            <a:srgbClr val="000000"/>
                          </a:solidFill>
                          <a:latin typeface="Arial"/>
                        </a:rPr>
                        <a:t>En </a:t>
                      </a:r>
                      <a:r>
                        <a:rPr lang="de-CH" sz="1400" b="0" i="0" u="none" strike="noStrike" dirty="0" err="1" smtClean="0">
                          <a:solidFill>
                            <a:srgbClr val="000000"/>
                          </a:solidFill>
                          <a:latin typeface="Arial"/>
                        </a:rPr>
                        <a:t>formation</a:t>
                      </a:r>
                      <a:endParaRPr lang="de-CH" sz="1400" b="0" i="0" u="none" strike="noStrike" dirty="0">
                        <a:solidFill>
                          <a:srgbClr val="000000"/>
                        </a:solidFill>
                        <a:latin typeface="Arial"/>
                      </a:endParaRP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66FF66"/>
                    </a:solidFill>
                  </a:tcPr>
                </a:tc>
                <a:tc hMerge="1">
                  <a:txBody>
                    <a:bodyPr/>
                    <a:lstStyle/>
                    <a:p>
                      <a:endParaRPr lang="de-CH"/>
                    </a:p>
                  </a:txBody>
                  <a:tcPr/>
                </a:tc>
                <a:tc>
                  <a:txBody>
                    <a:bodyPr/>
                    <a:lstStyle/>
                    <a:p>
                      <a:pPr algn="l" fontAlgn="b"/>
                      <a:r>
                        <a:rPr lang="de-CH" sz="1400" b="0" i="0" u="none" strike="noStrike" dirty="0">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dirty="0">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CC"/>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dirty="0">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dirty="0" err="1" smtClean="0">
                          <a:solidFill>
                            <a:srgbClr val="000000"/>
                          </a:solidFill>
                          <a:latin typeface="Arial"/>
                        </a:rPr>
                        <a:t>Actifs</a:t>
                      </a:r>
                      <a:r>
                        <a:rPr lang="de-CH" sz="1400" b="0" i="0" u="none" strike="noStrike" dirty="0" smtClean="0">
                          <a:solidFill>
                            <a:srgbClr val="000000"/>
                          </a:solidFill>
                          <a:latin typeface="Arial"/>
                        </a:rPr>
                        <a:t> à </a:t>
                      </a:r>
                      <a:r>
                        <a:rPr lang="de-CH" sz="1400" b="0" i="0" u="none" strike="noStrike" dirty="0" err="1" smtClean="0">
                          <a:solidFill>
                            <a:srgbClr val="000000"/>
                          </a:solidFill>
                          <a:latin typeface="Arial"/>
                        </a:rPr>
                        <a:t>plein</a:t>
                      </a:r>
                      <a:r>
                        <a:rPr lang="de-CH" sz="1400" b="0" i="0" u="none" strike="noStrike" dirty="0" smtClean="0">
                          <a:solidFill>
                            <a:srgbClr val="000000"/>
                          </a:solidFill>
                          <a:latin typeface="Arial"/>
                        </a:rPr>
                        <a:t> </a:t>
                      </a:r>
                      <a:r>
                        <a:rPr lang="de-CH" sz="1400" b="0" i="0" u="none" strike="noStrike" dirty="0" err="1" smtClean="0">
                          <a:solidFill>
                            <a:srgbClr val="000000"/>
                          </a:solidFill>
                          <a:latin typeface="Arial"/>
                        </a:rPr>
                        <a:t>temps</a:t>
                      </a:r>
                      <a:endParaRPr lang="de-CH" sz="1400" b="0" i="0" u="none" strike="noStrike" dirty="0">
                        <a:solidFill>
                          <a:srgbClr val="000000"/>
                        </a:solidFill>
                        <a:latin typeface="Arial"/>
                      </a:endParaRP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CC"/>
                    </a:solidFill>
                  </a:tcPr>
                </a:tc>
                <a:tc>
                  <a:txBody>
                    <a:bodyPr/>
                    <a:lstStyle/>
                    <a:p>
                      <a:pPr algn="l" fontAlgn="b"/>
                      <a:r>
                        <a:rPr lang="de-CH" sz="1400" b="0" i="0" u="none" strike="noStrike" dirty="0" err="1" smtClean="0">
                          <a:solidFill>
                            <a:srgbClr val="000000"/>
                          </a:solidFill>
                          <a:latin typeface="Arial"/>
                        </a:rPr>
                        <a:t>Actifs</a:t>
                      </a:r>
                      <a:r>
                        <a:rPr lang="de-CH" sz="1400" b="0" i="0" u="none" strike="noStrike" dirty="0" smtClean="0">
                          <a:solidFill>
                            <a:srgbClr val="000000"/>
                          </a:solidFill>
                          <a:latin typeface="Arial"/>
                        </a:rPr>
                        <a:t> à </a:t>
                      </a:r>
                      <a:r>
                        <a:rPr lang="de-CH" sz="1400" b="0" i="0" u="none" strike="noStrike" dirty="0" err="1" smtClean="0">
                          <a:solidFill>
                            <a:srgbClr val="000000"/>
                          </a:solidFill>
                          <a:latin typeface="Arial"/>
                        </a:rPr>
                        <a:t>temps</a:t>
                      </a:r>
                      <a:r>
                        <a:rPr lang="de-CH" sz="1400" b="0" i="0" u="none" strike="noStrike" dirty="0" smtClean="0">
                          <a:solidFill>
                            <a:srgbClr val="000000"/>
                          </a:solidFill>
                          <a:latin typeface="Arial"/>
                        </a:rPr>
                        <a:t> </a:t>
                      </a:r>
                      <a:r>
                        <a:rPr lang="de-CH" sz="1400" b="0" i="0" u="none" strike="noStrike" dirty="0" err="1" smtClean="0">
                          <a:solidFill>
                            <a:srgbClr val="000000"/>
                          </a:solidFill>
                          <a:latin typeface="Arial"/>
                        </a:rPr>
                        <a:t>partiel</a:t>
                      </a:r>
                      <a:endParaRPr lang="de-CH" sz="1400" b="0" i="0" u="none" strike="noStrike" dirty="0">
                        <a:solidFill>
                          <a:srgbClr val="000000"/>
                        </a:solidFill>
                        <a:latin typeface="Arial"/>
                      </a:endParaRPr>
                    </a:p>
                  </a:txBody>
                  <a:tcPr marL="12641" marR="12641" marT="12644" marB="0" anchor="b">
                    <a:lnL>
                      <a:noFill/>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dirty="0">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00CCFF"/>
                    </a:solidFill>
                  </a:tcPr>
                </a:tc>
                <a:tc>
                  <a:txBody>
                    <a:bodyPr/>
                    <a:lstStyle/>
                    <a:p>
                      <a:pPr algn="l" fontAlgn="b"/>
                      <a:r>
                        <a:rPr lang="de-CH" sz="1400" b="0" i="0" u="none" strike="noStrike" dirty="0" smtClean="0">
                          <a:solidFill>
                            <a:srgbClr val="000000"/>
                          </a:solidFill>
                          <a:latin typeface="Arial"/>
                        </a:rPr>
                        <a:t>Non </a:t>
                      </a:r>
                      <a:r>
                        <a:rPr lang="de-CH" sz="1400" b="0" i="0" u="none" strike="noStrike" dirty="0" err="1" smtClean="0">
                          <a:solidFill>
                            <a:srgbClr val="000000"/>
                          </a:solidFill>
                          <a:latin typeface="Arial"/>
                        </a:rPr>
                        <a:t>actifs</a:t>
                      </a:r>
                      <a:endParaRPr lang="de-CH" sz="1400" b="0" i="0" u="none" strike="noStrike" dirty="0">
                        <a:solidFill>
                          <a:srgbClr val="000000"/>
                        </a:solidFill>
                        <a:latin typeface="Arial"/>
                      </a:endParaRPr>
                    </a:p>
                  </a:txBody>
                  <a:tcPr marL="12641" marR="12641" marT="12644" marB="0" anchor="b">
                    <a:lnL>
                      <a:noFill/>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00CCFF"/>
                    </a:solidFill>
                  </a:tcPr>
                </a:tc>
                <a:tc>
                  <a:txBody>
                    <a:bodyPr/>
                    <a:lstStyle/>
                    <a:p>
                      <a:pPr algn="l" fontAlgn="b"/>
                      <a:r>
                        <a:rPr lang="de-CH" sz="1400" b="0" i="0" u="none" strike="noStrike" dirty="0">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CCECFF"/>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4076">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CCE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CCECFF"/>
                    </a:solidFill>
                  </a:tcPr>
                </a:tc>
                <a:tc>
                  <a:txBody>
                    <a:bodyPr/>
                    <a:lstStyle/>
                    <a:p>
                      <a:pPr algn="l" fontAlgn="b"/>
                      <a:r>
                        <a:rPr lang="de-CH" sz="1400" b="0" i="0" u="none" strike="noStrike" dirty="0">
                          <a:solidFill>
                            <a:srgbClr val="000000"/>
                          </a:solidFill>
                          <a:latin typeface="Arial"/>
                        </a:rPr>
                        <a:t> </a:t>
                      </a:r>
                    </a:p>
                  </a:txBody>
                  <a:tcPr marL="12641" marR="12641" marT="12644" marB="0" anchor="b">
                    <a:lnL>
                      <a:noFill/>
                    </a:lnL>
                    <a:lnR>
                      <a:noFill/>
                    </a:lnR>
                    <a:lnT>
                      <a:noFill/>
                    </a:lnT>
                    <a:lnB>
                      <a:noFill/>
                    </a:lnB>
                    <a:solidFill>
                      <a:srgbClr val="CCECFF"/>
                    </a:solidFill>
                  </a:tcPr>
                </a:tc>
                <a:tc gridSpan="2">
                  <a:txBody>
                    <a:bodyPr/>
                    <a:lstStyle/>
                    <a:p>
                      <a:pPr algn="l" fontAlgn="b"/>
                      <a:r>
                        <a:rPr lang="de-CH" sz="1400" b="0" i="0" u="none" strike="noStrike" dirty="0" smtClean="0">
                          <a:solidFill>
                            <a:srgbClr val="000000"/>
                          </a:solidFill>
                          <a:latin typeface="Arial"/>
                        </a:rPr>
                        <a:t>A la </a:t>
                      </a:r>
                      <a:r>
                        <a:rPr lang="de-CH" sz="1400" b="0" i="0" u="none" strike="noStrike" dirty="0" err="1" smtClean="0">
                          <a:solidFill>
                            <a:srgbClr val="000000"/>
                          </a:solidFill>
                          <a:latin typeface="Arial"/>
                        </a:rPr>
                        <a:t>recherche</a:t>
                      </a:r>
                      <a:r>
                        <a:rPr lang="de-CH" sz="1400" b="0" i="0" u="none" strike="noStrike" dirty="0" smtClean="0">
                          <a:solidFill>
                            <a:srgbClr val="000000"/>
                          </a:solidFill>
                          <a:latin typeface="Arial"/>
                        </a:rPr>
                        <a:t> </a:t>
                      </a:r>
                      <a:r>
                        <a:rPr lang="de-CH" sz="1400" b="0" i="0" u="none" strike="noStrike" dirty="0" err="1" smtClean="0">
                          <a:solidFill>
                            <a:srgbClr val="000000"/>
                          </a:solidFill>
                          <a:latin typeface="Arial"/>
                        </a:rPr>
                        <a:t>d'un</a:t>
                      </a:r>
                      <a:r>
                        <a:rPr lang="de-CH" sz="1400" b="0" i="0" u="none" strike="noStrike" dirty="0" smtClean="0">
                          <a:solidFill>
                            <a:srgbClr val="000000"/>
                          </a:solidFill>
                          <a:latin typeface="Arial"/>
                        </a:rPr>
                        <a:t> </a:t>
                      </a:r>
                      <a:r>
                        <a:rPr lang="de-CH" sz="1400" b="0" i="0" u="none" strike="noStrike" dirty="0" err="1" smtClean="0">
                          <a:solidFill>
                            <a:srgbClr val="000000"/>
                          </a:solidFill>
                          <a:latin typeface="Arial"/>
                        </a:rPr>
                        <a:t>emploi</a:t>
                      </a:r>
                      <a:endParaRPr lang="de-CH" sz="1400" b="0" i="0" u="none" strike="noStrike" dirty="0">
                        <a:solidFill>
                          <a:srgbClr val="000000"/>
                        </a:solidFill>
                        <a:latin typeface="Arial"/>
                      </a:endParaRPr>
                    </a:p>
                  </a:txBody>
                  <a:tcPr marL="12641" marR="12641" marT="12644" marB="0" anchor="b">
                    <a:lnL>
                      <a:noFill/>
                    </a:lnL>
                    <a:lnR>
                      <a:noFill/>
                    </a:lnR>
                    <a:lnT>
                      <a:noFill/>
                    </a:lnT>
                    <a:lnB>
                      <a:noFill/>
                    </a:lnB>
                    <a:solidFill>
                      <a:srgbClr val="CCECFF"/>
                    </a:solidFill>
                  </a:tcPr>
                </a:tc>
                <a:tc hMerge="1">
                  <a:txBody>
                    <a:bodyPr/>
                    <a:lstStyle/>
                    <a:p>
                      <a:pPr algn="l" fontAlgn="b"/>
                      <a:endParaRPr lang="de-CH" sz="1300" b="0" i="0" u="none" strike="noStrike" dirty="0">
                        <a:solidFill>
                          <a:srgbClr val="000000"/>
                        </a:solidFill>
                        <a:latin typeface="Arial"/>
                      </a:endParaRPr>
                    </a:p>
                  </a:txBody>
                  <a:tcPr marL="12110" marR="12110" marT="12113" marB="0" anchor="b">
                    <a:lnL>
                      <a:noFill/>
                    </a:lnL>
                    <a:lnR>
                      <a:noFill/>
                    </a:lnR>
                    <a:lnT>
                      <a:noFill/>
                    </a:lnT>
                    <a:lnB>
                      <a:noFill/>
                    </a:lnB>
                    <a:solidFill>
                      <a:srgbClr val="CCE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CCECFF"/>
                    </a:solidFill>
                  </a:tcPr>
                </a:tc>
                <a:tc>
                  <a:txBody>
                    <a:bodyPr/>
                    <a:lstStyle/>
                    <a:p>
                      <a:pPr algn="l" fontAlgn="b"/>
                      <a:endParaRPr lang="de-CH" sz="1400" b="0" i="0" u="none" strike="noStrike" dirty="0">
                        <a:solidFill>
                          <a:srgbClr val="000000"/>
                        </a:solidFill>
                        <a:latin typeface="Arial"/>
                      </a:endParaRPr>
                    </a:p>
                  </a:txBody>
                  <a:tcPr marL="12641" marR="12641" marT="12644" marB="0" anchor="b">
                    <a:lnL>
                      <a:noFill/>
                    </a:lnL>
                    <a:lnR>
                      <a:noFill/>
                    </a:lnR>
                    <a:lnT>
                      <a:noFill/>
                    </a:lnT>
                    <a:lnB>
                      <a:noFill/>
                    </a:lnB>
                    <a:solidFill>
                      <a:srgbClr val="CCECFF"/>
                    </a:solidFill>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el 1"/>
          <p:cNvSpPr>
            <a:spLocks noGrp="1"/>
          </p:cNvSpPr>
          <p:nvPr>
            <p:ph type="ctrTitle"/>
          </p:nvPr>
        </p:nvSpPr>
        <p:spPr bwMode="auto">
          <a:xfrm>
            <a:off x="1214438" y="500063"/>
            <a:ext cx="7750175" cy="481012"/>
          </a:xfrm>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en-CA" sz="2800" kern="0" dirty="0" err="1" smtClean="0"/>
              <a:t>Potentiels</a:t>
            </a:r>
            <a:r>
              <a:rPr lang="en-CA" sz="2800" kern="0" dirty="0" smtClean="0"/>
              <a:t> de main-d'oeuvre pour la Suisse:</a:t>
            </a:r>
            <a:br>
              <a:rPr lang="en-CA" sz="2800" kern="0" dirty="0" smtClean="0"/>
            </a:br>
            <a:endParaRPr lang="en-CA" sz="2800" dirty="0" smtClean="0">
              <a:latin typeface="Arial" charset="0"/>
              <a:cs typeface="Arial" charset="0"/>
            </a:endParaRPr>
          </a:p>
        </p:txBody>
      </p:sp>
      <p:sp>
        <p:nvSpPr>
          <p:cNvPr id="29698" name="Textfeld 9"/>
          <p:cNvSpPr txBox="1">
            <a:spLocks noChangeArrowheads="1"/>
          </p:cNvSpPr>
          <p:nvPr/>
        </p:nvSpPr>
        <p:spPr bwMode="auto">
          <a:xfrm>
            <a:off x="684213" y="6319838"/>
            <a:ext cx="6911975" cy="277812"/>
          </a:xfrm>
          <a:prstGeom prst="rect">
            <a:avLst/>
          </a:prstGeom>
          <a:noFill/>
          <a:ln w="9525">
            <a:noFill/>
            <a:miter lim="800000"/>
            <a:headEnd/>
            <a:tailEnd/>
          </a:ln>
        </p:spPr>
        <p:txBody>
          <a:bodyPr>
            <a:spAutoFit/>
          </a:bodyPr>
          <a:lstStyle/>
          <a:p>
            <a:r>
              <a:rPr lang="de-CH" sz="1200">
                <a:ea typeface="MS PGothic" pitchFamily="34" charset="-128"/>
              </a:rPr>
              <a:t>(Sources: OFS/ESPA, propres calculs , illustration)</a:t>
            </a:r>
          </a:p>
        </p:txBody>
      </p:sp>
      <p:sp>
        <p:nvSpPr>
          <p:cNvPr id="11" name="Titel 1"/>
          <p:cNvSpPr txBox="1">
            <a:spLocks/>
          </p:cNvSpPr>
          <p:nvPr/>
        </p:nvSpPr>
        <p:spPr bwMode="auto">
          <a:xfrm>
            <a:off x="1214438" y="1076325"/>
            <a:ext cx="7750175" cy="481013"/>
          </a:xfrm>
          <a:prstGeom prst="rect">
            <a:avLst/>
          </a:prstGeom>
          <a:noFill/>
          <a:ln>
            <a:miter lim="800000"/>
            <a:headEnd/>
            <a:tailEnd/>
          </a:ln>
        </p:spPr>
        <p:txBody>
          <a:bodyPr/>
          <a:lstStyle/>
          <a:p>
            <a:pPr>
              <a:defRPr/>
            </a:pPr>
            <a:r>
              <a:rPr lang="en-CA" sz="2000" b="1" kern="0" dirty="0" err="1">
                <a:latin typeface="Arial" pitchFamily="34" charset="0"/>
                <a:cs typeface="Arial" pitchFamily="34" charset="0"/>
              </a:rPr>
              <a:t>Jeunes</a:t>
            </a:r>
            <a:r>
              <a:rPr lang="en-CA" sz="2000" b="1" kern="0" dirty="0">
                <a:latin typeface="Arial" pitchFamily="34" charset="0"/>
                <a:cs typeface="Arial" pitchFamily="34" charset="0"/>
              </a:rPr>
              <a:t> non </a:t>
            </a:r>
            <a:r>
              <a:rPr lang="en-CA" sz="2000" b="1" kern="0" dirty="0" err="1">
                <a:latin typeface="Arial" pitchFamily="34" charset="0"/>
                <a:cs typeface="Arial" pitchFamily="34" charset="0"/>
              </a:rPr>
              <a:t>actifs</a:t>
            </a:r>
            <a:r>
              <a:rPr lang="en-CA" sz="2000" b="1" kern="0" dirty="0">
                <a:latin typeface="Arial" pitchFamily="34" charset="0"/>
                <a:cs typeface="Arial" pitchFamily="34" charset="0"/>
              </a:rPr>
              <a:t> et sans </a:t>
            </a:r>
            <a:r>
              <a:rPr lang="en-CA" sz="2000" b="1" kern="0" dirty="0" err="1">
                <a:latin typeface="Arial" pitchFamily="34" charset="0"/>
                <a:cs typeface="Arial" pitchFamily="34" charset="0"/>
              </a:rPr>
              <a:t>emploi</a:t>
            </a:r>
            <a:r>
              <a:rPr lang="en-CA" sz="2000" b="1" kern="0" dirty="0">
                <a:latin typeface="Arial" pitchFamily="34" charset="0"/>
                <a:cs typeface="Arial" pitchFamily="34" charset="0"/>
              </a:rPr>
              <a:t> (&lt;</a:t>
            </a:r>
            <a:r>
              <a:rPr lang="en-CA" sz="2000" b="1" kern="0" dirty="0">
                <a:latin typeface="Arial" pitchFamily="34" charset="0"/>
                <a:cs typeface="Arial" pitchFamily="34" charset="0"/>
              </a:rPr>
              <a:t>25)</a:t>
            </a:r>
            <a:br>
              <a:rPr lang="en-CA" sz="2000" b="1" kern="0" dirty="0">
                <a:latin typeface="Arial" pitchFamily="34" charset="0"/>
                <a:cs typeface="Arial" pitchFamily="34" charset="0"/>
              </a:rPr>
            </a:br>
            <a:endParaRPr lang="en-CA" sz="2000" b="1" dirty="0"/>
          </a:p>
        </p:txBody>
      </p:sp>
      <p:graphicFrame>
        <p:nvGraphicFramePr>
          <p:cNvPr id="6" name="Tabelle 5"/>
          <p:cNvGraphicFramePr>
            <a:graphicFrameLocks noGrp="1"/>
          </p:cNvGraphicFramePr>
          <p:nvPr/>
        </p:nvGraphicFramePr>
        <p:xfrm>
          <a:off x="712788" y="1792288"/>
          <a:ext cx="7891462" cy="4316412"/>
        </p:xfrm>
        <a:graphic>
          <a:graphicData uri="http://schemas.openxmlformats.org/drawingml/2006/table">
            <a:tbl>
              <a:tblPr/>
              <a:tblGrid>
                <a:gridCol w="733296"/>
                <a:gridCol w="733296"/>
                <a:gridCol w="1401118"/>
                <a:gridCol w="1715388"/>
                <a:gridCol w="1344377"/>
                <a:gridCol w="982092"/>
                <a:gridCol w="982092"/>
              </a:tblGrid>
              <a:tr h="227213">
                <a:tc gridSpan="2">
                  <a:txBody>
                    <a:bodyPr/>
                    <a:lstStyle/>
                    <a:p>
                      <a:pPr algn="l" fontAlgn="b"/>
                      <a:r>
                        <a:rPr lang="de-CH" sz="1400" b="0" i="0" u="none" strike="noStrike" dirty="0" err="1" smtClean="0">
                          <a:solidFill>
                            <a:srgbClr val="000000"/>
                          </a:solidFill>
                          <a:latin typeface="Arial"/>
                        </a:rPr>
                        <a:t>Jeunes</a:t>
                      </a:r>
                      <a:r>
                        <a:rPr lang="de-CH" sz="1400" b="0" i="0" u="none" strike="noStrike" dirty="0" smtClean="0">
                          <a:solidFill>
                            <a:srgbClr val="000000"/>
                          </a:solidFill>
                          <a:latin typeface="Arial"/>
                        </a:rPr>
                        <a:t> </a:t>
                      </a:r>
                      <a:r>
                        <a:rPr lang="de-CH" sz="1400" b="0" i="0" u="none" strike="noStrike" dirty="0">
                          <a:solidFill>
                            <a:srgbClr val="000000"/>
                          </a:solidFill>
                          <a:latin typeface="Arial"/>
                        </a:rPr>
                        <a:t>(- 24</a:t>
                      </a:r>
                      <a:r>
                        <a:rPr lang="de-CH" sz="1400" b="0" i="0" u="none" strike="noStrike" dirty="0" smtClean="0">
                          <a:solidFill>
                            <a:srgbClr val="000000"/>
                          </a:solidFill>
                          <a:latin typeface="Arial"/>
                        </a:rPr>
                        <a:t>)</a:t>
                      </a:r>
                    </a:p>
                  </a:txBody>
                  <a:tcPr marL="12641" marR="12641" marT="12644" marB="0" anchor="b">
                    <a:lnL>
                      <a:noFill/>
                    </a:lnL>
                    <a:lnR>
                      <a:noFill/>
                    </a:lnR>
                    <a:lnT>
                      <a:noFill/>
                    </a:lnT>
                    <a:lnB>
                      <a:noFill/>
                    </a:lnB>
                  </a:tcPr>
                </a:tc>
                <a:tc hMerge="1">
                  <a:txBody>
                    <a:bodyPr/>
                    <a:lstStyle/>
                    <a:p>
                      <a:endParaRPr lang="de-CH"/>
                    </a:p>
                  </a:txBody>
                  <a:tcPr/>
                </a:tc>
                <a:tc>
                  <a:txBody>
                    <a:bodyPr/>
                    <a:lstStyle/>
                    <a:p>
                      <a:pPr algn="l" fontAlgn="b"/>
                      <a:endParaRPr lang="de-CH" sz="1400" b="0" i="0" u="none" strike="noStrike">
                        <a:solidFill>
                          <a:srgbClr val="000000"/>
                        </a:solidFill>
                        <a:latin typeface="Arial"/>
                      </a:endParaRPr>
                    </a:p>
                  </a:txBody>
                  <a:tcPr marL="12641" marR="12641" marT="12644" marB="0" anchor="b">
                    <a:lnL>
                      <a:noFill/>
                    </a:lnL>
                    <a:lnR>
                      <a:noFill/>
                    </a:lnR>
                    <a:lnT>
                      <a:noFill/>
                    </a:lnT>
                    <a:lnB>
                      <a:noFill/>
                    </a:lnB>
                  </a:tcPr>
                </a:tc>
                <a:tc gridSpan="2">
                  <a:txBody>
                    <a:bodyPr/>
                    <a:lstStyle/>
                    <a:p>
                      <a:pPr algn="l" fontAlgn="b"/>
                      <a:r>
                        <a:rPr lang="de-CH" sz="1400" b="0" i="0" u="none" strike="noStrike" dirty="0" smtClean="0">
                          <a:solidFill>
                            <a:srgbClr val="000000"/>
                          </a:solidFill>
                          <a:latin typeface="Arial"/>
                        </a:rPr>
                        <a:t>Population</a:t>
                      </a:r>
                      <a:r>
                        <a:rPr lang="de-CH" sz="1400" b="0" i="0" u="none" strike="noStrike" baseline="0" dirty="0" smtClean="0">
                          <a:solidFill>
                            <a:srgbClr val="000000"/>
                          </a:solidFill>
                          <a:latin typeface="Arial"/>
                        </a:rPr>
                        <a:t> adulte</a:t>
                      </a:r>
                      <a:r>
                        <a:rPr lang="de-CH" sz="1400" b="0" i="0" u="none" strike="noStrike" dirty="0" smtClean="0">
                          <a:solidFill>
                            <a:srgbClr val="000000"/>
                          </a:solidFill>
                          <a:latin typeface="Arial"/>
                        </a:rPr>
                        <a:t> </a:t>
                      </a:r>
                      <a:r>
                        <a:rPr lang="de-CH" sz="1400" b="0" i="0" u="none" strike="noStrike" dirty="0">
                          <a:solidFill>
                            <a:srgbClr val="000000"/>
                          </a:solidFill>
                          <a:latin typeface="Arial"/>
                        </a:rPr>
                        <a:t>(25</a:t>
                      </a:r>
                      <a:r>
                        <a:rPr lang="de-CH" sz="1400" b="0" i="0" u="none" strike="noStrike" dirty="0" smtClean="0">
                          <a:solidFill>
                            <a:srgbClr val="000000"/>
                          </a:solidFill>
                          <a:latin typeface="Arial"/>
                        </a:rPr>
                        <a:t>+)</a:t>
                      </a:r>
                    </a:p>
                  </a:txBody>
                  <a:tcPr marL="12641" marR="12641" marT="12644" marB="0" anchor="b">
                    <a:lnL>
                      <a:noFill/>
                    </a:lnL>
                    <a:lnR>
                      <a:noFill/>
                    </a:lnR>
                    <a:lnT>
                      <a:noFill/>
                    </a:lnT>
                    <a:lnB>
                      <a:noFill/>
                    </a:lnB>
                  </a:tcPr>
                </a:tc>
                <a:tc hMerge="1">
                  <a:txBody>
                    <a:bodyPr/>
                    <a:lstStyle/>
                    <a:p>
                      <a:pPr algn="l" fontAlgn="b"/>
                      <a:endParaRPr lang="de-CH" sz="1300" b="0" i="0" u="none" strike="noStrike" dirty="0">
                        <a:solidFill>
                          <a:srgbClr val="000000"/>
                        </a:solidFill>
                        <a:latin typeface="Arial"/>
                      </a:endParaRPr>
                    </a:p>
                  </a:txBody>
                  <a:tcPr marL="12110" marR="12110" marT="12113" marB="0" anchor="b">
                    <a:lnL>
                      <a:noFill/>
                    </a:lnL>
                    <a:lnR>
                      <a:noFill/>
                    </a:lnR>
                    <a:lnT>
                      <a:noFill/>
                    </a:lnT>
                    <a:lnB>
                      <a:noFill/>
                    </a:lnB>
                  </a:tcPr>
                </a:tc>
                <a:tc gridSpan="2">
                  <a:txBody>
                    <a:bodyPr/>
                    <a:lstStyle/>
                    <a:p>
                      <a:pPr algn="l" fontAlgn="b"/>
                      <a:r>
                        <a:rPr lang="de-CH" sz="1400" b="0" i="0" u="none" strike="noStrike" dirty="0" err="1" smtClean="0">
                          <a:solidFill>
                            <a:srgbClr val="000000"/>
                          </a:solidFill>
                          <a:latin typeface="Arial"/>
                        </a:rPr>
                        <a:t>Travailleurs</a:t>
                      </a:r>
                      <a:r>
                        <a:rPr lang="de-CH" sz="1400" b="0" i="0" u="none" strike="noStrike" dirty="0" smtClean="0">
                          <a:solidFill>
                            <a:srgbClr val="000000"/>
                          </a:solidFill>
                          <a:latin typeface="Arial"/>
                        </a:rPr>
                        <a:t> </a:t>
                      </a:r>
                      <a:r>
                        <a:rPr lang="de-CH" sz="1400" b="0" i="0" u="none" strike="noStrike" dirty="0" err="1" smtClean="0">
                          <a:solidFill>
                            <a:srgbClr val="000000"/>
                          </a:solidFill>
                          <a:latin typeface="Arial"/>
                        </a:rPr>
                        <a:t>âgés</a:t>
                      </a:r>
                      <a:r>
                        <a:rPr lang="de-CH" sz="1400" b="0" i="0" u="none" strike="noStrike" dirty="0" smtClean="0">
                          <a:solidFill>
                            <a:srgbClr val="000000"/>
                          </a:solidFill>
                          <a:latin typeface="Arial"/>
                        </a:rPr>
                        <a:t> </a:t>
                      </a:r>
                      <a:r>
                        <a:rPr lang="de-CH" sz="1400" b="0" i="0" u="none" strike="noStrike" dirty="0">
                          <a:solidFill>
                            <a:srgbClr val="000000"/>
                          </a:solidFill>
                          <a:latin typeface="Arial"/>
                        </a:rPr>
                        <a:t>(55</a:t>
                      </a:r>
                      <a:r>
                        <a:rPr lang="de-CH" sz="1400" b="0" i="0" u="none" strike="noStrike" dirty="0" smtClean="0">
                          <a:solidFill>
                            <a:srgbClr val="000000"/>
                          </a:solidFill>
                          <a:latin typeface="Arial"/>
                        </a:rPr>
                        <a:t>+)</a:t>
                      </a:r>
                    </a:p>
                  </a:txBody>
                  <a:tcPr marL="12641" marR="12641" marT="12644" marB="0" anchor="b">
                    <a:lnL>
                      <a:noFill/>
                    </a:lnL>
                    <a:lnR>
                      <a:noFill/>
                    </a:lnR>
                    <a:lnT>
                      <a:noFill/>
                    </a:lnT>
                    <a:lnB>
                      <a:noFill/>
                    </a:lnB>
                  </a:tcPr>
                </a:tc>
                <a:tc hMerge="1">
                  <a:txBody>
                    <a:bodyPr/>
                    <a:lstStyle/>
                    <a:p>
                      <a:endParaRPr lang="de-CH"/>
                    </a:p>
                  </a:txBody>
                  <a:tcPr/>
                </a:tc>
              </a:tr>
              <a:tr h="227213">
                <a:tc>
                  <a:txBody>
                    <a:bodyPr/>
                    <a:lstStyle/>
                    <a:p>
                      <a:pPr algn="l" fontAlgn="b"/>
                      <a:endParaRPr lang="de-CH" sz="1400" b="0" i="0" u="none" strike="noStrike">
                        <a:solidFill>
                          <a:srgbClr val="000000"/>
                        </a:solidFill>
                        <a:latin typeface="Arial"/>
                      </a:endParaRPr>
                    </a:p>
                  </a:txBody>
                  <a:tcPr marL="12641" marR="12641" marT="12644" marB="0" anchor="b">
                    <a:lnL>
                      <a:noFill/>
                    </a:lnL>
                    <a:lnR>
                      <a:noFill/>
                    </a:lnR>
                    <a:lnT>
                      <a:noFill/>
                    </a:lnT>
                    <a:lnB>
                      <a:noFill/>
                    </a:lnB>
                  </a:tcPr>
                </a:tc>
                <a:tc>
                  <a:txBody>
                    <a:bodyPr/>
                    <a:lstStyle/>
                    <a:p>
                      <a:pPr algn="l" fontAlgn="b"/>
                      <a:endParaRPr lang="de-CH" sz="1400" b="0" i="0" u="none" strike="noStrike">
                        <a:solidFill>
                          <a:srgbClr val="000000"/>
                        </a:solidFill>
                        <a:latin typeface="Arial"/>
                      </a:endParaRPr>
                    </a:p>
                  </a:txBody>
                  <a:tcPr marL="12641" marR="12641" marT="12644" marB="0" anchor="b">
                    <a:lnL>
                      <a:noFill/>
                    </a:lnL>
                    <a:lnR>
                      <a:noFill/>
                    </a:lnR>
                    <a:lnT>
                      <a:noFill/>
                    </a:lnT>
                    <a:lnB>
                      <a:noFill/>
                    </a:lnB>
                  </a:tcPr>
                </a:tc>
                <a:tc>
                  <a:txBody>
                    <a:bodyPr/>
                    <a:lstStyle/>
                    <a:p>
                      <a:pPr algn="l" fontAlgn="b"/>
                      <a:endParaRPr lang="de-CH" sz="1400" b="0" i="0" u="none" strike="noStrike" dirty="0">
                        <a:solidFill>
                          <a:srgbClr val="000000"/>
                        </a:solidFill>
                        <a:latin typeface="Arial"/>
                      </a:endParaRPr>
                    </a:p>
                  </a:txBody>
                  <a:tcPr marL="12641" marR="12641" marT="12644" marB="0" anchor="b">
                    <a:lnL>
                      <a:noFill/>
                    </a:lnL>
                    <a:lnR>
                      <a:noFill/>
                    </a:lnR>
                    <a:lnT>
                      <a:noFill/>
                    </a:lnT>
                    <a:lnB>
                      <a:noFill/>
                    </a:lnB>
                  </a:tcPr>
                </a:tc>
                <a:tc>
                  <a:txBody>
                    <a:bodyPr/>
                    <a:lstStyle/>
                    <a:p>
                      <a:pPr algn="l" fontAlgn="b"/>
                      <a:endParaRPr lang="de-CH" sz="1400" b="0" i="0" u="none" strike="noStrike" dirty="0">
                        <a:solidFill>
                          <a:srgbClr val="000000"/>
                        </a:solidFill>
                        <a:latin typeface="Arial"/>
                      </a:endParaRPr>
                    </a:p>
                  </a:txBody>
                  <a:tcPr marL="12641" marR="12641" marT="12644" marB="0" anchor="b">
                    <a:lnL>
                      <a:noFill/>
                    </a:lnL>
                    <a:lnR>
                      <a:noFill/>
                    </a:lnR>
                    <a:lnT>
                      <a:noFill/>
                    </a:lnT>
                    <a:lnB>
                      <a:noFill/>
                    </a:lnB>
                  </a:tcPr>
                </a:tc>
                <a:tc>
                  <a:txBody>
                    <a:bodyPr/>
                    <a:lstStyle/>
                    <a:p>
                      <a:pPr algn="l" fontAlgn="b"/>
                      <a:endParaRPr lang="de-CH" sz="1400" b="0" i="0" u="none" strike="noStrike">
                        <a:solidFill>
                          <a:srgbClr val="000000"/>
                        </a:solidFill>
                        <a:latin typeface="Arial"/>
                      </a:endParaRPr>
                    </a:p>
                  </a:txBody>
                  <a:tcPr marL="12641" marR="12641" marT="12644" marB="0" anchor="b">
                    <a:lnL>
                      <a:noFill/>
                    </a:lnL>
                    <a:lnR>
                      <a:noFill/>
                    </a:lnR>
                    <a:lnT>
                      <a:noFill/>
                    </a:lnT>
                    <a:lnB>
                      <a:noFill/>
                    </a:lnB>
                  </a:tcPr>
                </a:tc>
                <a:tc>
                  <a:txBody>
                    <a:bodyPr/>
                    <a:lstStyle/>
                    <a:p>
                      <a:pPr algn="l" fontAlgn="b"/>
                      <a:endParaRPr lang="de-CH" sz="1400" b="0" i="0" u="none" strike="noStrike" dirty="0">
                        <a:solidFill>
                          <a:srgbClr val="000000"/>
                        </a:solidFill>
                        <a:latin typeface="Arial"/>
                      </a:endParaRPr>
                    </a:p>
                  </a:txBody>
                  <a:tcPr marL="12641" marR="12641" marT="12644" marB="0" anchor="b">
                    <a:lnL>
                      <a:noFill/>
                    </a:lnL>
                    <a:lnR>
                      <a:noFill/>
                    </a:lnR>
                    <a:lnT>
                      <a:noFill/>
                    </a:lnT>
                    <a:lnB>
                      <a:noFill/>
                    </a:lnB>
                  </a:tcPr>
                </a:tc>
                <a:tc>
                  <a:txBody>
                    <a:bodyPr/>
                    <a:lstStyle/>
                    <a:p>
                      <a:pPr algn="l" fontAlgn="b"/>
                      <a:endParaRPr lang="de-CH" sz="1400" b="0" i="0" u="none" strike="noStrike" dirty="0">
                        <a:solidFill>
                          <a:srgbClr val="000000"/>
                        </a:solidFill>
                        <a:latin typeface="Arial"/>
                      </a:endParaRPr>
                    </a:p>
                  </a:txBody>
                  <a:tcPr marL="12641" marR="12641" marT="12644" marB="0" anchor="b">
                    <a:lnL>
                      <a:noFill/>
                    </a:lnL>
                    <a:lnR>
                      <a:noFill/>
                    </a:lnR>
                    <a:lnT>
                      <a:noFill/>
                    </a:lnT>
                    <a:lnB>
                      <a:noFill/>
                    </a:lnB>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66FF66"/>
                    </a:solidFill>
                  </a:tcPr>
                </a:tc>
                <a:tc>
                  <a:txBody>
                    <a:bodyPr/>
                    <a:lstStyle/>
                    <a:p>
                      <a:pPr algn="l" fontAlgn="b"/>
                      <a:r>
                        <a:rPr lang="de-CH" sz="1400" b="0" i="0" u="none" strike="noStrike" dirty="0">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dirty="0">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r>
              <a:tr h="227213">
                <a:tc gridSpan="2">
                  <a:txBody>
                    <a:bodyPr/>
                    <a:lstStyle/>
                    <a:p>
                      <a:pPr algn="l" fontAlgn="b"/>
                      <a:r>
                        <a:rPr lang="de-CH" sz="1400" b="0" i="0" u="none" strike="noStrike" dirty="0" smtClean="0">
                          <a:solidFill>
                            <a:srgbClr val="000000"/>
                          </a:solidFill>
                          <a:latin typeface="Arial"/>
                        </a:rPr>
                        <a:t>En </a:t>
                      </a:r>
                      <a:r>
                        <a:rPr lang="de-CH" sz="1400" b="0" i="0" u="none" strike="noStrike" dirty="0" err="1" smtClean="0">
                          <a:solidFill>
                            <a:srgbClr val="000000"/>
                          </a:solidFill>
                          <a:latin typeface="Arial"/>
                        </a:rPr>
                        <a:t>formation</a:t>
                      </a:r>
                      <a:endParaRPr lang="de-CH" sz="1400" b="0" i="0" u="none" strike="noStrike" dirty="0">
                        <a:solidFill>
                          <a:srgbClr val="000000"/>
                        </a:solidFill>
                        <a:latin typeface="Arial"/>
                      </a:endParaRP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66FF66"/>
                    </a:solidFill>
                  </a:tcPr>
                </a:tc>
                <a:tc hMerge="1">
                  <a:txBody>
                    <a:bodyPr/>
                    <a:lstStyle/>
                    <a:p>
                      <a:endParaRPr lang="de-CH"/>
                    </a:p>
                  </a:txBody>
                  <a:tcPr/>
                </a:tc>
                <a:tc>
                  <a:txBody>
                    <a:bodyPr/>
                    <a:lstStyle/>
                    <a:p>
                      <a:pPr algn="l" fontAlgn="b"/>
                      <a:r>
                        <a:rPr lang="de-CH" sz="1400" b="0" i="0" u="none" strike="noStrike" dirty="0">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dirty="0">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CC"/>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dirty="0">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dirty="0" err="1" smtClean="0">
                          <a:solidFill>
                            <a:srgbClr val="000000"/>
                          </a:solidFill>
                          <a:latin typeface="Arial"/>
                        </a:rPr>
                        <a:t>Actifs</a:t>
                      </a:r>
                      <a:r>
                        <a:rPr lang="de-CH" sz="1400" b="0" i="0" u="none" strike="noStrike" dirty="0" smtClean="0">
                          <a:solidFill>
                            <a:srgbClr val="000000"/>
                          </a:solidFill>
                          <a:latin typeface="Arial"/>
                        </a:rPr>
                        <a:t> à </a:t>
                      </a:r>
                      <a:r>
                        <a:rPr lang="de-CH" sz="1400" b="0" i="0" u="none" strike="noStrike" dirty="0" err="1" smtClean="0">
                          <a:solidFill>
                            <a:srgbClr val="000000"/>
                          </a:solidFill>
                          <a:latin typeface="Arial"/>
                        </a:rPr>
                        <a:t>plein</a:t>
                      </a:r>
                      <a:r>
                        <a:rPr lang="de-CH" sz="1400" b="0" i="0" u="none" strike="noStrike" dirty="0" smtClean="0">
                          <a:solidFill>
                            <a:srgbClr val="000000"/>
                          </a:solidFill>
                          <a:latin typeface="Arial"/>
                        </a:rPr>
                        <a:t> </a:t>
                      </a:r>
                      <a:r>
                        <a:rPr lang="de-CH" sz="1400" b="0" i="0" u="none" strike="noStrike" dirty="0" err="1" smtClean="0">
                          <a:solidFill>
                            <a:srgbClr val="000000"/>
                          </a:solidFill>
                          <a:latin typeface="Arial"/>
                        </a:rPr>
                        <a:t>temps</a:t>
                      </a:r>
                      <a:endParaRPr lang="de-CH" sz="1400" b="0" i="0" u="none" strike="noStrike" dirty="0">
                        <a:solidFill>
                          <a:srgbClr val="000000"/>
                        </a:solidFill>
                        <a:latin typeface="Arial"/>
                      </a:endParaRP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CC"/>
                    </a:solidFill>
                  </a:tcPr>
                </a:tc>
                <a:tc>
                  <a:txBody>
                    <a:bodyPr/>
                    <a:lstStyle/>
                    <a:p>
                      <a:pPr algn="l" fontAlgn="b"/>
                      <a:r>
                        <a:rPr lang="de-CH" sz="1400" b="0" i="0" u="none" strike="noStrike" dirty="0" err="1" smtClean="0">
                          <a:solidFill>
                            <a:srgbClr val="000000"/>
                          </a:solidFill>
                          <a:latin typeface="Arial"/>
                        </a:rPr>
                        <a:t>Actifs</a:t>
                      </a:r>
                      <a:r>
                        <a:rPr lang="de-CH" sz="1400" b="0" i="0" u="none" strike="noStrike" dirty="0" smtClean="0">
                          <a:solidFill>
                            <a:srgbClr val="000000"/>
                          </a:solidFill>
                          <a:latin typeface="Arial"/>
                        </a:rPr>
                        <a:t> à </a:t>
                      </a:r>
                      <a:r>
                        <a:rPr lang="de-CH" sz="1400" b="0" i="0" u="none" strike="noStrike" dirty="0" err="1" smtClean="0">
                          <a:solidFill>
                            <a:srgbClr val="000000"/>
                          </a:solidFill>
                          <a:latin typeface="Arial"/>
                        </a:rPr>
                        <a:t>temps</a:t>
                      </a:r>
                      <a:r>
                        <a:rPr lang="de-CH" sz="1400" b="0" i="0" u="none" strike="noStrike" dirty="0" smtClean="0">
                          <a:solidFill>
                            <a:srgbClr val="000000"/>
                          </a:solidFill>
                          <a:latin typeface="Arial"/>
                        </a:rPr>
                        <a:t> </a:t>
                      </a:r>
                      <a:r>
                        <a:rPr lang="de-CH" sz="1400" b="0" i="0" u="none" strike="noStrike" dirty="0" err="1" smtClean="0">
                          <a:solidFill>
                            <a:srgbClr val="000000"/>
                          </a:solidFill>
                          <a:latin typeface="Arial"/>
                        </a:rPr>
                        <a:t>partiel</a:t>
                      </a:r>
                      <a:endParaRPr lang="de-CH" sz="1400" b="0" i="0" u="none" strike="noStrike" dirty="0">
                        <a:solidFill>
                          <a:srgbClr val="000000"/>
                        </a:solidFill>
                        <a:latin typeface="Arial"/>
                      </a:endParaRPr>
                    </a:p>
                  </a:txBody>
                  <a:tcPr marL="12641" marR="12641" marT="12644" marB="0" anchor="b">
                    <a:lnL>
                      <a:noFill/>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00CCFF"/>
                    </a:solidFill>
                  </a:tcPr>
                </a:tc>
                <a:tc>
                  <a:txBody>
                    <a:bodyPr/>
                    <a:lstStyle/>
                    <a:p>
                      <a:pPr algn="l" fontAlgn="b"/>
                      <a:r>
                        <a:rPr lang="de-CH" sz="1400" b="0" i="0" u="none" strike="noStrike" dirty="0" smtClean="0">
                          <a:solidFill>
                            <a:srgbClr val="000000"/>
                          </a:solidFill>
                          <a:latin typeface="Arial"/>
                        </a:rPr>
                        <a:t>Non </a:t>
                      </a:r>
                      <a:r>
                        <a:rPr lang="de-CH" sz="1400" b="0" i="0" u="none" strike="noStrike" dirty="0" err="1" smtClean="0">
                          <a:solidFill>
                            <a:srgbClr val="000000"/>
                          </a:solidFill>
                          <a:latin typeface="Arial"/>
                        </a:rPr>
                        <a:t>actifs</a:t>
                      </a:r>
                      <a:endParaRPr lang="de-CH" sz="1400" b="0" i="0" u="none" strike="noStrike" dirty="0">
                        <a:solidFill>
                          <a:srgbClr val="000000"/>
                        </a:solidFill>
                        <a:latin typeface="Arial"/>
                      </a:endParaRPr>
                    </a:p>
                  </a:txBody>
                  <a:tcPr marL="12641" marR="12641" marT="12644" marB="0" anchor="b">
                    <a:lnL>
                      <a:noFill/>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00CCFF"/>
                    </a:solidFill>
                  </a:tcPr>
                </a:tc>
                <a:tc>
                  <a:txBody>
                    <a:bodyPr/>
                    <a:lstStyle/>
                    <a:p>
                      <a:pPr algn="l" fontAlgn="b"/>
                      <a:r>
                        <a:rPr lang="de-CH" sz="1400" b="0" i="0" u="none" strike="noStrike" dirty="0">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CCECFF"/>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4076">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CCE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CCECFF"/>
                    </a:solidFill>
                  </a:tcPr>
                </a:tc>
                <a:tc>
                  <a:txBody>
                    <a:bodyPr/>
                    <a:lstStyle/>
                    <a:p>
                      <a:pPr algn="l" fontAlgn="b"/>
                      <a:r>
                        <a:rPr lang="de-CH" sz="1400" b="0" i="0" u="none" strike="noStrike" dirty="0">
                          <a:solidFill>
                            <a:srgbClr val="000000"/>
                          </a:solidFill>
                          <a:latin typeface="Arial"/>
                        </a:rPr>
                        <a:t> </a:t>
                      </a:r>
                    </a:p>
                  </a:txBody>
                  <a:tcPr marL="12641" marR="12641" marT="12644" marB="0" anchor="b">
                    <a:lnL>
                      <a:noFill/>
                    </a:lnL>
                    <a:lnR>
                      <a:noFill/>
                    </a:lnR>
                    <a:lnT>
                      <a:noFill/>
                    </a:lnT>
                    <a:lnB>
                      <a:noFill/>
                    </a:lnB>
                    <a:solidFill>
                      <a:srgbClr val="CCECFF"/>
                    </a:solidFill>
                  </a:tcPr>
                </a:tc>
                <a:tc gridSpan="2">
                  <a:txBody>
                    <a:bodyPr/>
                    <a:lstStyle/>
                    <a:p>
                      <a:pPr algn="l" fontAlgn="b"/>
                      <a:r>
                        <a:rPr lang="de-CH" sz="1400" b="0" i="0" u="none" strike="noStrike" dirty="0" smtClean="0">
                          <a:solidFill>
                            <a:srgbClr val="000000"/>
                          </a:solidFill>
                          <a:latin typeface="Arial"/>
                        </a:rPr>
                        <a:t>A la </a:t>
                      </a:r>
                      <a:r>
                        <a:rPr lang="de-CH" sz="1400" b="0" i="0" u="none" strike="noStrike" dirty="0" err="1" smtClean="0">
                          <a:solidFill>
                            <a:srgbClr val="000000"/>
                          </a:solidFill>
                          <a:latin typeface="Arial"/>
                        </a:rPr>
                        <a:t>recherche</a:t>
                      </a:r>
                      <a:r>
                        <a:rPr lang="de-CH" sz="1400" b="0" i="0" u="none" strike="noStrike" dirty="0" smtClean="0">
                          <a:solidFill>
                            <a:srgbClr val="000000"/>
                          </a:solidFill>
                          <a:latin typeface="Arial"/>
                        </a:rPr>
                        <a:t> </a:t>
                      </a:r>
                      <a:r>
                        <a:rPr lang="de-CH" sz="1400" b="0" i="0" u="none" strike="noStrike" dirty="0" err="1" smtClean="0">
                          <a:solidFill>
                            <a:srgbClr val="000000"/>
                          </a:solidFill>
                          <a:latin typeface="Arial"/>
                        </a:rPr>
                        <a:t>d'un</a:t>
                      </a:r>
                      <a:r>
                        <a:rPr lang="de-CH" sz="1400" b="0" i="0" u="none" strike="noStrike" dirty="0" smtClean="0">
                          <a:solidFill>
                            <a:srgbClr val="000000"/>
                          </a:solidFill>
                          <a:latin typeface="Arial"/>
                        </a:rPr>
                        <a:t> </a:t>
                      </a:r>
                      <a:r>
                        <a:rPr lang="de-CH" sz="1400" b="0" i="0" u="none" strike="noStrike" dirty="0" err="1" smtClean="0">
                          <a:solidFill>
                            <a:srgbClr val="000000"/>
                          </a:solidFill>
                          <a:latin typeface="Arial"/>
                        </a:rPr>
                        <a:t>emploi</a:t>
                      </a:r>
                      <a:endParaRPr lang="de-CH" sz="1400" b="0" i="0" u="none" strike="noStrike" dirty="0">
                        <a:solidFill>
                          <a:srgbClr val="000000"/>
                        </a:solidFill>
                        <a:latin typeface="Arial"/>
                      </a:endParaRPr>
                    </a:p>
                  </a:txBody>
                  <a:tcPr marL="12641" marR="12641" marT="12644" marB="0" anchor="b">
                    <a:lnL>
                      <a:noFill/>
                    </a:lnL>
                    <a:lnR>
                      <a:noFill/>
                    </a:lnR>
                    <a:lnT>
                      <a:noFill/>
                    </a:lnT>
                    <a:lnB>
                      <a:noFill/>
                    </a:lnB>
                    <a:solidFill>
                      <a:srgbClr val="CCECFF"/>
                    </a:solidFill>
                  </a:tcPr>
                </a:tc>
                <a:tc hMerge="1">
                  <a:txBody>
                    <a:bodyPr/>
                    <a:lstStyle/>
                    <a:p>
                      <a:pPr algn="l" fontAlgn="b"/>
                      <a:endParaRPr lang="de-CH" sz="1300" b="0" i="0" u="none" strike="noStrike" dirty="0">
                        <a:solidFill>
                          <a:srgbClr val="000000"/>
                        </a:solidFill>
                        <a:latin typeface="Arial"/>
                      </a:endParaRPr>
                    </a:p>
                  </a:txBody>
                  <a:tcPr marL="12110" marR="12110" marT="12113" marB="0" anchor="b">
                    <a:lnL>
                      <a:noFill/>
                    </a:lnL>
                    <a:lnR>
                      <a:noFill/>
                    </a:lnR>
                    <a:lnT>
                      <a:noFill/>
                    </a:lnT>
                    <a:lnB>
                      <a:noFill/>
                    </a:lnB>
                    <a:solidFill>
                      <a:srgbClr val="CCE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CCECFF"/>
                    </a:solidFill>
                  </a:tcPr>
                </a:tc>
                <a:tc>
                  <a:txBody>
                    <a:bodyPr/>
                    <a:lstStyle/>
                    <a:p>
                      <a:pPr algn="l" fontAlgn="b"/>
                      <a:endParaRPr lang="de-CH" sz="1400" b="0" i="0" u="none" strike="noStrike" dirty="0">
                        <a:solidFill>
                          <a:srgbClr val="000000"/>
                        </a:solidFill>
                        <a:latin typeface="Arial"/>
                      </a:endParaRPr>
                    </a:p>
                  </a:txBody>
                  <a:tcPr marL="12641" marR="12641" marT="12644" marB="0" anchor="b">
                    <a:lnL>
                      <a:noFill/>
                    </a:lnL>
                    <a:lnR>
                      <a:noFill/>
                    </a:lnR>
                    <a:lnT>
                      <a:noFill/>
                    </a:lnT>
                    <a:lnB>
                      <a:noFill/>
                    </a:lnB>
                    <a:solidFill>
                      <a:srgbClr val="CCECFF"/>
                    </a:solidFill>
                  </a:tcPr>
                </a:tc>
              </a:tr>
            </a:tbl>
          </a:graphicData>
        </a:graphic>
      </p:graphicFrame>
      <p:sp>
        <p:nvSpPr>
          <p:cNvPr id="7" name="Abgerundetes Rechteck 6"/>
          <p:cNvSpPr/>
          <p:nvPr/>
        </p:nvSpPr>
        <p:spPr>
          <a:xfrm>
            <a:off x="715963" y="5053013"/>
            <a:ext cx="1439862" cy="1081087"/>
          </a:xfrm>
          <a:prstGeom prst="roundRect">
            <a:avLst>
              <a:gd name="adj" fmla="val 2337"/>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CH"/>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el 1"/>
          <p:cNvSpPr>
            <a:spLocks noGrp="1"/>
          </p:cNvSpPr>
          <p:nvPr>
            <p:ph type="ctrTitle"/>
          </p:nvPr>
        </p:nvSpPr>
        <p:spPr bwMode="auto">
          <a:xfrm>
            <a:off x="1214438" y="500063"/>
            <a:ext cx="7750175" cy="481012"/>
          </a:xfrm>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en-CA" sz="2800" kern="0" dirty="0" err="1" smtClean="0"/>
              <a:t>Potentiels</a:t>
            </a:r>
            <a:r>
              <a:rPr lang="en-CA" sz="2800" kern="0" dirty="0" smtClean="0"/>
              <a:t> de main-d'oeuvre pour la Suisse:</a:t>
            </a:r>
            <a:br>
              <a:rPr lang="en-CA" sz="2800" kern="0" dirty="0" smtClean="0"/>
            </a:br>
            <a:endParaRPr lang="en-CA" sz="2800" dirty="0" smtClean="0">
              <a:latin typeface="Arial" charset="0"/>
              <a:cs typeface="Arial" charset="0"/>
            </a:endParaRPr>
          </a:p>
        </p:txBody>
      </p:sp>
      <p:sp>
        <p:nvSpPr>
          <p:cNvPr id="31746" name="Textfeld 9"/>
          <p:cNvSpPr txBox="1">
            <a:spLocks noChangeArrowheads="1"/>
          </p:cNvSpPr>
          <p:nvPr/>
        </p:nvSpPr>
        <p:spPr bwMode="auto">
          <a:xfrm>
            <a:off x="684213" y="6319838"/>
            <a:ext cx="6911975" cy="277812"/>
          </a:xfrm>
          <a:prstGeom prst="rect">
            <a:avLst/>
          </a:prstGeom>
          <a:noFill/>
          <a:ln w="9525">
            <a:noFill/>
            <a:miter lim="800000"/>
            <a:headEnd/>
            <a:tailEnd/>
          </a:ln>
        </p:spPr>
        <p:txBody>
          <a:bodyPr>
            <a:spAutoFit/>
          </a:bodyPr>
          <a:lstStyle/>
          <a:p>
            <a:r>
              <a:rPr lang="de-CH" sz="1200">
                <a:ea typeface="MS PGothic" pitchFamily="34" charset="-128"/>
              </a:rPr>
              <a:t>(Sources: OFS/ESPA, propres calculs , illustration)</a:t>
            </a:r>
          </a:p>
        </p:txBody>
      </p:sp>
      <p:sp>
        <p:nvSpPr>
          <p:cNvPr id="11" name="Titel 1"/>
          <p:cNvSpPr txBox="1">
            <a:spLocks/>
          </p:cNvSpPr>
          <p:nvPr/>
        </p:nvSpPr>
        <p:spPr bwMode="auto">
          <a:xfrm>
            <a:off x="1214438" y="1076325"/>
            <a:ext cx="7750175" cy="481013"/>
          </a:xfrm>
          <a:prstGeom prst="rect">
            <a:avLst/>
          </a:prstGeom>
          <a:noFill/>
          <a:ln>
            <a:miter lim="800000"/>
            <a:headEnd/>
            <a:tailEnd/>
          </a:ln>
        </p:spPr>
        <p:txBody>
          <a:bodyPr/>
          <a:lstStyle/>
          <a:p>
            <a:pPr>
              <a:defRPr/>
            </a:pPr>
            <a:r>
              <a:rPr lang="en-CA" sz="2000" b="1" kern="0" dirty="0" err="1">
                <a:latin typeface="Arial" pitchFamily="34" charset="0"/>
                <a:cs typeface="Arial" pitchFamily="34" charset="0"/>
              </a:rPr>
              <a:t>Adultes</a:t>
            </a:r>
            <a:r>
              <a:rPr lang="en-CA" sz="2000" b="1" kern="0" dirty="0">
                <a:latin typeface="Arial" pitchFamily="34" charset="0"/>
                <a:cs typeface="Arial" pitchFamily="34" charset="0"/>
              </a:rPr>
              <a:t> non </a:t>
            </a:r>
            <a:r>
              <a:rPr lang="en-CA" sz="2000" b="1" kern="0" dirty="0" err="1">
                <a:latin typeface="Arial" pitchFamily="34" charset="0"/>
                <a:cs typeface="Arial" pitchFamily="34" charset="0"/>
              </a:rPr>
              <a:t>actifs</a:t>
            </a:r>
            <a:r>
              <a:rPr lang="en-CA" sz="2000" b="1" kern="0" dirty="0">
                <a:latin typeface="Arial" pitchFamily="34" charset="0"/>
                <a:cs typeface="Arial" pitchFamily="34" charset="0"/>
              </a:rPr>
              <a:t> sans </a:t>
            </a:r>
            <a:r>
              <a:rPr lang="en-CA" sz="2000" b="1" kern="0" dirty="0" err="1">
                <a:latin typeface="Arial" pitchFamily="34" charset="0"/>
                <a:cs typeface="Arial" pitchFamily="34" charset="0"/>
              </a:rPr>
              <a:t>diplôme</a:t>
            </a:r>
            <a:r>
              <a:rPr lang="en-CA" sz="2000" b="1" kern="0" dirty="0">
                <a:latin typeface="Arial" pitchFamily="34" charset="0"/>
                <a:cs typeface="Arial" pitchFamily="34" charset="0"/>
              </a:rPr>
              <a:t> de </a:t>
            </a:r>
            <a:r>
              <a:rPr lang="en-CA" sz="2000" b="1" kern="0" dirty="0" err="1">
                <a:latin typeface="Arial" pitchFamily="34" charset="0"/>
                <a:cs typeface="Arial" pitchFamily="34" charset="0"/>
              </a:rPr>
              <a:t>degré</a:t>
            </a:r>
            <a:r>
              <a:rPr lang="en-CA" sz="2000" b="1" kern="0" dirty="0">
                <a:latin typeface="Arial" pitchFamily="34" charset="0"/>
                <a:cs typeface="Arial" pitchFamily="34" charset="0"/>
              </a:rPr>
              <a:t> </a:t>
            </a:r>
            <a:r>
              <a:rPr lang="en-CA" sz="2000" b="1" kern="0" dirty="0" err="1">
                <a:latin typeface="Arial" pitchFamily="34" charset="0"/>
                <a:cs typeface="Arial" pitchFamily="34" charset="0"/>
              </a:rPr>
              <a:t>secondaire</a:t>
            </a:r>
            <a:r>
              <a:rPr lang="en-CA" sz="2000" b="1" kern="0" dirty="0">
                <a:latin typeface="Arial" pitchFamily="34" charset="0"/>
                <a:cs typeface="Arial" pitchFamily="34" charset="0"/>
              </a:rPr>
              <a:t> II (&gt;25)</a:t>
            </a:r>
            <a:r>
              <a:rPr lang="en-CA" sz="2800" b="1" kern="0" dirty="0">
                <a:latin typeface="Arial" pitchFamily="34" charset="0"/>
                <a:cs typeface="Arial" pitchFamily="34" charset="0"/>
              </a:rPr>
              <a:t/>
            </a:r>
            <a:br>
              <a:rPr lang="en-CA" sz="2800" b="1" kern="0" dirty="0">
                <a:latin typeface="Arial" pitchFamily="34" charset="0"/>
                <a:cs typeface="Arial" pitchFamily="34" charset="0"/>
              </a:rPr>
            </a:br>
            <a:endParaRPr lang="en-CA" sz="2800" b="1" dirty="0"/>
          </a:p>
        </p:txBody>
      </p:sp>
      <p:graphicFrame>
        <p:nvGraphicFramePr>
          <p:cNvPr id="6" name="Tabelle 5"/>
          <p:cNvGraphicFramePr>
            <a:graphicFrameLocks noGrp="1"/>
          </p:cNvGraphicFramePr>
          <p:nvPr/>
        </p:nvGraphicFramePr>
        <p:xfrm>
          <a:off x="712788" y="1792288"/>
          <a:ext cx="7891462" cy="4316412"/>
        </p:xfrm>
        <a:graphic>
          <a:graphicData uri="http://schemas.openxmlformats.org/drawingml/2006/table">
            <a:tbl>
              <a:tblPr/>
              <a:tblGrid>
                <a:gridCol w="733296"/>
                <a:gridCol w="733296"/>
                <a:gridCol w="1401118"/>
                <a:gridCol w="1715388"/>
                <a:gridCol w="1344377"/>
                <a:gridCol w="982092"/>
                <a:gridCol w="982092"/>
              </a:tblGrid>
              <a:tr h="227213">
                <a:tc gridSpan="2">
                  <a:txBody>
                    <a:bodyPr/>
                    <a:lstStyle/>
                    <a:p>
                      <a:pPr algn="l" fontAlgn="b"/>
                      <a:r>
                        <a:rPr lang="de-CH" sz="1400" b="0" i="0" u="none" strike="noStrike" dirty="0" err="1" smtClean="0">
                          <a:solidFill>
                            <a:srgbClr val="000000"/>
                          </a:solidFill>
                          <a:latin typeface="Arial"/>
                        </a:rPr>
                        <a:t>Jeunes</a:t>
                      </a:r>
                      <a:r>
                        <a:rPr lang="de-CH" sz="1400" b="0" i="0" u="none" strike="noStrike" dirty="0" smtClean="0">
                          <a:solidFill>
                            <a:srgbClr val="000000"/>
                          </a:solidFill>
                          <a:latin typeface="Arial"/>
                        </a:rPr>
                        <a:t> </a:t>
                      </a:r>
                      <a:r>
                        <a:rPr lang="de-CH" sz="1400" b="0" i="0" u="none" strike="noStrike" dirty="0">
                          <a:solidFill>
                            <a:srgbClr val="000000"/>
                          </a:solidFill>
                          <a:latin typeface="Arial"/>
                        </a:rPr>
                        <a:t>(- 24</a:t>
                      </a:r>
                      <a:r>
                        <a:rPr lang="de-CH" sz="1400" b="0" i="0" u="none" strike="noStrike" dirty="0" smtClean="0">
                          <a:solidFill>
                            <a:srgbClr val="000000"/>
                          </a:solidFill>
                          <a:latin typeface="Arial"/>
                        </a:rPr>
                        <a:t>)</a:t>
                      </a:r>
                    </a:p>
                  </a:txBody>
                  <a:tcPr marL="12641" marR="12641" marT="12644" marB="0" anchor="b">
                    <a:lnL>
                      <a:noFill/>
                    </a:lnL>
                    <a:lnR>
                      <a:noFill/>
                    </a:lnR>
                    <a:lnT>
                      <a:noFill/>
                    </a:lnT>
                    <a:lnB>
                      <a:noFill/>
                    </a:lnB>
                  </a:tcPr>
                </a:tc>
                <a:tc hMerge="1">
                  <a:txBody>
                    <a:bodyPr/>
                    <a:lstStyle/>
                    <a:p>
                      <a:endParaRPr lang="de-CH"/>
                    </a:p>
                  </a:txBody>
                  <a:tcPr/>
                </a:tc>
                <a:tc>
                  <a:txBody>
                    <a:bodyPr/>
                    <a:lstStyle/>
                    <a:p>
                      <a:pPr algn="l" fontAlgn="b"/>
                      <a:endParaRPr lang="de-CH" sz="1400" b="0" i="0" u="none" strike="noStrike">
                        <a:solidFill>
                          <a:srgbClr val="000000"/>
                        </a:solidFill>
                        <a:latin typeface="Arial"/>
                      </a:endParaRPr>
                    </a:p>
                  </a:txBody>
                  <a:tcPr marL="12641" marR="12641" marT="12644" marB="0" anchor="b">
                    <a:lnL>
                      <a:noFill/>
                    </a:lnL>
                    <a:lnR>
                      <a:noFill/>
                    </a:lnR>
                    <a:lnT>
                      <a:noFill/>
                    </a:lnT>
                    <a:lnB>
                      <a:noFill/>
                    </a:lnB>
                  </a:tcPr>
                </a:tc>
                <a:tc gridSpan="2">
                  <a:txBody>
                    <a:bodyPr/>
                    <a:lstStyle/>
                    <a:p>
                      <a:pPr algn="l" fontAlgn="b"/>
                      <a:r>
                        <a:rPr lang="de-CH" sz="1400" b="0" i="0" u="none" strike="noStrike" dirty="0" smtClean="0">
                          <a:solidFill>
                            <a:srgbClr val="000000"/>
                          </a:solidFill>
                          <a:latin typeface="Arial"/>
                        </a:rPr>
                        <a:t>Population</a:t>
                      </a:r>
                      <a:r>
                        <a:rPr lang="de-CH" sz="1400" b="0" i="0" u="none" strike="noStrike" baseline="0" dirty="0" smtClean="0">
                          <a:solidFill>
                            <a:srgbClr val="000000"/>
                          </a:solidFill>
                          <a:latin typeface="Arial"/>
                        </a:rPr>
                        <a:t> adulte</a:t>
                      </a:r>
                      <a:r>
                        <a:rPr lang="de-CH" sz="1400" b="0" i="0" u="none" strike="noStrike" dirty="0" smtClean="0">
                          <a:solidFill>
                            <a:srgbClr val="000000"/>
                          </a:solidFill>
                          <a:latin typeface="Arial"/>
                        </a:rPr>
                        <a:t> </a:t>
                      </a:r>
                      <a:r>
                        <a:rPr lang="de-CH" sz="1400" b="0" i="0" u="none" strike="noStrike" dirty="0">
                          <a:solidFill>
                            <a:srgbClr val="000000"/>
                          </a:solidFill>
                          <a:latin typeface="Arial"/>
                        </a:rPr>
                        <a:t>(25</a:t>
                      </a:r>
                      <a:r>
                        <a:rPr lang="de-CH" sz="1400" b="0" i="0" u="none" strike="noStrike" dirty="0" smtClean="0">
                          <a:solidFill>
                            <a:srgbClr val="000000"/>
                          </a:solidFill>
                          <a:latin typeface="Arial"/>
                        </a:rPr>
                        <a:t>+)</a:t>
                      </a:r>
                    </a:p>
                  </a:txBody>
                  <a:tcPr marL="12641" marR="12641" marT="12644" marB="0" anchor="b">
                    <a:lnL>
                      <a:noFill/>
                    </a:lnL>
                    <a:lnR>
                      <a:noFill/>
                    </a:lnR>
                    <a:lnT>
                      <a:noFill/>
                    </a:lnT>
                    <a:lnB>
                      <a:noFill/>
                    </a:lnB>
                  </a:tcPr>
                </a:tc>
                <a:tc hMerge="1">
                  <a:txBody>
                    <a:bodyPr/>
                    <a:lstStyle/>
                    <a:p>
                      <a:pPr algn="l" fontAlgn="b"/>
                      <a:endParaRPr lang="de-CH" sz="1300" b="0" i="0" u="none" strike="noStrike" dirty="0">
                        <a:solidFill>
                          <a:srgbClr val="000000"/>
                        </a:solidFill>
                        <a:latin typeface="Arial"/>
                      </a:endParaRPr>
                    </a:p>
                  </a:txBody>
                  <a:tcPr marL="12110" marR="12110" marT="12113" marB="0" anchor="b">
                    <a:lnL>
                      <a:noFill/>
                    </a:lnL>
                    <a:lnR>
                      <a:noFill/>
                    </a:lnR>
                    <a:lnT>
                      <a:noFill/>
                    </a:lnT>
                    <a:lnB>
                      <a:noFill/>
                    </a:lnB>
                  </a:tcPr>
                </a:tc>
                <a:tc gridSpan="2">
                  <a:txBody>
                    <a:bodyPr/>
                    <a:lstStyle/>
                    <a:p>
                      <a:pPr algn="l" fontAlgn="b"/>
                      <a:r>
                        <a:rPr lang="de-CH" sz="1400" b="0" i="0" u="none" strike="noStrike" dirty="0" err="1" smtClean="0">
                          <a:solidFill>
                            <a:srgbClr val="000000"/>
                          </a:solidFill>
                          <a:latin typeface="Arial"/>
                        </a:rPr>
                        <a:t>Travailleurs</a:t>
                      </a:r>
                      <a:r>
                        <a:rPr lang="de-CH" sz="1400" b="0" i="0" u="none" strike="noStrike" dirty="0" smtClean="0">
                          <a:solidFill>
                            <a:srgbClr val="000000"/>
                          </a:solidFill>
                          <a:latin typeface="Arial"/>
                        </a:rPr>
                        <a:t> </a:t>
                      </a:r>
                      <a:r>
                        <a:rPr lang="de-CH" sz="1400" b="0" i="0" u="none" strike="noStrike" dirty="0" err="1" smtClean="0">
                          <a:solidFill>
                            <a:srgbClr val="000000"/>
                          </a:solidFill>
                          <a:latin typeface="Arial"/>
                        </a:rPr>
                        <a:t>âgés</a:t>
                      </a:r>
                      <a:r>
                        <a:rPr lang="de-CH" sz="1400" b="0" i="0" u="none" strike="noStrike" dirty="0" smtClean="0">
                          <a:solidFill>
                            <a:srgbClr val="000000"/>
                          </a:solidFill>
                          <a:latin typeface="Arial"/>
                        </a:rPr>
                        <a:t> </a:t>
                      </a:r>
                      <a:r>
                        <a:rPr lang="de-CH" sz="1400" b="0" i="0" u="none" strike="noStrike" dirty="0">
                          <a:solidFill>
                            <a:srgbClr val="000000"/>
                          </a:solidFill>
                          <a:latin typeface="Arial"/>
                        </a:rPr>
                        <a:t>(55</a:t>
                      </a:r>
                      <a:r>
                        <a:rPr lang="de-CH" sz="1400" b="0" i="0" u="none" strike="noStrike" dirty="0" smtClean="0">
                          <a:solidFill>
                            <a:srgbClr val="000000"/>
                          </a:solidFill>
                          <a:latin typeface="Arial"/>
                        </a:rPr>
                        <a:t>+)</a:t>
                      </a:r>
                    </a:p>
                  </a:txBody>
                  <a:tcPr marL="12641" marR="12641" marT="12644" marB="0" anchor="b">
                    <a:lnL>
                      <a:noFill/>
                    </a:lnL>
                    <a:lnR>
                      <a:noFill/>
                    </a:lnR>
                    <a:lnT>
                      <a:noFill/>
                    </a:lnT>
                    <a:lnB>
                      <a:noFill/>
                    </a:lnB>
                  </a:tcPr>
                </a:tc>
                <a:tc hMerge="1">
                  <a:txBody>
                    <a:bodyPr/>
                    <a:lstStyle/>
                    <a:p>
                      <a:endParaRPr lang="de-CH"/>
                    </a:p>
                  </a:txBody>
                  <a:tcPr/>
                </a:tc>
              </a:tr>
              <a:tr h="227213">
                <a:tc>
                  <a:txBody>
                    <a:bodyPr/>
                    <a:lstStyle/>
                    <a:p>
                      <a:pPr algn="l" fontAlgn="b"/>
                      <a:endParaRPr lang="de-CH" sz="1400" b="0" i="0" u="none" strike="noStrike">
                        <a:solidFill>
                          <a:srgbClr val="000000"/>
                        </a:solidFill>
                        <a:latin typeface="Arial"/>
                      </a:endParaRPr>
                    </a:p>
                  </a:txBody>
                  <a:tcPr marL="12641" marR="12641" marT="12644" marB="0" anchor="b">
                    <a:lnL>
                      <a:noFill/>
                    </a:lnL>
                    <a:lnR>
                      <a:noFill/>
                    </a:lnR>
                    <a:lnT>
                      <a:noFill/>
                    </a:lnT>
                    <a:lnB>
                      <a:noFill/>
                    </a:lnB>
                  </a:tcPr>
                </a:tc>
                <a:tc>
                  <a:txBody>
                    <a:bodyPr/>
                    <a:lstStyle/>
                    <a:p>
                      <a:pPr algn="l" fontAlgn="b"/>
                      <a:endParaRPr lang="de-CH" sz="1400" b="0" i="0" u="none" strike="noStrike">
                        <a:solidFill>
                          <a:srgbClr val="000000"/>
                        </a:solidFill>
                        <a:latin typeface="Arial"/>
                      </a:endParaRPr>
                    </a:p>
                  </a:txBody>
                  <a:tcPr marL="12641" marR="12641" marT="12644" marB="0" anchor="b">
                    <a:lnL>
                      <a:noFill/>
                    </a:lnL>
                    <a:lnR>
                      <a:noFill/>
                    </a:lnR>
                    <a:lnT>
                      <a:noFill/>
                    </a:lnT>
                    <a:lnB>
                      <a:noFill/>
                    </a:lnB>
                  </a:tcPr>
                </a:tc>
                <a:tc>
                  <a:txBody>
                    <a:bodyPr/>
                    <a:lstStyle/>
                    <a:p>
                      <a:pPr algn="l" fontAlgn="b"/>
                      <a:endParaRPr lang="de-CH" sz="1400" b="0" i="0" u="none" strike="noStrike" dirty="0">
                        <a:solidFill>
                          <a:srgbClr val="000000"/>
                        </a:solidFill>
                        <a:latin typeface="Arial"/>
                      </a:endParaRPr>
                    </a:p>
                  </a:txBody>
                  <a:tcPr marL="12641" marR="12641" marT="12644" marB="0" anchor="b">
                    <a:lnL>
                      <a:noFill/>
                    </a:lnL>
                    <a:lnR>
                      <a:noFill/>
                    </a:lnR>
                    <a:lnT>
                      <a:noFill/>
                    </a:lnT>
                    <a:lnB>
                      <a:noFill/>
                    </a:lnB>
                  </a:tcPr>
                </a:tc>
                <a:tc>
                  <a:txBody>
                    <a:bodyPr/>
                    <a:lstStyle/>
                    <a:p>
                      <a:pPr algn="l" fontAlgn="b"/>
                      <a:endParaRPr lang="de-CH" sz="1400" b="0" i="0" u="none" strike="noStrike" dirty="0">
                        <a:solidFill>
                          <a:srgbClr val="000000"/>
                        </a:solidFill>
                        <a:latin typeface="Arial"/>
                      </a:endParaRPr>
                    </a:p>
                  </a:txBody>
                  <a:tcPr marL="12641" marR="12641" marT="12644" marB="0" anchor="b">
                    <a:lnL>
                      <a:noFill/>
                    </a:lnL>
                    <a:lnR>
                      <a:noFill/>
                    </a:lnR>
                    <a:lnT>
                      <a:noFill/>
                    </a:lnT>
                    <a:lnB>
                      <a:noFill/>
                    </a:lnB>
                  </a:tcPr>
                </a:tc>
                <a:tc>
                  <a:txBody>
                    <a:bodyPr/>
                    <a:lstStyle/>
                    <a:p>
                      <a:pPr algn="l" fontAlgn="b"/>
                      <a:endParaRPr lang="de-CH" sz="1400" b="0" i="0" u="none" strike="noStrike">
                        <a:solidFill>
                          <a:srgbClr val="000000"/>
                        </a:solidFill>
                        <a:latin typeface="Arial"/>
                      </a:endParaRPr>
                    </a:p>
                  </a:txBody>
                  <a:tcPr marL="12641" marR="12641" marT="12644" marB="0" anchor="b">
                    <a:lnL>
                      <a:noFill/>
                    </a:lnL>
                    <a:lnR>
                      <a:noFill/>
                    </a:lnR>
                    <a:lnT>
                      <a:noFill/>
                    </a:lnT>
                    <a:lnB>
                      <a:noFill/>
                    </a:lnB>
                  </a:tcPr>
                </a:tc>
                <a:tc>
                  <a:txBody>
                    <a:bodyPr/>
                    <a:lstStyle/>
                    <a:p>
                      <a:pPr algn="l" fontAlgn="b"/>
                      <a:endParaRPr lang="de-CH" sz="1400" b="0" i="0" u="none" strike="noStrike" dirty="0">
                        <a:solidFill>
                          <a:srgbClr val="000000"/>
                        </a:solidFill>
                        <a:latin typeface="Arial"/>
                      </a:endParaRPr>
                    </a:p>
                  </a:txBody>
                  <a:tcPr marL="12641" marR="12641" marT="12644" marB="0" anchor="b">
                    <a:lnL>
                      <a:noFill/>
                    </a:lnL>
                    <a:lnR>
                      <a:noFill/>
                    </a:lnR>
                    <a:lnT>
                      <a:noFill/>
                    </a:lnT>
                    <a:lnB>
                      <a:noFill/>
                    </a:lnB>
                  </a:tcPr>
                </a:tc>
                <a:tc>
                  <a:txBody>
                    <a:bodyPr/>
                    <a:lstStyle/>
                    <a:p>
                      <a:pPr algn="l" fontAlgn="b"/>
                      <a:endParaRPr lang="de-CH" sz="1400" b="0" i="0" u="none" strike="noStrike" dirty="0">
                        <a:solidFill>
                          <a:srgbClr val="000000"/>
                        </a:solidFill>
                        <a:latin typeface="Arial"/>
                      </a:endParaRPr>
                    </a:p>
                  </a:txBody>
                  <a:tcPr marL="12641" marR="12641" marT="12644" marB="0" anchor="b">
                    <a:lnL>
                      <a:noFill/>
                    </a:lnL>
                    <a:lnR>
                      <a:noFill/>
                    </a:lnR>
                    <a:lnT>
                      <a:noFill/>
                    </a:lnT>
                    <a:lnB>
                      <a:noFill/>
                    </a:lnB>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66FF66"/>
                    </a:solidFill>
                  </a:tcPr>
                </a:tc>
                <a:tc>
                  <a:txBody>
                    <a:bodyPr/>
                    <a:lstStyle/>
                    <a:p>
                      <a:pPr algn="l" fontAlgn="b"/>
                      <a:r>
                        <a:rPr lang="de-CH" sz="1400" b="0" i="0" u="none" strike="noStrike" dirty="0">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dirty="0">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r>
              <a:tr h="227213">
                <a:tc gridSpan="2">
                  <a:txBody>
                    <a:bodyPr/>
                    <a:lstStyle/>
                    <a:p>
                      <a:pPr algn="l" fontAlgn="b"/>
                      <a:r>
                        <a:rPr lang="de-CH" sz="1400" b="0" i="0" u="none" strike="noStrike" dirty="0" smtClean="0">
                          <a:solidFill>
                            <a:srgbClr val="000000"/>
                          </a:solidFill>
                          <a:latin typeface="Arial"/>
                        </a:rPr>
                        <a:t>En </a:t>
                      </a:r>
                      <a:r>
                        <a:rPr lang="de-CH" sz="1400" b="0" i="0" u="none" strike="noStrike" dirty="0" err="1" smtClean="0">
                          <a:solidFill>
                            <a:srgbClr val="000000"/>
                          </a:solidFill>
                          <a:latin typeface="Arial"/>
                        </a:rPr>
                        <a:t>formation</a:t>
                      </a:r>
                      <a:endParaRPr lang="de-CH" sz="1400" b="0" i="0" u="none" strike="noStrike" dirty="0">
                        <a:solidFill>
                          <a:srgbClr val="000000"/>
                        </a:solidFill>
                        <a:latin typeface="Arial"/>
                      </a:endParaRP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66FF66"/>
                    </a:solidFill>
                  </a:tcPr>
                </a:tc>
                <a:tc hMerge="1">
                  <a:txBody>
                    <a:bodyPr/>
                    <a:lstStyle/>
                    <a:p>
                      <a:endParaRPr lang="de-CH"/>
                    </a:p>
                  </a:txBody>
                  <a:tcPr/>
                </a:tc>
                <a:tc>
                  <a:txBody>
                    <a:bodyPr/>
                    <a:lstStyle/>
                    <a:p>
                      <a:pPr algn="l" fontAlgn="b"/>
                      <a:r>
                        <a:rPr lang="de-CH" sz="1400" b="0" i="0" u="none" strike="noStrike" dirty="0">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dirty="0">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CC"/>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dirty="0">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dirty="0" err="1" smtClean="0">
                          <a:solidFill>
                            <a:srgbClr val="000000"/>
                          </a:solidFill>
                          <a:latin typeface="Arial"/>
                        </a:rPr>
                        <a:t>Actifs</a:t>
                      </a:r>
                      <a:r>
                        <a:rPr lang="de-CH" sz="1400" b="0" i="0" u="none" strike="noStrike" dirty="0" smtClean="0">
                          <a:solidFill>
                            <a:srgbClr val="000000"/>
                          </a:solidFill>
                          <a:latin typeface="Arial"/>
                        </a:rPr>
                        <a:t> à </a:t>
                      </a:r>
                      <a:r>
                        <a:rPr lang="de-CH" sz="1400" b="0" i="0" u="none" strike="noStrike" dirty="0" err="1" smtClean="0">
                          <a:solidFill>
                            <a:srgbClr val="000000"/>
                          </a:solidFill>
                          <a:latin typeface="Arial"/>
                        </a:rPr>
                        <a:t>plein</a:t>
                      </a:r>
                      <a:r>
                        <a:rPr lang="de-CH" sz="1400" b="0" i="0" u="none" strike="noStrike" dirty="0" smtClean="0">
                          <a:solidFill>
                            <a:srgbClr val="000000"/>
                          </a:solidFill>
                          <a:latin typeface="Arial"/>
                        </a:rPr>
                        <a:t> </a:t>
                      </a:r>
                      <a:r>
                        <a:rPr lang="de-CH" sz="1400" b="0" i="0" u="none" strike="noStrike" dirty="0" err="1" smtClean="0">
                          <a:solidFill>
                            <a:srgbClr val="000000"/>
                          </a:solidFill>
                          <a:latin typeface="Arial"/>
                        </a:rPr>
                        <a:t>temps</a:t>
                      </a:r>
                      <a:endParaRPr lang="de-CH" sz="1400" b="0" i="0" u="none" strike="noStrike" dirty="0">
                        <a:solidFill>
                          <a:srgbClr val="000000"/>
                        </a:solidFill>
                        <a:latin typeface="Arial"/>
                      </a:endParaRP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CC"/>
                    </a:solidFill>
                  </a:tcPr>
                </a:tc>
                <a:tc>
                  <a:txBody>
                    <a:bodyPr/>
                    <a:lstStyle/>
                    <a:p>
                      <a:pPr algn="l" fontAlgn="b"/>
                      <a:r>
                        <a:rPr lang="de-CH" sz="1400" b="0" i="0" u="none" strike="noStrike" dirty="0" err="1" smtClean="0">
                          <a:solidFill>
                            <a:srgbClr val="000000"/>
                          </a:solidFill>
                          <a:latin typeface="Arial"/>
                        </a:rPr>
                        <a:t>Actifs</a:t>
                      </a:r>
                      <a:r>
                        <a:rPr lang="de-CH" sz="1400" b="0" i="0" u="none" strike="noStrike" dirty="0" smtClean="0">
                          <a:solidFill>
                            <a:srgbClr val="000000"/>
                          </a:solidFill>
                          <a:latin typeface="Arial"/>
                        </a:rPr>
                        <a:t> à </a:t>
                      </a:r>
                      <a:r>
                        <a:rPr lang="de-CH" sz="1400" b="0" i="0" u="none" strike="noStrike" dirty="0" err="1" smtClean="0">
                          <a:solidFill>
                            <a:srgbClr val="000000"/>
                          </a:solidFill>
                          <a:latin typeface="Arial"/>
                        </a:rPr>
                        <a:t>temps</a:t>
                      </a:r>
                      <a:r>
                        <a:rPr lang="de-CH" sz="1400" b="0" i="0" u="none" strike="noStrike" dirty="0" smtClean="0">
                          <a:solidFill>
                            <a:srgbClr val="000000"/>
                          </a:solidFill>
                          <a:latin typeface="Arial"/>
                        </a:rPr>
                        <a:t> </a:t>
                      </a:r>
                      <a:r>
                        <a:rPr lang="de-CH" sz="1400" b="0" i="0" u="none" strike="noStrike" dirty="0" err="1" smtClean="0">
                          <a:solidFill>
                            <a:srgbClr val="000000"/>
                          </a:solidFill>
                          <a:latin typeface="Arial"/>
                        </a:rPr>
                        <a:t>partiel</a:t>
                      </a:r>
                      <a:endParaRPr lang="de-CH" sz="1400" b="0" i="0" u="none" strike="noStrike" dirty="0">
                        <a:solidFill>
                          <a:srgbClr val="000000"/>
                        </a:solidFill>
                        <a:latin typeface="Arial"/>
                      </a:endParaRPr>
                    </a:p>
                  </a:txBody>
                  <a:tcPr marL="12641" marR="12641" marT="12644" marB="0" anchor="b">
                    <a:lnL>
                      <a:noFill/>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00CCFF"/>
                    </a:solidFill>
                  </a:tcPr>
                </a:tc>
                <a:tc>
                  <a:txBody>
                    <a:bodyPr/>
                    <a:lstStyle/>
                    <a:p>
                      <a:pPr algn="l" fontAlgn="b"/>
                      <a:r>
                        <a:rPr lang="de-CH" sz="1400" b="0" i="0" u="none" strike="noStrike" dirty="0" smtClean="0">
                          <a:solidFill>
                            <a:srgbClr val="000000"/>
                          </a:solidFill>
                          <a:latin typeface="Arial"/>
                        </a:rPr>
                        <a:t>Non </a:t>
                      </a:r>
                      <a:r>
                        <a:rPr lang="de-CH" sz="1400" b="0" i="0" u="none" strike="noStrike" dirty="0" err="1" smtClean="0">
                          <a:solidFill>
                            <a:srgbClr val="000000"/>
                          </a:solidFill>
                          <a:latin typeface="Arial"/>
                        </a:rPr>
                        <a:t>actifs</a:t>
                      </a:r>
                      <a:endParaRPr lang="de-CH" sz="1400" b="0" i="0" u="none" strike="noStrike" dirty="0">
                        <a:solidFill>
                          <a:srgbClr val="000000"/>
                        </a:solidFill>
                        <a:latin typeface="Arial"/>
                      </a:endParaRPr>
                    </a:p>
                  </a:txBody>
                  <a:tcPr marL="12641" marR="12641" marT="12644" marB="0" anchor="b">
                    <a:lnL>
                      <a:noFill/>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00CCFF"/>
                    </a:solidFill>
                  </a:tcPr>
                </a:tc>
                <a:tc>
                  <a:txBody>
                    <a:bodyPr/>
                    <a:lstStyle/>
                    <a:p>
                      <a:pPr algn="l" fontAlgn="b"/>
                      <a:r>
                        <a:rPr lang="de-CH" sz="1400" b="0" i="0" u="none" strike="noStrike" dirty="0">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CCECFF"/>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4076">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CCE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CCECFF"/>
                    </a:solidFill>
                  </a:tcPr>
                </a:tc>
                <a:tc>
                  <a:txBody>
                    <a:bodyPr/>
                    <a:lstStyle/>
                    <a:p>
                      <a:pPr algn="l" fontAlgn="b"/>
                      <a:r>
                        <a:rPr lang="de-CH" sz="1400" b="0" i="0" u="none" strike="noStrike" dirty="0">
                          <a:solidFill>
                            <a:srgbClr val="000000"/>
                          </a:solidFill>
                          <a:latin typeface="Arial"/>
                        </a:rPr>
                        <a:t> </a:t>
                      </a:r>
                    </a:p>
                  </a:txBody>
                  <a:tcPr marL="12641" marR="12641" marT="12644" marB="0" anchor="b">
                    <a:lnL>
                      <a:noFill/>
                    </a:lnL>
                    <a:lnR>
                      <a:noFill/>
                    </a:lnR>
                    <a:lnT>
                      <a:noFill/>
                    </a:lnT>
                    <a:lnB>
                      <a:noFill/>
                    </a:lnB>
                    <a:solidFill>
                      <a:srgbClr val="CCECFF"/>
                    </a:solidFill>
                  </a:tcPr>
                </a:tc>
                <a:tc gridSpan="2">
                  <a:txBody>
                    <a:bodyPr/>
                    <a:lstStyle/>
                    <a:p>
                      <a:pPr algn="l" fontAlgn="b"/>
                      <a:r>
                        <a:rPr lang="de-CH" sz="1400" b="0" i="0" u="none" strike="noStrike" dirty="0" smtClean="0">
                          <a:solidFill>
                            <a:srgbClr val="000000"/>
                          </a:solidFill>
                          <a:latin typeface="Arial"/>
                        </a:rPr>
                        <a:t>A la </a:t>
                      </a:r>
                      <a:r>
                        <a:rPr lang="de-CH" sz="1400" b="0" i="0" u="none" strike="noStrike" dirty="0" err="1" smtClean="0">
                          <a:solidFill>
                            <a:srgbClr val="000000"/>
                          </a:solidFill>
                          <a:latin typeface="Arial"/>
                        </a:rPr>
                        <a:t>recherche</a:t>
                      </a:r>
                      <a:r>
                        <a:rPr lang="de-CH" sz="1400" b="0" i="0" u="none" strike="noStrike" dirty="0" smtClean="0">
                          <a:solidFill>
                            <a:srgbClr val="000000"/>
                          </a:solidFill>
                          <a:latin typeface="Arial"/>
                        </a:rPr>
                        <a:t> </a:t>
                      </a:r>
                      <a:r>
                        <a:rPr lang="de-CH" sz="1400" b="0" i="0" u="none" strike="noStrike" dirty="0" err="1" smtClean="0">
                          <a:solidFill>
                            <a:srgbClr val="000000"/>
                          </a:solidFill>
                          <a:latin typeface="Arial"/>
                        </a:rPr>
                        <a:t>d'un</a:t>
                      </a:r>
                      <a:r>
                        <a:rPr lang="de-CH" sz="1400" b="0" i="0" u="none" strike="noStrike" dirty="0" smtClean="0">
                          <a:solidFill>
                            <a:srgbClr val="000000"/>
                          </a:solidFill>
                          <a:latin typeface="Arial"/>
                        </a:rPr>
                        <a:t> </a:t>
                      </a:r>
                      <a:r>
                        <a:rPr lang="de-CH" sz="1400" b="0" i="0" u="none" strike="noStrike" dirty="0" err="1" smtClean="0">
                          <a:solidFill>
                            <a:srgbClr val="000000"/>
                          </a:solidFill>
                          <a:latin typeface="Arial"/>
                        </a:rPr>
                        <a:t>emploi</a:t>
                      </a:r>
                      <a:endParaRPr lang="de-CH" sz="1400" b="0" i="0" u="none" strike="noStrike" dirty="0">
                        <a:solidFill>
                          <a:srgbClr val="000000"/>
                        </a:solidFill>
                        <a:latin typeface="Arial"/>
                      </a:endParaRPr>
                    </a:p>
                  </a:txBody>
                  <a:tcPr marL="12641" marR="12641" marT="12644" marB="0" anchor="b">
                    <a:lnL>
                      <a:noFill/>
                    </a:lnL>
                    <a:lnR>
                      <a:noFill/>
                    </a:lnR>
                    <a:lnT>
                      <a:noFill/>
                    </a:lnT>
                    <a:lnB>
                      <a:noFill/>
                    </a:lnB>
                    <a:solidFill>
                      <a:srgbClr val="CCECFF"/>
                    </a:solidFill>
                  </a:tcPr>
                </a:tc>
                <a:tc hMerge="1">
                  <a:txBody>
                    <a:bodyPr/>
                    <a:lstStyle/>
                    <a:p>
                      <a:pPr algn="l" fontAlgn="b"/>
                      <a:endParaRPr lang="de-CH" sz="1300" b="0" i="0" u="none" strike="noStrike" dirty="0">
                        <a:solidFill>
                          <a:srgbClr val="000000"/>
                        </a:solidFill>
                        <a:latin typeface="Arial"/>
                      </a:endParaRPr>
                    </a:p>
                  </a:txBody>
                  <a:tcPr marL="12110" marR="12110" marT="12113" marB="0" anchor="b">
                    <a:lnL>
                      <a:noFill/>
                    </a:lnL>
                    <a:lnR>
                      <a:noFill/>
                    </a:lnR>
                    <a:lnT>
                      <a:noFill/>
                    </a:lnT>
                    <a:lnB>
                      <a:noFill/>
                    </a:lnB>
                    <a:solidFill>
                      <a:srgbClr val="CCE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CCECFF"/>
                    </a:solidFill>
                  </a:tcPr>
                </a:tc>
                <a:tc>
                  <a:txBody>
                    <a:bodyPr/>
                    <a:lstStyle/>
                    <a:p>
                      <a:pPr algn="l" fontAlgn="b"/>
                      <a:endParaRPr lang="de-CH" sz="1400" b="0" i="0" u="none" strike="noStrike" dirty="0">
                        <a:solidFill>
                          <a:srgbClr val="000000"/>
                        </a:solidFill>
                        <a:latin typeface="Arial"/>
                      </a:endParaRPr>
                    </a:p>
                  </a:txBody>
                  <a:tcPr marL="12641" marR="12641" marT="12644" marB="0" anchor="b">
                    <a:lnL>
                      <a:noFill/>
                    </a:lnL>
                    <a:lnR>
                      <a:noFill/>
                    </a:lnR>
                    <a:lnT>
                      <a:noFill/>
                    </a:lnT>
                    <a:lnB>
                      <a:noFill/>
                    </a:lnB>
                    <a:solidFill>
                      <a:srgbClr val="CCECFF"/>
                    </a:solidFill>
                  </a:tcPr>
                </a:tc>
              </a:tr>
            </a:tbl>
          </a:graphicData>
        </a:graphic>
      </p:graphicFrame>
      <p:sp>
        <p:nvSpPr>
          <p:cNvPr id="8" name="Abgerundetes Rechteck 7"/>
          <p:cNvSpPr/>
          <p:nvPr/>
        </p:nvSpPr>
        <p:spPr>
          <a:xfrm>
            <a:off x="5332413" y="3957638"/>
            <a:ext cx="1295400" cy="2160587"/>
          </a:xfrm>
          <a:prstGeom prst="roundRect">
            <a:avLst>
              <a:gd name="adj" fmla="val 2337"/>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CH"/>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el 1"/>
          <p:cNvSpPr>
            <a:spLocks noGrp="1"/>
          </p:cNvSpPr>
          <p:nvPr>
            <p:ph type="ctrTitle"/>
          </p:nvPr>
        </p:nvSpPr>
        <p:spPr bwMode="auto">
          <a:xfrm>
            <a:off x="1214438" y="500063"/>
            <a:ext cx="7750175" cy="481012"/>
          </a:xfrm>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en-CA" sz="2800" kern="0" dirty="0" err="1" smtClean="0"/>
              <a:t>Potentiels</a:t>
            </a:r>
            <a:r>
              <a:rPr lang="en-CA" sz="2800" kern="0" dirty="0" smtClean="0"/>
              <a:t> de main-d'oeuvre pour la Suisse:</a:t>
            </a:r>
            <a:br>
              <a:rPr lang="en-CA" sz="2800" kern="0" dirty="0" smtClean="0"/>
            </a:br>
            <a:endParaRPr lang="en-CA" sz="2800" dirty="0" smtClean="0">
              <a:latin typeface="Arial" charset="0"/>
              <a:cs typeface="Arial" charset="0"/>
            </a:endParaRPr>
          </a:p>
        </p:txBody>
      </p:sp>
      <p:sp>
        <p:nvSpPr>
          <p:cNvPr id="33794" name="Textfeld 9"/>
          <p:cNvSpPr txBox="1">
            <a:spLocks noChangeArrowheads="1"/>
          </p:cNvSpPr>
          <p:nvPr/>
        </p:nvSpPr>
        <p:spPr bwMode="auto">
          <a:xfrm>
            <a:off x="684213" y="6319838"/>
            <a:ext cx="6911975" cy="277812"/>
          </a:xfrm>
          <a:prstGeom prst="rect">
            <a:avLst/>
          </a:prstGeom>
          <a:noFill/>
          <a:ln w="9525">
            <a:noFill/>
            <a:miter lim="800000"/>
            <a:headEnd/>
            <a:tailEnd/>
          </a:ln>
        </p:spPr>
        <p:txBody>
          <a:bodyPr>
            <a:spAutoFit/>
          </a:bodyPr>
          <a:lstStyle/>
          <a:p>
            <a:r>
              <a:rPr lang="de-CH" sz="1200">
                <a:ea typeface="MS PGothic" pitchFamily="34" charset="-128"/>
              </a:rPr>
              <a:t>(Sources: OFS/ESPA, propres calculs , illustration)</a:t>
            </a:r>
          </a:p>
        </p:txBody>
      </p:sp>
      <p:sp>
        <p:nvSpPr>
          <p:cNvPr id="11" name="Titel 1"/>
          <p:cNvSpPr txBox="1">
            <a:spLocks/>
          </p:cNvSpPr>
          <p:nvPr/>
        </p:nvSpPr>
        <p:spPr bwMode="auto">
          <a:xfrm>
            <a:off x="1214438" y="996950"/>
            <a:ext cx="7750175" cy="639763"/>
          </a:xfrm>
          <a:prstGeom prst="rect">
            <a:avLst/>
          </a:prstGeom>
          <a:noFill/>
          <a:ln>
            <a:miter lim="800000"/>
            <a:headEnd/>
            <a:tailEnd/>
          </a:ln>
        </p:spPr>
        <p:txBody>
          <a:bodyPr/>
          <a:lstStyle/>
          <a:p>
            <a:pPr>
              <a:defRPr/>
            </a:pPr>
            <a:r>
              <a:rPr lang="en-CA" sz="2000" b="1" kern="0" dirty="0" err="1">
                <a:latin typeface="Arial" pitchFamily="34" charset="0"/>
                <a:cs typeface="Arial" pitchFamily="34" charset="0"/>
              </a:rPr>
              <a:t>Adultes</a:t>
            </a:r>
            <a:r>
              <a:rPr lang="en-CA" sz="2000" b="1" kern="0" dirty="0">
                <a:latin typeface="Arial" pitchFamily="34" charset="0"/>
                <a:cs typeface="Arial" pitchFamily="34" charset="0"/>
              </a:rPr>
              <a:t> non </a:t>
            </a:r>
            <a:r>
              <a:rPr lang="en-CA" sz="2000" b="1" kern="0" dirty="0" err="1">
                <a:latin typeface="Arial" pitchFamily="34" charset="0"/>
                <a:cs typeface="Arial" pitchFamily="34" charset="0"/>
              </a:rPr>
              <a:t>actifs</a:t>
            </a:r>
            <a:r>
              <a:rPr lang="en-CA" sz="2000" b="1" kern="0" dirty="0">
                <a:latin typeface="Arial" pitchFamily="34" charset="0"/>
                <a:cs typeface="Arial" pitchFamily="34" charset="0"/>
              </a:rPr>
              <a:t> et </a:t>
            </a:r>
            <a:r>
              <a:rPr lang="en-CA" sz="2000" b="1" kern="0" dirty="0" err="1">
                <a:latin typeface="Arial" pitchFamily="34" charset="0"/>
                <a:cs typeface="Arial" pitchFamily="34" charset="0"/>
              </a:rPr>
              <a:t>adultes</a:t>
            </a:r>
            <a:r>
              <a:rPr lang="en-CA" sz="2000" b="1" kern="0" dirty="0">
                <a:latin typeface="Arial" pitchFamily="34" charset="0"/>
                <a:cs typeface="Arial" pitchFamily="34" charset="0"/>
              </a:rPr>
              <a:t> </a:t>
            </a:r>
            <a:r>
              <a:rPr lang="en-CA" sz="2000" b="1" kern="0" dirty="0" err="1">
                <a:latin typeface="Arial" pitchFamily="34" charset="0"/>
                <a:cs typeface="Arial" pitchFamily="34" charset="0"/>
              </a:rPr>
              <a:t>actifs</a:t>
            </a:r>
            <a:r>
              <a:rPr lang="en-CA" sz="2000" b="1" kern="0" dirty="0">
                <a:latin typeface="Arial" pitchFamily="34" charset="0"/>
                <a:cs typeface="Arial" pitchFamily="34" charset="0"/>
              </a:rPr>
              <a:t> à temps </a:t>
            </a:r>
            <a:r>
              <a:rPr lang="en-CA" sz="2000" b="1" kern="0" dirty="0" err="1">
                <a:latin typeface="Arial" pitchFamily="34" charset="0"/>
                <a:cs typeface="Arial" pitchFamily="34" charset="0"/>
              </a:rPr>
              <a:t>partiel</a:t>
            </a:r>
            <a:r>
              <a:rPr lang="en-CA" sz="2000" b="1" kern="0" dirty="0">
                <a:latin typeface="Arial" pitchFamily="34" charset="0"/>
                <a:cs typeface="Arial" pitchFamily="34" charset="0"/>
              </a:rPr>
              <a:t> </a:t>
            </a:r>
            <a:r>
              <a:rPr lang="en-CA" sz="2000" b="1" kern="0" dirty="0" err="1">
                <a:latin typeface="Arial" pitchFamily="34" charset="0"/>
                <a:cs typeface="Arial" pitchFamily="34" charset="0"/>
              </a:rPr>
              <a:t>titulaires</a:t>
            </a:r>
            <a:r>
              <a:rPr lang="en-CA" sz="2000" b="1" kern="0" dirty="0">
                <a:latin typeface="Arial" pitchFamily="34" charset="0"/>
                <a:cs typeface="Arial" pitchFamily="34" charset="0"/>
              </a:rPr>
              <a:t> </a:t>
            </a:r>
            <a:r>
              <a:rPr lang="en-CA" sz="2000" b="1" kern="0" dirty="0" err="1">
                <a:latin typeface="Arial" pitchFamily="34" charset="0"/>
                <a:cs typeface="Arial" pitchFamily="34" charset="0"/>
              </a:rPr>
              <a:t>d'au</a:t>
            </a:r>
            <a:r>
              <a:rPr lang="en-CA" sz="2000" b="1" kern="0" dirty="0">
                <a:latin typeface="Arial" pitchFamily="34" charset="0"/>
                <a:cs typeface="Arial" pitchFamily="34" charset="0"/>
              </a:rPr>
              <a:t> </a:t>
            </a:r>
            <a:r>
              <a:rPr lang="en-CA" sz="2000" b="1" kern="0" dirty="0" err="1">
                <a:latin typeface="Arial" pitchFamily="34" charset="0"/>
                <a:cs typeface="Arial" pitchFamily="34" charset="0"/>
              </a:rPr>
              <a:t>moins</a:t>
            </a:r>
            <a:r>
              <a:rPr lang="en-CA" sz="2000" b="1" kern="0" dirty="0">
                <a:latin typeface="Arial" pitchFamily="34" charset="0"/>
                <a:cs typeface="Arial" pitchFamily="34" charset="0"/>
              </a:rPr>
              <a:t> un </a:t>
            </a:r>
            <a:r>
              <a:rPr lang="en-CA" sz="2000" b="1" kern="0" dirty="0" err="1">
                <a:latin typeface="Arial" pitchFamily="34" charset="0"/>
                <a:cs typeface="Arial" pitchFamily="34" charset="0"/>
              </a:rPr>
              <a:t>diplôme</a:t>
            </a:r>
            <a:r>
              <a:rPr lang="en-CA" sz="2000" b="1" kern="0" dirty="0">
                <a:latin typeface="Arial" pitchFamily="34" charset="0"/>
                <a:cs typeface="Arial" pitchFamily="34" charset="0"/>
              </a:rPr>
              <a:t> de </a:t>
            </a:r>
            <a:r>
              <a:rPr lang="en-CA" sz="2000" b="1" kern="0" dirty="0" err="1">
                <a:latin typeface="Arial" pitchFamily="34" charset="0"/>
                <a:cs typeface="Arial" pitchFamily="34" charset="0"/>
              </a:rPr>
              <a:t>degré</a:t>
            </a:r>
            <a:r>
              <a:rPr lang="en-CA" sz="2000" b="1" kern="0" dirty="0">
                <a:latin typeface="Arial" pitchFamily="34" charset="0"/>
                <a:cs typeface="Arial" pitchFamily="34" charset="0"/>
              </a:rPr>
              <a:t> </a:t>
            </a:r>
            <a:r>
              <a:rPr lang="en-CA" sz="2000" b="1" kern="0" dirty="0" err="1">
                <a:latin typeface="Arial" pitchFamily="34" charset="0"/>
                <a:cs typeface="Arial" pitchFamily="34" charset="0"/>
              </a:rPr>
              <a:t>secondaire</a:t>
            </a:r>
            <a:r>
              <a:rPr lang="en-CA" sz="2000" b="1" kern="0" dirty="0">
                <a:latin typeface="Arial" pitchFamily="34" charset="0"/>
                <a:cs typeface="Arial" pitchFamily="34" charset="0"/>
              </a:rPr>
              <a:t> II (&gt;25)</a:t>
            </a:r>
            <a:r>
              <a:rPr lang="en-CA" sz="2800" b="1" kern="0" dirty="0">
                <a:latin typeface="Arial" pitchFamily="34" charset="0"/>
                <a:cs typeface="Arial" pitchFamily="34" charset="0"/>
              </a:rPr>
              <a:t/>
            </a:r>
            <a:br>
              <a:rPr lang="en-CA" sz="2800" b="1" kern="0" dirty="0">
                <a:latin typeface="Arial" pitchFamily="34" charset="0"/>
                <a:cs typeface="Arial" pitchFamily="34" charset="0"/>
              </a:rPr>
            </a:br>
            <a:endParaRPr lang="en-CA" sz="2800" b="1" dirty="0"/>
          </a:p>
        </p:txBody>
      </p:sp>
      <p:graphicFrame>
        <p:nvGraphicFramePr>
          <p:cNvPr id="6" name="Tabelle 5"/>
          <p:cNvGraphicFramePr>
            <a:graphicFrameLocks noGrp="1"/>
          </p:cNvGraphicFramePr>
          <p:nvPr/>
        </p:nvGraphicFramePr>
        <p:xfrm>
          <a:off x="712788" y="1792288"/>
          <a:ext cx="7891462" cy="4316412"/>
        </p:xfrm>
        <a:graphic>
          <a:graphicData uri="http://schemas.openxmlformats.org/drawingml/2006/table">
            <a:tbl>
              <a:tblPr/>
              <a:tblGrid>
                <a:gridCol w="733296"/>
                <a:gridCol w="733296"/>
                <a:gridCol w="1401118"/>
                <a:gridCol w="1715388"/>
                <a:gridCol w="1344377"/>
                <a:gridCol w="982092"/>
                <a:gridCol w="982092"/>
              </a:tblGrid>
              <a:tr h="227213">
                <a:tc gridSpan="2">
                  <a:txBody>
                    <a:bodyPr/>
                    <a:lstStyle/>
                    <a:p>
                      <a:pPr algn="l" fontAlgn="b"/>
                      <a:r>
                        <a:rPr lang="de-CH" sz="1400" b="0" i="0" u="none" strike="noStrike" dirty="0" err="1" smtClean="0">
                          <a:solidFill>
                            <a:srgbClr val="000000"/>
                          </a:solidFill>
                          <a:latin typeface="Arial"/>
                        </a:rPr>
                        <a:t>Jeunes</a:t>
                      </a:r>
                      <a:r>
                        <a:rPr lang="de-CH" sz="1400" b="0" i="0" u="none" strike="noStrike" dirty="0" smtClean="0">
                          <a:solidFill>
                            <a:srgbClr val="000000"/>
                          </a:solidFill>
                          <a:latin typeface="Arial"/>
                        </a:rPr>
                        <a:t> </a:t>
                      </a:r>
                      <a:r>
                        <a:rPr lang="de-CH" sz="1400" b="0" i="0" u="none" strike="noStrike" dirty="0">
                          <a:solidFill>
                            <a:srgbClr val="000000"/>
                          </a:solidFill>
                          <a:latin typeface="Arial"/>
                        </a:rPr>
                        <a:t>(- 24</a:t>
                      </a:r>
                      <a:r>
                        <a:rPr lang="de-CH" sz="1400" b="0" i="0" u="none" strike="noStrike" dirty="0" smtClean="0">
                          <a:solidFill>
                            <a:srgbClr val="000000"/>
                          </a:solidFill>
                          <a:latin typeface="Arial"/>
                        </a:rPr>
                        <a:t>)</a:t>
                      </a:r>
                    </a:p>
                  </a:txBody>
                  <a:tcPr marL="12641" marR="12641" marT="12644" marB="0" anchor="b">
                    <a:lnL>
                      <a:noFill/>
                    </a:lnL>
                    <a:lnR>
                      <a:noFill/>
                    </a:lnR>
                    <a:lnT>
                      <a:noFill/>
                    </a:lnT>
                    <a:lnB>
                      <a:noFill/>
                    </a:lnB>
                  </a:tcPr>
                </a:tc>
                <a:tc hMerge="1">
                  <a:txBody>
                    <a:bodyPr/>
                    <a:lstStyle/>
                    <a:p>
                      <a:endParaRPr lang="de-CH"/>
                    </a:p>
                  </a:txBody>
                  <a:tcPr/>
                </a:tc>
                <a:tc>
                  <a:txBody>
                    <a:bodyPr/>
                    <a:lstStyle/>
                    <a:p>
                      <a:pPr algn="l" fontAlgn="b"/>
                      <a:endParaRPr lang="de-CH" sz="1400" b="0" i="0" u="none" strike="noStrike">
                        <a:solidFill>
                          <a:srgbClr val="000000"/>
                        </a:solidFill>
                        <a:latin typeface="Arial"/>
                      </a:endParaRPr>
                    </a:p>
                  </a:txBody>
                  <a:tcPr marL="12641" marR="12641" marT="12644" marB="0" anchor="b">
                    <a:lnL>
                      <a:noFill/>
                    </a:lnL>
                    <a:lnR>
                      <a:noFill/>
                    </a:lnR>
                    <a:lnT>
                      <a:noFill/>
                    </a:lnT>
                    <a:lnB>
                      <a:noFill/>
                    </a:lnB>
                  </a:tcPr>
                </a:tc>
                <a:tc gridSpan="2">
                  <a:txBody>
                    <a:bodyPr/>
                    <a:lstStyle/>
                    <a:p>
                      <a:pPr algn="l" fontAlgn="b"/>
                      <a:r>
                        <a:rPr lang="de-CH" sz="1400" b="0" i="0" u="none" strike="noStrike" dirty="0" smtClean="0">
                          <a:solidFill>
                            <a:srgbClr val="000000"/>
                          </a:solidFill>
                          <a:latin typeface="Arial"/>
                        </a:rPr>
                        <a:t>Population</a:t>
                      </a:r>
                      <a:r>
                        <a:rPr lang="de-CH" sz="1400" b="0" i="0" u="none" strike="noStrike" baseline="0" dirty="0" smtClean="0">
                          <a:solidFill>
                            <a:srgbClr val="000000"/>
                          </a:solidFill>
                          <a:latin typeface="Arial"/>
                        </a:rPr>
                        <a:t> adulte</a:t>
                      </a:r>
                      <a:r>
                        <a:rPr lang="de-CH" sz="1400" b="0" i="0" u="none" strike="noStrike" dirty="0" smtClean="0">
                          <a:solidFill>
                            <a:srgbClr val="000000"/>
                          </a:solidFill>
                          <a:latin typeface="Arial"/>
                        </a:rPr>
                        <a:t> </a:t>
                      </a:r>
                      <a:r>
                        <a:rPr lang="de-CH" sz="1400" b="0" i="0" u="none" strike="noStrike" dirty="0">
                          <a:solidFill>
                            <a:srgbClr val="000000"/>
                          </a:solidFill>
                          <a:latin typeface="Arial"/>
                        </a:rPr>
                        <a:t>(25</a:t>
                      </a:r>
                      <a:r>
                        <a:rPr lang="de-CH" sz="1400" b="0" i="0" u="none" strike="noStrike" dirty="0" smtClean="0">
                          <a:solidFill>
                            <a:srgbClr val="000000"/>
                          </a:solidFill>
                          <a:latin typeface="Arial"/>
                        </a:rPr>
                        <a:t>+)</a:t>
                      </a:r>
                    </a:p>
                  </a:txBody>
                  <a:tcPr marL="12641" marR="12641" marT="12644" marB="0" anchor="b">
                    <a:lnL>
                      <a:noFill/>
                    </a:lnL>
                    <a:lnR>
                      <a:noFill/>
                    </a:lnR>
                    <a:lnT>
                      <a:noFill/>
                    </a:lnT>
                    <a:lnB>
                      <a:noFill/>
                    </a:lnB>
                  </a:tcPr>
                </a:tc>
                <a:tc hMerge="1">
                  <a:txBody>
                    <a:bodyPr/>
                    <a:lstStyle/>
                    <a:p>
                      <a:pPr algn="l" fontAlgn="b"/>
                      <a:endParaRPr lang="de-CH" sz="1300" b="0" i="0" u="none" strike="noStrike" dirty="0">
                        <a:solidFill>
                          <a:srgbClr val="000000"/>
                        </a:solidFill>
                        <a:latin typeface="Arial"/>
                      </a:endParaRPr>
                    </a:p>
                  </a:txBody>
                  <a:tcPr marL="12110" marR="12110" marT="12113" marB="0" anchor="b">
                    <a:lnL>
                      <a:noFill/>
                    </a:lnL>
                    <a:lnR>
                      <a:noFill/>
                    </a:lnR>
                    <a:lnT>
                      <a:noFill/>
                    </a:lnT>
                    <a:lnB>
                      <a:noFill/>
                    </a:lnB>
                  </a:tcPr>
                </a:tc>
                <a:tc gridSpan="2">
                  <a:txBody>
                    <a:bodyPr/>
                    <a:lstStyle/>
                    <a:p>
                      <a:pPr algn="l" fontAlgn="b"/>
                      <a:r>
                        <a:rPr lang="de-CH" sz="1400" b="0" i="0" u="none" strike="noStrike" dirty="0" err="1" smtClean="0">
                          <a:solidFill>
                            <a:srgbClr val="000000"/>
                          </a:solidFill>
                          <a:latin typeface="Arial"/>
                        </a:rPr>
                        <a:t>Travailleurs</a:t>
                      </a:r>
                      <a:r>
                        <a:rPr lang="de-CH" sz="1400" b="0" i="0" u="none" strike="noStrike" dirty="0" smtClean="0">
                          <a:solidFill>
                            <a:srgbClr val="000000"/>
                          </a:solidFill>
                          <a:latin typeface="Arial"/>
                        </a:rPr>
                        <a:t> </a:t>
                      </a:r>
                      <a:r>
                        <a:rPr lang="de-CH" sz="1400" b="0" i="0" u="none" strike="noStrike" dirty="0" err="1" smtClean="0">
                          <a:solidFill>
                            <a:srgbClr val="000000"/>
                          </a:solidFill>
                          <a:latin typeface="Arial"/>
                        </a:rPr>
                        <a:t>âgés</a:t>
                      </a:r>
                      <a:r>
                        <a:rPr lang="de-CH" sz="1400" b="0" i="0" u="none" strike="noStrike" dirty="0" smtClean="0">
                          <a:solidFill>
                            <a:srgbClr val="000000"/>
                          </a:solidFill>
                          <a:latin typeface="Arial"/>
                        </a:rPr>
                        <a:t> </a:t>
                      </a:r>
                      <a:r>
                        <a:rPr lang="de-CH" sz="1400" b="0" i="0" u="none" strike="noStrike" dirty="0">
                          <a:solidFill>
                            <a:srgbClr val="000000"/>
                          </a:solidFill>
                          <a:latin typeface="Arial"/>
                        </a:rPr>
                        <a:t>(55</a:t>
                      </a:r>
                      <a:r>
                        <a:rPr lang="de-CH" sz="1400" b="0" i="0" u="none" strike="noStrike" dirty="0" smtClean="0">
                          <a:solidFill>
                            <a:srgbClr val="000000"/>
                          </a:solidFill>
                          <a:latin typeface="Arial"/>
                        </a:rPr>
                        <a:t>+)</a:t>
                      </a:r>
                    </a:p>
                  </a:txBody>
                  <a:tcPr marL="12641" marR="12641" marT="12644" marB="0" anchor="b">
                    <a:lnL>
                      <a:noFill/>
                    </a:lnL>
                    <a:lnR>
                      <a:noFill/>
                    </a:lnR>
                    <a:lnT>
                      <a:noFill/>
                    </a:lnT>
                    <a:lnB>
                      <a:noFill/>
                    </a:lnB>
                  </a:tcPr>
                </a:tc>
                <a:tc hMerge="1">
                  <a:txBody>
                    <a:bodyPr/>
                    <a:lstStyle/>
                    <a:p>
                      <a:endParaRPr lang="de-CH"/>
                    </a:p>
                  </a:txBody>
                  <a:tcPr/>
                </a:tc>
              </a:tr>
              <a:tr h="227213">
                <a:tc>
                  <a:txBody>
                    <a:bodyPr/>
                    <a:lstStyle/>
                    <a:p>
                      <a:pPr algn="l" fontAlgn="b"/>
                      <a:endParaRPr lang="de-CH" sz="1400" b="0" i="0" u="none" strike="noStrike">
                        <a:solidFill>
                          <a:srgbClr val="000000"/>
                        </a:solidFill>
                        <a:latin typeface="Arial"/>
                      </a:endParaRPr>
                    </a:p>
                  </a:txBody>
                  <a:tcPr marL="12641" marR="12641" marT="12644" marB="0" anchor="b">
                    <a:lnL>
                      <a:noFill/>
                    </a:lnL>
                    <a:lnR>
                      <a:noFill/>
                    </a:lnR>
                    <a:lnT>
                      <a:noFill/>
                    </a:lnT>
                    <a:lnB>
                      <a:noFill/>
                    </a:lnB>
                  </a:tcPr>
                </a:tc>
                <a:tc>
                  <a:txBody>
                    <a:bodyPr/>
                    <a:lstStyle/>
                    <a:p>
                      <a:pPr algn="l" fontAlgn="b"/>
                      <a:endParaRPr lang="de-CH" sz="1400" b="0" i="0" u="none" strike="noStrike">
                        <a:solidFill>
                          <a:srgbClr val="000000"/>
                        </a:solidFill>
                        <a:latin typeface="Arial"/>
                      </a:endParaRPr>
                    </a:p>
                  </a:txBody>
                  <a:tcPr marL="12641" marR="12641" marT="12644" marB="0" anchor="b">
                    <a:lnL>
                      <a:noFill/>
                    </a:lnL>
                    <a:lnR>
                      <a:noFill/>
                    </a:lnR>
                    <a:lnT>
                      <a:noFill/>
                    </a:lnT>
                    <a:lnB>
                      <a:noFill/>
                    </a:lnB>
                  </a:tcPr>
                </a:tc>
                <a:tc>
                  <a:txBody>
                    <a:bodyPr/>
                    <a:lstStyle/>
                    <a:p>
                      <a:pPr algn="l" fontAlgn="b"/>
                      <a:endParaRPr lang="de-CH" sz="1400" b="0" i="0" u="none" strike="noStrike" dirty="0">
                        <a:solidFill>
                          <a:srgbClr val="000000"/>
                        </a:solidFill>
                        <a:latin typeface="Arial"/>
                      </a:endParaRPr>
                    </a:p>
                  </a:txBody>
                  <a:tcPr marL="12641" marR="12641" marT="12644" marB="0" anchor="b">
                    <a:lnL>
                      <a:noFill/>
                    </a:lnL>
                    <a:lnR>
                      <a:noFill/>
                    </a:lnR>
                    <a:lnT>
                      <a:noFill/>
                    </a:lnT>
                    <a:lnB>
                      <a:noFill/>
                    </a:lnB>
                  </a:tcPr>
                </a:tc>
                <a:tc>
                  <a:txBody>
                    <a:bodyPr/>
                    <a:lstStyle/>
                    <a:p>
                      <a:pPr algn="l" fontAlgn="b"/>
                      <a:endParaRPr lang="de-CH" sz="1400" b="0" i="0" u="none" strike="noStrike" dirty="0">
                        <a:solidFill>
                          <a:srgbClr val="000000"/>
                        </a:solidFill>
                        <a:latin typeface="Arial"/>
                      </a:endParaRPr>
                    </a:p>
                  </a:txBody>
                  <a:tcPr marL="12641" marR="12641" marT="12644" marB="0" anchor="b">
                    <a:lnL>
                      <a:noFill/>
                    </a:lnL>
                    <a:lnR>
                      <a:noFill/>
                    </a:lnR>
                    <a:lnT>
                      <a:noFill/>
                    </a:lnT>
                    <a:lnB>
                      <a:noFill/>
                    </a:lnB>
                  </a:tcPr>
                </a:tc>
                <a:tc>
                  <a:txBody>
                    <a:bodyPr/>
                    <a:lstStyle/>
                    <a:p>
                      <a:pPr algn="l" fontAlgn="b"/>
                      <a:endParaRPr lang="de-CH" sz="1400" b="0" i="0" u="none" strike="noStrike">
                        <a:solidFill>
                          <a:srgbClr val="000000"/>
                        </a:solidFill>
                        <a:latin typeface="Arial"/>
                      </a:endParaRPr>
                    </a:p>
                  </a:txBody>
                  <a:tcPr marL="12641" marR="12641" marT="12644" marB="0" anchor="b">
                    <a:lnL>
                      <a:noFill/>
                    </a:lnL>
                    <a:lnR>
                      <a:noFill/>
                    </a:lnR>
                    <a:lnT>
                      <a:noFill/>
                    </a:lnT>
                    <a:lnB>
                      <a:noFill/>
                    </a:lnB>
                  </a:tcPr>
                </a:tc>
                <a:tc>
                  <a:txBody>
                    <a:bodyPr/>
                    <a:lstStyle/>
                    <a:p>
                      <a:pPr algn="l" fontAlgn="b"/>
                      <a:endParaRPr lang="de-CH" sz="1400" b="0" i="0" u="none" strike="noStrike" dirty="0">
                        <a:solidFill>
                          <a:srgbClr val="000000"/>
                        </a:solidFill>
                        <a:latin typeface="Arial"/>
                      </a:endParaRPr>
                    </a:p>
                  </a:txBody>
                  <a:tcPr marL="12641" marR="12641" marT="12644" marB="0" anchor="b">
                    <a:lnL>
                      <a:noFill/>
                    </a:lnL>
                    <a:lnR>
                      <a:noFill/>
                    </a:lnR>
                    <a:lnT>
                      <a:noFill/>
                    </a:lnT>
                    <a:lnB>
                      <a:noFill/>
                    </a:lnB>
                  </a:tcPr>
                </a:tc>
                <a:tc>
                  <a:txBody>
                    <a:bodyPr/>
                    <a:lstStyle/>
                    <a:p>
                      <a:pPr algn="l" fontAlgn="b"/>
                      <a:endParaRPr lang="de-CH" sz="1400" b="0" i="0" u="none" strike="noStrike" dirty="0">
                        <a:solidFill>
                          <a:srgbClr val="000000"/>
                        </a:solidFill>
                        <a:latin typeface="Arial"/>
                      </a:endParaRPr>
                    </a:p>
                  </a:txBody>
                  <a:tcPr marL="12641" marR="12641" marT="12644" marB="0" anchor="b">
                    <a:lnL>
                      <a:noFill/>
                    </a:lnL>
                    <a:lnR>
                      <a:noFill/>
                    </a:lnR>
                    <a:lnT>
                      <a:noFill/>
                    </a:lnT>
                    <a:lnB>
                      <a:noFill/>
                    </a:lnB>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66FF66"/>
                    </a:solidFill>
                  </a:tcPr>
                </a:tc>
                <a:tc>
                  <a:txBody>
                    <a:bodyPr/>
                    <a:lstStyle/>
                    <a:p>
                      <a:pPr algn="l" fontAlgn="b"/>
                      <a:r>
                        <a:rPr lang="de-CH" sz="1400" b="0" i="0" u="none" strike="noStrike" dirty="0">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dirty="0">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r>
              <a:tr h="227213">
                <a:tc gridSpan="2">
                  <a:txBody>
                    <a:bodyPr/>
                    <a:lstStyle/>
                    <a:p>
                      <a:pPr algn="l" fontAlgn="b"/>
                      <a:r>
                        <a:rPr lang="de-CH" sz="1400" b="0" i="0" u="none" strike="noStrike" dirty="0" smtClean="0">
                          <a:solidFill>
                            <a:srgbClr val="000000"/>
                          </a:solidFill>
                          <a:latin typeface="Arial"/>
                        </a:rPr>
                        <a:t>En </a:t>
                      </a:r>
                      <a:r>
                        <a:rPr lang="de-CH" sz="1400" b="0" i="0" u="none" strike="noStrike" dirty="0" err="1" smtClean="0">
                          <a:solidFill>
                            <a:srgbClr val="000000"/>
                          </a:solidFill>
                          <a:latin typeface="Arial"/>
                        </a:rPr>
                        <a:t>formation</a:t>
                      </a:r>
                      <a:endParaRPr lang="de-CH" sz="1400" b="0" i="0" u="none" strike="noStrike" dirty="0">
                        <a:solidFill>
                          <a:srgbClr val="000000"/>
                        </a:solidFill>
                        <a:latin typeface="Arial"/>
                      </a:endParaRP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66FF66"/>
                    </a:solidFill>
                  </a:tcPr>
                </a:tc>
                <a:tc hMerge="1">
                  <a:txBody>
                    <a:bodyPr/>
                    <a:lstStyle/>
                    <a:p>
                      <a:endParaRPr lang="de-CH"/>
                    </a:p>
                  </a:txBody>
                  <a:tcPr/>
                </a:tc>
                <a:tc>
                  <a:txBody>
                    <a:bodyPr/>
                    <a:lstStyle/>
                    <a:p>
                      <a:pPr algn="l" fontAlgn="b"/>
                      <a:r>
                        <a:rPr lang="de-CH" sz="1400" b="0" i="0" u="none" strike="noStrike" dirty="0">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dirty="0">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CC"/>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dirty="0">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dirty="0" err="1" smtClean="0">
                          <a:solidFill>
                            <a:srgbClr val="000000"/>
                          </a:solidFill>
                          <a:latin typeface="Arial"/>
                        </a:rPr>
                        <a:t>Actifs</a:t>
                      </a:r>
                      <a:r>
                        <a:rPr lang="de-CH" sz="1400" b="0" i="0" u="none" strike="noStrike" dirty="0" smtClean="0">
                          <a:solidFill>
                            <a:srgbClr val="000000"/>
                          </a:solidFill>
                          <a:latin typeface="Arial"/>
                        </a:rPr>
                        <a:t> à </a:t>
                      </a:r>
                      <a:r>
                        <a:rPr lang="de-CH" sz="1400" b="0" i="0" u="none" strike="noStrike" dirty="0" err="1" smtClean="0">
                          <a:solidFill>
                            <a:srgbClr val="000000"/>
                          </a:solidFill>
                          <a:latin typeface="Arial"/>
                        </a:rPr>
                        <a:t>plein</a:t>
                      </a:r>
                      <a:r>
                        <a:rPr lang="de-CH" sz="1400" b="0" i="0" u="none" strike="noStrike" dirty="0" smtClean="0">
                          <a:solidFill>
                            <a:srgbClr val="000000"/>
                          </a:solidFill>
                          <a:latin typeface="Arial"/>
                        </a:rPr>
                        <a:t> </a:t>
                      </a:r>
                      <a:r>
                        <a:rPr lang="de-CH" sz="1400" b="0" i="0" u="none" strike="noStrike" dirty="0" err="1" smtClean="0">
                          <a:solidFill>
                            <a:srgbClr val="000000"/>
                          </a:solidFill>
                          <a:latin typeface="Arial"/>
                        </a:rPr>
                        <a:t>temps</a:t>
                      </a:r>
                      <a:endParaRPr lang="de-CH" sz="1400" b="0" i="0" u="none" strike="noStrike" dirty="0">
                        <a:solidFill>
                          <a:srgbClr val="000000"/>
                        </a:solidFill>
                        <a:latin typeface="Arial"/>
                      </a:endParaRP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CC"/>
                    </a:solidFill>
                  </a:tcPr>
                </a:tc>
                <a:tc>
                  <a:txBody>
                    <a:bodyPr/>
                    <a:lstStyle/>
                    <a:p>
                      <a:pPr algn="l" fontAlgn="b"/>
                      <a:r>
                        <a:rPr lang="de-CH" sz="1400" b="0" i="0" u="none" strike="noStrike" dirty="0" err="1" smtClean="0">
                          <a:solidFill>
                            <a:srgbClr val="000000"/>
                          </a:solidFill>
                          <a:latin typeface="Arial"/>
                        </a:rPr>
                        <a:t>Actifs</a:t>
                      </a:r>
                      <a:r>
                        <a:rPr lang="de-CH" sz="1400" b="0" i="0" u="none" strike="noStrike" dirty="0" smtClean="0">
                          <a:solidFill>
                            <a:srgbClr val="000000"/>
                          </a:solidFill>
                          <a:latin typeface="Arial"/>
                        </a:rPr>
                        <a:t> à </a:t>
                      </a:r>
                      <a:r>
                        <a:rPr lang="de-CH" sz="1400" b="0" i="0" u="none" strike="noStrike" dirty="0" err="1" smtClean="0">
                          <a:solidFill>
                            <a:srgbClr val="000000"/>
                          </a:solidFill>
                          <a:latin typeface="Arial"/>
                        </a:rPr>
                        <a:t>temps</a:t>
                      </a:r>
                      <a:r>
                        <a:rPr lang="de-CH" sz="1400" b="0" i="0" u="none" strike="noStrike" dirty="0" smtClean="0">
                          <a:solidFill>
                            <a:srgbClr val="000000"/>
                          </a:solidFill>
                          <a:latin typeface="Arial"/>
                        </a:rPr>
                        <a:t> </a:t>
                      </a:r>
                      <a:r>
                        <a:rPr lang="de-CH" sz="1400" b="0" i="0" u="none" strike="noStrike" dirty="0" err="1" smtClean="0">
                          <a:solidFill>
                            <a:srgbClr val="000000"/>
                          </a:solidFill>
                          <a:latin typeface="Arial"/>
                        </a:rPr>
                        <a:t>partiel</a:t>
                      </a:r>
                      <a:endParaRPr lang="de-CH" sz="1400" b="0" i="0" u="none" strike="noStrike" dirty="0">
                        <a:solidFill>
                          <a:srgbClr val="000000"/>
                        </a:solidFill>
                        <a:latin typeface="Arial"/>
                      </a:endParaRPr>
                    </a:p>
                  </a:txBody>
                  <a:tcPr marL="12641" marR="12641" marT="12644" marB="0" anchor="b">
                    <a:lnL>
                      <a:noFill/>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00CCFF"/>
                    </a:solidFill>
                  </a:tcPr>
                </a:tc>
                <a:tc>
                  <a:txBody>
                    <a:bodyPr/>
                    <a:lstStyle/>
                    <a:p>
                      <a:pPr algn="l" fontAlgn="b"/>
                      <a:r>
                        <a:rPr lang="de-CH" sz="1400" b="0" i="0" u="none" strike="noStrike" dirty="0" smtClean="0">
                          <a:solidFill>
                            <a:srgbClr val="000000"/>
                          </a:solidFill>
                          <a:latin typeface="Arial"/>
                        </a:rPr>
                        <a:t>Non </a:t>
                      </a:r>
                      <a:r>
                        <a:rPr lang="de-CH" sz="1400" b="0" i="0" u="none" strike="noStrike" dirty="0" err="1" smtClean="0">
                          <a:solidFill>
                            <a:srgbClr val="000000"/>
                          </a:solidFill>
                          <a:latin typeface="Arial"/>
                        </a:rPr>
                        <a:t>actifs</a:t>
                      </a:r>
                      <a:endParaRPr lang="de-CH" sz="1400" b="0" i="0" u="none" strike="noStrike" dirty="0">
                        <a:solidFill>
                          <a:srgbClr val="000000"/>
                        </a:solidFill>
                        <a:latin typeface="Arial"/>
                      </a:endParaRPr>
                    </a:p>
                  </a:txBody>
                  <a:tcPr marL="12641" marR="12641" marT="12644" marB="0" anchor="b">
                    <a:lnL>
                      <a:noFill/>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00CCFF"/>
                    </a:solidFill>
                  </a:tcPr>
                </a:tc>
                <a:tc>
                  <a:txBody>
                    <a:bodyPr/>
                    <a:lstStyle/>
                    <a:p>
                      <a:pPr algn="l" fontAlgn="b"/>
                      <a:r>
                        <a:rPr lang="de-CH" sz="1400" b="0" i="0" u="none" strike="noStrike" dirty="0">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CCECFF"/>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4076">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CCE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CCECFF"/>
                    </a:solidFill>
                  </a:tcPr>
                </a:tc>
                <a:tc>
                  <a:txBody>
                    <a:bodyPr/>
                    <a:lstStyle/>
                    <a:p>
                      <a:pPr algn="l" fontAlgn="b"/>
                      <a:r>
                        <a:rPr lang="de-CH" sz="1400" b="0" i="0" u="none" strike="noStrike" dirty="0">
                          <a:solidFill>
                            <a:srgbClr val="000000"/>
                          </a:solidFill>
                          <a:latin typeface="Arial"/>
                        </a:rPr>
                        <a:t> </a:t>
                      </a:r>
                    </a:p>
                  </a:txBody>
                  <a:tcPr marL="12641" marR="12641" marT="12644" marB="0" anchor="b">
                    <a:lnL>
                      <a:noFill/>
                    </a:lnL>
                    <a:lnR>
                      <a:noFill/>
                    </a:lnR>
                    <a:lnT>
                      <a:noFill/>
                    </a:lnT>
                    <a:lnB>
                      <a:noFill/>
                    </a:lnB>
                    <a:solidFill>
                      <a:srgbClr val="CCECFF"/>
                    </a:solidFill>
                  </a:tcPr>
                </a:tc>
                <a:tc gridSpan="2">
                  <a:txBody>
                    <a:bodyPr/>
                    <a:lstStyle/>
                    <a:p>
                      <a:pPr algn="l" fontAlgn="b"/>
                      <a:r>
                        <a:rPr lang="de-CH" sz="1400" b="0" i="0" u="none" strike="noStrike" dirty="0" smtClean="0">
                          <a:solidFill>
                            <a:srgbClr val="000000"/>
                          </a:solidFill>
                          <a:latin typeface="Arial"/>
                        </a:rPr>
                        <a:t>A la </a:t>
                      </a:r>
                      <a:r>
                        <a:rPr lang="de-CH" sz="1400" b="0" i="0" u="none" strike="noStrike" dirty="0" err="1" smtClean="0">
                          <a:solidFill>
                            <a:srgbClr val="000000"/>
                          </a:solidFill>
                          <a:latin typeface="Arial"/>
                        </a:rPr>
                        <a:t>recherche</a:t>
                      </a:r>
                      <a:r>
                        <a:rPr lang="de-CH" sz="1400" b="0" i="0" u="none" strike="noStrike" dirty="0" smtClean="0">
                          <a:solidFill>
                            <a:srgbClr val="000000"/>
                          </a:solidFill>
                          <a:latin typeface="Arial"/>
                        </a:rPr>
                        <a:t> </a:t>
                      </a:r>
                      <a:r>
                        <a:rPr lang="de-CH" sz="1400" b="0" i="0" u="none" strike="noStrike" dirty="0" err="1" smtClean="0">
                          <a:solidFill>
                            <a:srgbClr val="000000"/>
                          </a:solidFill>
                          <a:latin typeface="Arial"/>
                        </a:rPr>
                        <a:t>d'un</a:t>
                      </a:r>
                      <a:r>
                        <a:rPr lang="de-CH" sz="1400" b="0" i="0" u="none" strike="noStrike" dirty="0" smtClean="0">
                          <a:solidFill>
                            <a:srgbClr val="000000"/>
                          </a:solidFill>
                          <a:latin typeface="Arial"/>
                        </a:rPr>
                        <a:t> </a:t>
                      </a:r>
                      <a:r>
                        <a:rPr lang="de-CH" sz="1400" b="0" i="0" u="none" strike="noStrike" dirty="0" err="1" smtClean="0">
                          <a:solidFill>
                            <a:srgbClr val="000000"/>
                          </a:solidFill>
                          <a:latin typeface="Arial"/>
                        </a:rPr>
                        <a:t>emploi</a:t>
                      </a:r>
                      <a:endParaRPr lang="de-CH" sz="1400" b="0" i="0" u="none" strike="noStrike" dirty="0">
                        <a:solidFill>
                          <a:srgbClr val="000000"/>
                        </a:solidFill>
                        <a:latin typeface="Arial"/>
                      </a:endParaRPr>
                    </a:p>
                  </a:txBody>
                  <a:tcPr marL="12641" marR="12641" marT="12644" marB="0" anchor="b">
                    <a:lnL>
                      <a:noFill/>
                    </a:lnL>
                    <a:lnR>
                      <a:noFill/>
                    </a:lnR>
                    <a:lnT>
                      <a:noFill/>
                    </a:lnT>
                    <a:lnB>
                      <a:noFill/>
                    </a:lnB>
                    <a:solidFill>
                      <a:srgbClr val="CCECFF"/>
                    </a:solidFill>
                  </a:tcPr>
                </a:tc>
                <a:tc hMerge="1">
                  <a:txBody>
                    <a:bodyPr/>
                    <a:lstStyle/>
                    <a:p>
                      <a:pPr algn="l" fontAlgn="b"/>
                      <a:endParaRPr lang="de-CH" sz="1300" b="0" i="0" u="none" strike="noStrike" dirty="0">
                        <a:solidFill>
                          <a:srgbClr val="000000"/>
                        </a:solidFill>
                        <a:latin typeface="Arial"/>
                      </a:endParaRPr>
                    </a:p>
                  </a:txBody>
                  <a:tcPr marL="12110" marR="12110" marT="12113" marB="0" anchor="b">
                    <a:lnL>
                      <a:noFill/>
                    </a:lnL>
                    <a:lnR>
                      <a:noFill/>
                    </a:lnR>
                    <a:lnT>
                      <a:noFill/>
                    </a:lnT>
                    <a:lnB>
                      <a:noFill/>
                    </a:lnB>
                    <a:solidFill>
                      <a:srgbClr val="CCE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CCECFF"/>
                    </a:solidFill>
                  </a:tcPr>
                </a:tc>
                <a:tc>
                  <a:txBody>
                    <a:bodyPr/>
                    <a:lstStyle/>
                    <a:p>
                      <a:pPr algn="l" fontAlgn="b"/>
                      <a:endParaRPr lang="de-CH" sz="1400" b="0" i="0" u="none" strike="noStrike" dirty="0">
                        <a:solidFill>
                          <a:srgbClr val="000000"/>
                        </a:solidFill>
                        <a:latin typeface="Arial"/>
                      </a:endParaRPr>
                    </a:p>
                  </a:txBody>
                  <a:tcPr marL="12641" marR="12641" marT="12644" marB="0" anchor="b">
                    <a:lnL>
                      <a:noFill/>
                    </a:lnL>
                    <a:lnR>
                      <a:noFill/>
                    </a:lnR>
                    <a:lnT>
                      <a:noFill/>
                    </a:lnT>
                    <a:lnB>
                      <a:noFill/>
                    </a:lnB>
                    <a:solidFill>
                      <a:srgbClr val="CCECFF"/>
                    </a:solidFill>
                  </a:tcPr>
                </a:tc>
              </a:tr>
            </a:tbl>
          </a:graphicData>
        </a:graphic>
      </p:graphicFrame>
      <p:sp>
        <p:nvSpPr>
          <p:cNvPr id="8" name="Abgerundetes Rechteck 7"/>
          <p:cNvSpPr/>
          <p:nvPr/>
        </p:nvSpPr>
        <p:spPr>
          <a:xfrm>
            <a:off x="2171700" y="4508500"/>
            <a:ext cx="1368425" cy="1611313"/>
          </a:xfrm>
          <a:prstGeom prst="roundRect">
            <a:avLst>
              <a:gd name="adj" fmla="val 2337"/>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CH"/>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el 1"/>
          <p:cNvSpPr>
            <a:spLocks noGrp="1"/>
          </p:cNvSpPr>
          <p:nvPr>
            <p:ph type="ctrTitle"/>
          </p:nvPr>
        </p:nvSpPr>
        <p:spPr bwMode="auto">
          <a:xfrm>
            <a:off x="1214438" y="500063"/>
            <a:ext cx="7750175" cy="481012"/>
          </a:xfrm>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en-CA" sz="2800" kern="0" dirty="0" err="1" smtClean="0"/>
              <a:t>Potentiels</a:t>
            </a:r>
            <a:r>
              <a:rPr lang="en-CA" sz="2800" kern="0" dirty="0" smtClean="0"/>
              <a:t> de main-d'oeuvre pour la Suisse:</a:t>
            </a:r>
            <a:br>
              <a:rPr lang="en-CA" sz="2800" kern="0" dirty="0" smtClean="0"/>
            </a:br>
            <a:endParaRPr lang="en-CA" sz="2800" dirty="0" smtClean="0">
              <a:latin typeface="Arial" charset="0"/>
              <a:cs typeface="Arial" charset="0"/>
            </a:endParaRPr>
          </a:p>
        </p:txBody>
      </p:sp>
      <p:sp>
        <p:nvSpPr>
          <p:cNvPr id="35842" name="Textfeld 9"/>
          <p:cNvSpPr txBox="1">
            <a:spLocks noChangeArrowheads="1"/>
          </p:cNvSpPr>
          <p:nvPr/>
        </p:nvSpPr>
        <p:spPr bwMode="auto">
          <a:xfrm>
            <a:off x="684213" y="6319838"/>
            <a:ext cx="6911975" cy="277812"/>
          </a:xfrm>
          <a:prstGeom prst="rect">
            <a:avLst/>
          </a:prstGeom>
          <a:noFill/>
          <a:ln w="9525">
            <a:noFill/>
            <a:miter lim="800000"/>
            <a:headEnd/>
            <a:tailEnd/>
          </a:ln>
        </p:spPr>
        <p:txBody>
          <a:bodyPr>
            <a:spAutoFit/>
          </a:bodyPr>
          <a:lstStyle/>
          <a:p>
            <a:r>
              <a:rPr lang="de-CH" sz="1200">
                <a:ea typeface="MS PGothic" pitchFamily="34" charset="-128"/>
              </a:rPr>
              <a:t>(Sources: OFS/ESPA, propres calculs , illustration)</a:t>
            </a:r>
          </a:p>
        </p:txBody>
      </p:sp>
      <p:sp>
        <p:nvSpPr>
          <p:cNvPr id="11" name="Titel 1"/>
          <p:cNvSpPr txBox="1">
            <a:spLocks/>
          </p:cNvSpPr>
          <p:nvPr/>
        </p:nvSpPr>
        <p:spPr bwMode="auto">
          <a:xfrm>
            <a:off x="1214438" y="1028700"/>
            <a:ext cx="7750175" cy="639763"/>
          </a:xfrm>
          <a:prstGeom prst="rect">
            <a:avLst/>
          </a:prstGeom>
          <a:noFill/>
          <a:ln>
            <a:miter lim="800000"/>
            <a:headEnd/>
            <a:tailEnd/>
          </a:ln>
        </p:spPr>
        <p:txBody>
          <a:bodyPr/>
          <a:lstStyle/>
          <a:p>
            <a:pPr>
              <a:defRPr/>
            </a:pPr>
            <a:r>
              <a:rPr lang="en-CA" sz="2000" b="1" kern="0" dirty="0" err="1">
                <a:latin typeface="Arial" pitchFamily="34" charset="0"/>
                <a:cs typeface="Arial" pitchFamily="34" charset="0"/>
              </a:rPr>
              <a:t>Travailleurs</a:t>
            </a:r>
            <a:r>
              <a:rPr lang="en-CA" sz="2000" b="1" kern="0" dirty="0">
                <a:latin typeface="Arial" pitchFamily="34" charset="0"/>
                <a:cs typeface="Arial" pitchFamily="34" charset="0"/>
              </a:rPr>
              <a:t> </a:t>
            </a:r>
            <a:r>
              <a:rPr lang="en-CA" sz="2000" b="1" kern="0" dirty="0" err="1">
                <a:latin typeface="Arial" pitchFamily="34" charset="0"/>
                <a:cs typeface="Arial" pitchFamily="34" charset="0"/>
              </a:rPr>
              <a:t>âgés</a:t>
            </a:r>
            <a:r>
              <a:rPr lang="en-CA" sz="2800" b="1" kern="0" dirty="0">
                <a:latin typeface="Arial" pitchFamily="34" charset="0"/>
                <a:cs typeface="Arial" pitchFamily="34" charset="0"/>
              </a:rPr>
              <a:t/>
            </a:r>
            <a:br>
              <a:rPr lang="en-CA" sz="2800" b="1" kern="0" dirty="0">
                <a:latin typeface="Arial" pitchFamily="34" charset="0"/>
                <a:cs typeface="Arial" pitchFamily="34" charset="0"/>
              </a:rPr>
            </a:br>
            <a:endParaRPr lang="en-CA" sz="2800" b="1" dirty="0"/>
          </a:p>
        </p:txBody>
      </p:sp>
      <p:graphicFrame>
        <p:nvGraphicFramePr>
          <p:cNvPr id="6" name="Tabelle 5"/>
          <p:cNvGraphicFramePr>
            <a:graphicFrameLocks noGrp="1"/>
          </p:cNvGraphicFramePr>
          <p:nvPr/>
        </p:nvGraphicFramePr>
        <p:xfrm>
          <a:off x="712788" y="1792288"/>
          <a:ext cx="7891462" cy="4316412"/>
        </p:xfrm>
        <a:graphic>
          <a:graphicData uri="http://schemas.openxmlformats.org/drawingml/2006/table">
            <a:tbl>
              <a:tblPr/>
              <a:tblGrid>
                <a:gridCol w="733296"/>
                <a:gridCol w="733296"/>
                <a:gridCol w="1401118"/>
                <a:gridCol w="1715388"/>
                <a:gridCol w="1344377"/>
                <a:gridCol w="982092"/>
                <a:gridCol w="982092"/>
              </a:tblGrid>
              <a:tr h="227213">
                <a:tc gridSpan="2">
                  <a:txBody>
                    <a:bodyPr/>
                    <a:lstStyle/>
                    <a:p>
                      <a:pPr algn="l" fontAlgn="b"/>
                      <a:r>
                        <a:rPr lang="de-CH" sz="1400" b="0" i="0" u="none" strike="noStrike" dirty="0" err="1" smtClean="0">
                          <a:solidFill>
                            <a:srgbClr val="000000"/>
                          </a:solidFill>
                          <a:latin typeface="Arial"/>
                        </a:rPr>
                        <a:t>Jeunes</a:t>
                      </a:r>
                      <a:r>
                        <a:rPr lang="de-CH" sz="1400" b="0" i="0" u="none" strike="noStrike" dirty="0" smtClean="0">
                          <a:solidFill>
                            <a:srgbClr val="000000"/>
                          </a:solidFill>
                          <a:latin typeface="Arial"/>
                        </a:rPr>
                        <a:t> </a:t>
                      </a:r>
                      <a:r>
                        <a:rPr lang="de-CH" sz="1400" b="0" i="0" u="none" strike="noStrike" dirty="0">
                          <a:solidFill>
                            <a:srgbClr val="000000"/>
                          </a:solidFill>
                          <a:latin typeface="Arial"/>
                        </a:rPr>
                        <a:t>(- 24</a:t>
                      </a:r>
                      <a:r>
                        <a:rPr lang="de-CH" sz="1400" b="0" i="0" u="none" strike="noStrike" dirty="0" smtClean="0">
                          <a:solidFill>
                            <a:srgbClr val="000000"/>
                          </a:solidFill>
                          <a:latin typeface="Arial"/>
                        </a:rPr>
                        <a:t>)</a:t>
                      </a:r>
                    </a:p>
                  </a:txBody>
                  <a:tcPr marL="12641" marR="12641" marT="12644" marB="0" anchor="b">
                    <a:lnL>
                      <a:noFill/>
                    </a:lnL>
                    <a:lnR>
                      <a:noFill/>
                    </a:lnR>
                    <a:lnT>
                      <a:noFill/>
                    </a:lnT>
                    <a:lnB>
                      <a:noFill/>
                    </a:lnB>
                  </a:tcPr>
                </a:tc>
                <a:tc hMerge="1">
                  <a:txBody>
                    <a:bodyPr/>
                    <a:lstStyle/>
                    <a:p>
                      <a:endParaRPr lang="de-CH"/>
                    </a:p>
                  </a:txBody>
                  <a:tcPr/>
                </a:tc>
                <a:tc>
                  <a:txBody>
                    <a:bodyPr/>
                    <a:lstStyle/>
                    <a:p>
                      <a:pPr algn="l" fontAlgn="b"/>
                      <a:endParaRPr lang="de-CH" sz="1400" b="0" i="0" u="none" strike="noStrike">
                        <a:solidFill>
                          <a:srgbClr val="000000"/>
                        </a:solidFill>
                        <a:latin typeface="Arial"/>
                      </a:endParaRPr>
                    </a:p>
                  </a:txBody>
                  <a:tcPr marL="12641" marR="12641" marT="12644" marB="0" anchor="b">
                    <a:lnL>
                      <a:noFill/>
                    </a:lnL>
                    <a:lnR>
                      <a:noFill/>
                    </a:lnR>
                    <a:lnT>
                      <a:noFill/>
                    </a:lnT>
                    <a:lnB>
                      <a:noFill/>
                    </a:lnB>
                  </a:tcPr>
                </a:tc>
                <a:tc gridSpan="2">
                  <a:txBody>
                    <a:bodyPr/>
                    <a:lstStyle/>
                    <a:p>
                      <a:pPr algn="l" fontAlgn="b"/>
                      <a:r>
                        <a:rPr lang="de-CH" sz="1400" b="0" i="0" u="none" strike="noStrike" dirty="0" smtClean="0">
                          <a:solidFill>
                            <a:srgbClr val="000000"/>
                          </a:solidFill>
                          <a:latin typeface="Arial"/>
                        </a:rPr>
                        <a:t>Population</a:t>
                      </a:r>
                      <a:r>
                        <a:rPr lang="de-CH" sz="1400" b="0" i="0" u="none" strike="noStrike" baseline="0" dirty="0" smtClean="0">
                          <a:solidFill>
                            <a:srgbClr val="000000"/>
                          </a:solidFill>
                          <a:latin typeface="Arial"/>
                        </a:rPr>
                        <a:t> adulte</a:t>
                      </a:r>
                      <a:r>
                        <a:rPr lang="de-CH" sz="1400" b="0" i="0" u="none" strike="noStrike" dirty="0" smtClean="0">
                          <a:solidFill>
                            <a:srgbClr val="000000"/>
                          </a:solidFill>
                          <a:latin typeface="Arial"/>
                        </a:rPr>
                        <a:t> </a:t>
                      </a:r>
                      <a:r>
                        <a:rPr lang="de-CH" sz="1400" b="0" i="0" u="none" strike="noStrike" dirty="0">
                          <a:solidFill>
                            <a:srgbClr val="000000"/>
                          </a:solidFill>
                          <a:latin typeface="Arial"/>
                        </a:rPr>
                        <a:t>(25</a:t>
                      </a:r>
                      <a:r>
                        <a:rPr lang="de-CH" sz="1400" b="0" i="0" u="none" strike="noStrike" dirty="0" smtClean="0">
                          <a:solidFill>
                            <a:srgbClr val="000000"/>
                          </a:solidFill>
                          <a:latin typeface="Arial"/>
                        </a:rPr>
                        <a:t>+)</a:t>
                      </a:r>
                    </a:p>
                  </a:txBody>
                  <a:tcPr marL="12641" marR="12641" marT="12644" marB="0" anchor="b">
                    <a:lnL>
                      <a:noFill/>
                    </a:lnL>
                    <a:lnR>
                      <a:noFill/>
                    </a:lnR>
                    <a:lnT>
                      <a:noFill/>
                    </a:lnT>
                    <a:lnB>
                      <a:noFill/>
                    </a:lnB>
                  </a:tcPr>
                </a:tc>
                <a:tc hMerge="1">
                  <a:txBody>
                    <a:bodyPr/>
                    <a:lstStyle/>
                    <a:p>
                      <a:pPr algn="l" fontAlgn="b"/>
                      <a:endParaRPr lang="de-CH" sz="1300" b="0" i="0" u="none" strike="noStrike" dirty="0">
                        <a:solidFill>
                          <a:srgbClr val="000000"/>
                        </a:solidFill>
                        <a:latin typeface="Arial"/>
                      </a:endParaRPr>
                    </a:p>
                  </a:txBody>
                  <a:tcPr marL="12110" marR="12110" marT="12113" marB="0" anchor="b">
                    <a:lnL>
                      <a:noFill/>
                    </a:lnL>
                    <a:lnR>
                      <a:noFill/>
                    </a:lnR>
                    <a:lnT>
                      <a:noFill/>
                    </a:lnT>
                    <a:lnB>
                      <a:noFill/>
                    </a:lnB>
                  </a:tcPr>
                </a:tc>
                <a:tc gridSpan="2">
                  <a:txBody>
                    <a:bodyPr/>
                    <a:lstStyle/>
                    <a:p>
                      <a:pPr algn="l" fontAlgn="b"/>
                      <a:r>
                        <a:rPr lang="de-CH" sz="1400" b="0" i="0" u="none" strike="noStrike" dirty="0" err="1" smtClean="0">
                          <a:solidFill>
                            <a:srgbClr val="000000"/>
                          </a:solidFill>
                          <a:latin typeface="Arial"/>
                        </a:rPr>
                        <a:t>Travailleurs</a:t>
                      </a:r>
                      <a:r>
                        <a:rPr lang="de-CH" sz="1400" b="0" i="0" u="none" strike="noStrike" dirty="0" smtClean="0">
                          <a:solidFill>
                            <a:srgbClr val="000000"/>
                          </a:solidFill>
                          <a:latin typeface="Arial"/>
                        </a:rPr>
                        <a:t> </a:t>
                      </a:r>
                      <a:r>
                        <a:rPr lang="de-CH" sz="1400" b="0" i="0" u="none" strike="noStrike" dirty="0" err="1" smtClean="0">
                          <a:solidFill>
                            <a:srgbClr val="000000"/>
                          </a:solidFill>
                          <a:latin typeface="Arial"/>
                        </a:rPr>
                        <a:t>âgés</a:t>
                      </a:r>
                      <a:r>
                        <a:rPr lang="de-CH" sz="1400" b="0" i="0" u="none" strike="noStrike" dirty="0" smtClean="0">
                          <a:solidFill>
                            <a:srgbClr val="000000"/>
                          </a:solidFill>
                          <a:latin typeface="Arial"/>
                        </a:rPr>
                        <a:t> </a:t>
                      </a:r>
                      <a:r>
                        <a:rPr lang="de-CH" sz="1400" b="0" i="0" u="none" strike="noStrike" dirty="0">
                          <a:solidFill>
                            <a:srgbClr val="000000"/>
                          </a:solidFill>
                          <a:latin typeface="Arial"/>
                        </a:rPr>
                        <a:t>(55</a:t>
                      </a:r>
                      <a:r>
                        <a:rPr lang="de-CH" sz="1400" b="0" i="0" u="none" strike="noStrike" dirty="0" smtClean="0">
                          <a:solidFill>
                            <a:srgbClr val="000000"/>
                          </a:solidFill>
                          <a:latin typeface="Arial"/>
                        </a:rPr>
                        <a:t>+)</a:t>
                      </a:r>
                    </a:p>
                  </a:txBody>
                  <a:tcPr marL="12641" marR="12641" marT="12644" marB="0" anchor="b">
                    <a:lnL>
                      <a:noFill/>
                    </a:lnL>
                    <a:lnR>
                      <a:noFill/>
                    </a:lnR>
                    <a:lnT>
                      <a:noFill/>
                    </a:lnT>
                    <a:lnB>
                      <a:noFill/>
                    </a:lnB>
                  </a:tcPr>
                </a:tc>
                <a:tc hMerge="1">
                  <a:txBody>
                    <a:bodyPr/>
                    <a:lstStyle/>
                    <a:p>
                      <a:endParaRPr lang="de-CH"/>
                    </a:p>
                  </a:txBody>
                  <a:tcPr/>
                </a:tc>
              </a:tr>
              <a:tr h="227213">
                <a:tc>
                  <a:txBody>
                    <a:bodyPr/>
                    <a:lstStyle/>
                    <a:p>
                      <a:pPr algn="l" fontAlgn="b"/>
                      <a:endParaRPr lang="de-CH" sz="1400" b="0" i="0" u="none" strike="noStrike">
                        <a:solidFill>
                          <a:srgbClr val="000000"/>
                        </a:solidFill>
                        <a:latin typeface="Arial"/>
                      </a:endParaRPr>
                    </a:p>
                  </a:txBody>
                  <a:tcPr marL="12641" marR="12641" marT="12644" marB="0" anchor="b">
                    <a:lnL>
                      <a:noFill/>
                    </a:lnL>
                    <a:lnR>
                      <a:noFill/>
                    </a:lnR>
                    <a:lnT>
                      <a:noFill/>
                    </a:lnT>
                    <a:lnB>
                      <a:noFill/>
                    </a:lnB>
                  </a:tcPr>
                </a:tc>
                <a:tc>
                  <a:txBody>
                    <a:bodyPr/>
                    <a:lstStyle/>
                    <a:p>
                      <a:pPr algn="l" fontAlgn="b"/>
                      <a:endParaRPr lang="de-CH" sz="1400" b="0" i="0" u="none" strike="noStrike">
                        <a:solidFill>
                          <a:srgbClr val="000000"/>
                        </a:solidFill>
                        <a:latin typeface="Arial"/>
                      </a:endParaRPr>
                    </a:p>
                  </a:txBody>
                  <a:tcPr marL="12641" marR="12641" marT="12644" marB="0" anchor="b">
                    <a:lnL>
                      <a:noFill/>
                    </a:lnL>
                    <a:lnR>
                      <a:noFill/>
                    </a:lnR>
                    <a:lnT>
                      <a:noFill/>
                    </a:lnT>
                    <a:lnB>
                      <a:noFill/>
                    </a:lnB>
                  </a:tcPr>
                </a:tc>
                <a:tc>
                  <a:txBody>
                    <a:bodyPr/>
                    <a:lstStyle/>
                    <a:p>
                      <a:pPr algn="l" fontAlgn="b"/>
                      <a:endParaRPr lang="de-CH" sz="1400" b="0" i="0" u="none" strike="noStrike" dirty="0">
                        <a:solidFill>
                          <a:srgbClr val="000000"/>
                        </a:solidFill>
                        <a:latin typeface="Arial"/>
                      </a:endParaRPr>
                    </a:p>
                  </a:txBody>
                  <a:tcPr marL="12641" marR="12641" marT="12644" marB="0" anchor="b">
                    <a:lnL>
                      <a:noFill/>
                    </a:lnL>
                    <a:lnR>
                      <a:noFill/>
                    </a:lnR>
                    <a:lnT>
                      <a:noFill/>
                    </a:lnT>
                    <a:lnB>
                      <a:noFill/>
                    </a:lnB>
                  </a:tcPr>
                </a:tc>
                <a:tc>
                  <a:txBody>
                    <a:bodyPr/>
                    <a:lstStyle/>
                    <a:p>
                      <a:pPr algn="l" fontAlgn="b"/>
                      <a:endParaRPr lang="de-CH" sz="1400" b="0" i="0" u="none" strike="noStrike" dirty="0">
                        <a:solidFill>
                          <a:srgbClr val="000000"/>
                        </a:solidFill>
                        <a:latin typeface="Arial"/>
                      </a:endParaRPr>
                    </a:p>
                  </a:txBody>
                  <a:tcPr marL="12641" marR="12641" marT="12644" marB="0" anchor="b">
                    <a:lnL>
                      <a:noFill/>
                    </a:lnL>
                    <a:lnR>
                      <a:noFill/>
                    </a:lnR>
                    <a:lnT>
                      <a:noFill/>
                    </a:lnT>
                    <a:lnB>
                      <a:noFill/>
                    </a:lnB>
                  </a:tcPr>
                </a:tc>
                <a:tc>
                  <a:txBody>
                    <a:bodyPr/>
                    <a:lstStyle/>
                    <a:p>
                      <a:pPr algn="l" fontAlgn="b"/>
                      <a:endParaRPr lang="de-CH" sz="1400" b="0" i="0" u="none" strike="noStrike">
                        <a:solidFill>
                          <a:srgbClr val="000000"/>
                        </a:solidFill>
                        <a:latin typeface="Arial"/>
                      </a:endParaRPr>
                    </a:p>
                  </a:txBody>
                  <a:tcPr marL="12641" marR="12641" marT="12644" marB="0" anchor="b">
                    <a:lnL>
                      <a:noFill/>
                    </a:lnL>
                    <a:lnR>
                      <a:noFill/>
                    </a:lnR>
                    <a:lnT>
                      <a:noFill/>
                    </a:lnT>
                    <a:lnB>
                      <a:noFill/>
                    </a:lnB>
                  </a:tcPr>
                </a:tc>
                <a:tc>
                  <a:txBody>
                    <a:bodyPr/>
                    <a:lstStyle/>
                    <a:p>
                      <a:pPr algn="l" fontAlgn="b"/>
                      <a:endParaRPr lang="de-CH" sz="1400" b="0" i="0" u="none" strike="noStrike" dirty="0">
                        <a:solidFill>
                          <a:srgbClr val="000000"/>
                        </a:solidFill>
                        <a:latin typeface="Arial"/>
                      </a:endParaRPr>
                    </a:p>
                  </a:txBody>
                  <a:tcPr marL="12641" marR="12641" marT="12644" marB="0" anchor="b">
                    <a:lnL>
                      <a:noFill/>
                    </a:lnL>
                    <a:lnR>
                      <a:noFill/>
                    </a:lnR>
                    <a:lnT>
                      <a:noFill/>
                    </a:lnT>
                    <a:lnB>
                      <a:noFill/>
                    </a:lnB>
                  </a:tcPr>
                </a:tc>
                <a:tc>
                  <a:txBody>
                    <a:bodyPr/>
                    <a:lstStyle/>
                    <a:p>
                      <a:pPr algn="l" fontAlgn="b"/>
                      <a:endParaRPr lang="de-CH" sz="1400" b="0" i="0" u="none" strike="noStrike" dirty="0">
                        <a:solidFill>
                          <a:srgbClr val="000000"/>
                        </a:solidFill>
                        <a:latin typeface="Arial"/>
                      </a:endParaRPr>
                    </a:p>
                  </a:txBody>
                  <a:tcPr marL="12641" marR="12641" marT="12644" marB="0" anchor="b">
                    <a:lnL>
                      <a:noFill/>
                    </a:lnL>
                    <a:lnR>
                      <a:noFill/>
                    </a:lnR>
                    <a:lnT>
                      <a:noFill/>
                    </a:lnT>
                    <a:lnB>
                      <a:noFill/>
                    </a:lnB>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66FF66"/>
                    </a:solidFill>
                  </a:tcPr>
                </a:tc>
                <a:tc>
                  <a:txBody>
                    <a:bodyPr/>
                    <a:lstStyle/>
                    <a:p>
                      <a:pPr algn="l" fontAlgn="b"/>
                      <a:r>
                        <a:rPr lang="de-CH" sz="1400" b="0" i="0" u="none" strike="noStrike" dirty="0">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dirty="0">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r>
              <a:tr h="227213">
                <a:tc gridSpan="2">
                  <a:txBody>
                    <a:bodyPr/>
                    <a:lstStyle/>
                    <a:p>
                      <a:pPr algn="l" fontAlgn="b"/>
                      <a:r>
                        <a:rPr lang="de-CH" sz="1400" b="0" i="0" u="none" strike="noStrike" dirty="0" smtClean="0">
                          <a:solidFill>
                            <a:srgbClr val="000000"/>
                          </a:solidFill>
                          <a:latin typeface="Arial"/>
                        </a:rPr>
                        <a:t>En </a:t>
                      </a:r>
                      <a:r>
                        <a:rPr lang="de-CH" sz="1400" b="0" i="0" u="none" strike="noStrike" dirty="0" err="1" smtClean="0">
                          <a:solidFill>
                            <a:srgbClr val="000000"/>
                          </a:solidFill>
                          <a:latin typeface="Arial"/>
                        </a:rPr>
                        <a:t>formation</a:t>
                      </a:r>
                      <a:endParaRPr lang="de-CH" sz="1400" b="0" i="0" u="none" strike="noStrike" dirty="0">
                        <a:solidFill>
                          <a:srgbClr val="000000"/>
                        </a:solidFill>
                        <a:latin typeface="Arial"/>
                      </a:endParaRP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66FF66"/>
                    </a:solidFill>
                  </a:tcPr>
                </a:tc>
                <a:tc hMerge="1">
                  <a:txBody>
                    <a:bodyPr/>
                    <a:lstStyle/>
                    <a:p>
                      <a:endParaRPr lang="de-CH"/>
                    </a:p>
                  </a:txBody>
                  <a:tcPr/>
                </a:tc>
                <a:tc>
                  <a:txBody>
                    <a:bodyPr/>
                    <a:lstStyle/>
                    <a:p>
                      <a:pPr algn="l" fontAlgn="b"/>
                      <a:r>
                        <a:rPr lang="de-CH" sz="1400" b="0" i="0" u="none" strike="noStrike" dirty="0">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dirty="0">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CC"/>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dirty="0">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dirty="0" err="1" smtClean="0">
                          <a:solidFill>
                            <a:srgbClr val="000000"/>
                          </a:solidFill>
                          <a:latin typeface="Arial"/>
                        </a:rPr>
                        <a:t>Actifs</a:t>
                      </a:r>
                      <a:r>
                        <a:rPr lang="de-CH" sz="1400" b="0" i="0" u="none" strike="noStrike" dirty="0" smtClean="0">
                          <a:solidFill>
                            <a:srgbClr val="000000"/>
                          </a:solidFill>
                          <a:latin typeface="Arial"/>
                        </a:rPr>
                        <a:t> à </a:t>
                      </a:r>
                      <a:r>
                        <a:rPr lang="de-CH" sz="1400" b="0" i="0" u="none" strike="noStrike" dirty="0" err="1" smtClean="0">
                          <a:solidFill>
                            <a:srgbClr val="000000"/>
                          </a:solidFill>
                          <a:latin typeface="Arial"/>
                        </a:rPr>
                        <a:t>plein</a:t>
                      </a:r>
                      <a:r>
                        <a:rPr lang="de-CH" sz="1400" b="0" i="0" u="none" strike="noStrike" dirty="0" smtClean="0">
                          <a:solidFill>
                            <a:srgbClr val="000000"/>
                          </a:solidFill>
                          <a:latin typeface="Arial"/>
                        </a:rPr>
                        <a:t> </a:t>
                      </a:r>
                      <a:r>
                        <a:rPr lang="de-CH" sz="1400" b="0" i="0" u="none" strike="noStrike" dirty="0" err="1" smtClean="0">
                          <a:solidFill>
                            <a:srgbClr val="000000"/>
                          </a:solidFill>
                          <a:latin typeface="Arial"/>
                        </a:rPr>
                        <a:t>temps</a:t>
                      </a:r>
                      <a:endParaRPr lang="de-CH" sz="1400" b="0" i="0" u="none" strike="noStrike" dirty="0">
                        <a:solidFill>
                          <a:srgbClr val="000000"/>
                        </a:solidFill>
                        <a:latin typeface="Arial"/>
                      </a:endParaRP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CC"/>
                    </a:solidFill>
                  </a:tcPr>
                </a:tc>
                <a:tc>
                  <a:txBody>
                    <a:bodyPr/>
                    <a:lstStyle/>
                    <a:p>
                      <a:pPr algn="l" fontAlgn="b"/>
                      <a:r>
                        <a:rPr lang="de-CH" sz="1400" b="0" i="0" u="none" strike="noStrike" dirty="0" err="1" smtClean="0">
                          <a:solidFill>
                            <a:srgbClr val="000000"/>
                          </a:solidFill>
                          <a:latin typeface="Arial"/>
                        </a:rPr>
                        <a:t>Actifs</a:t>
                      </a:r>
                      <a:r>
                        <a:rPr lang="de-CH" sz="1400" b="0" i="0" u="none" strike="noStrike" dirty="0" smtClean="0">
                          <a:solidFill>
                            <a:srgbClr val="000000"/>
                          </a:solidFill>
                          <a:latin typeface="Arial"/>
                        </a:rPr>
                        <a:t> à </a:t>
                      </a:r>
                      <a:r>
                        <a:rPr lang="de-CH" sz="1400" b="0" i="0" u="none" strike="noStrike" dirty="0" err="1" smtClean="0">
                          <a:solidFill>
                            <a:srgbClr val="000000"/>
                          </a:solidFill>
                          <a:latin typeface="Arial"/>
                        </a:rPr>
                        <a:t>temps</a:t>
                      </a:r>
                      <a:r>
                        <a:rPr lang="de-CH" sz="1400" b="0" i="0" u="none" strike="noStrike" dirty="0" smtClean="0">
                          <a:solidFill>
                            <a:srgbClr val="000000"/>
                          </a:solidFill>
                          <a:latin typeface="Arial"/>
                        </a:rPr>
                        <a:t> </a:t>
                      </a:r>
                      <a:r>
                        <a:rPr lang="de-CH" sz="1400" b="0" i="0" u="none" strike="noStrike" dirty="0" err="1" smtClean="0">
                          <a:solidFill>
                            <a:srgbClr val="000000"/>
                          </a:solidFill>
                          <a:latin typeface="Arial"/>
                        </a:rPr>
                        <a:t>partiel</a:t>
                      </a:r>
                      <a:endParaRPr lang="de-CH" sz="1400" b="0" i="0" u="none" strike="noStrike" dirty="0">
                        <a:solidFill>
                          <a:srgbClr val="000000"/>
                        </a:solidFill>
                        <a:latin typeface="Arial"/>
                      </a:endParaRPr>
                    </a:p>
                  </a:txBody>
                  <a:tcPr marL="12641" marR="12641" marT="12644" marB="0" anchor="b">
                    <a:lnL>
                      <a:noFill/>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00CCFF"/>
                    </a:solidFill>
                  </a:tcPr>
                </a:tc>
                <a:tc>
                  <a:txBody>
                    <a:bodyPr/>
                    <a:lstStyle/>
                    <a:p>
                      <a:pPr algn="l" fontAlgn="b"/>
                      <a:r>
                        <a:rPr lang="de-CH" sz="1400" b="0" i="0" u="none" strike="noStrike" dirty="0" smtClean="0">
                          <a:solidFill>
                            <a:srgbClr val="000000"/>
                          </a:solidFill>
                          <a:latin typeface="Arial"/>
                        </a:rPr>
                        <a:t>Non </a:t>
                      </a:r>
                      <a:r>
                        <a:rPr lang="de-CH" sz="1400" b="0" i="0" u="none" strike="noStrike" dirty="0" err="1" smtClean="0">
                          <a:solidFill>
                            <a:srgbClr val="000000"/>
                          </a:solidFill>
                          <a:latin typeface="Arial"/>
                        </a:rPr>
                        <a:t>actifs</a:t>
                      </a:r>
                      <a:endParaRPr lang="de-CH" sz="1400" b="0" i="0" u="none" strike="noStrike" dirty="0">
                        <a:solidFill>
                          <a:srgbClr val="000000"/>
                        </a:solidFill>
                        <a:latin typeface="Arial"/>
                      </a:endParaRPr>
                    </a:p>
                  </a:txBody>
                  <a:tcPr marL="12641" marR="12641" marT="12644" marB="0" anchor="b">
                    <a:lnL>
                      <a:noFill/>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00CCFF"/>
                    </a:solidFill>
                  </a:tcPr>
                </a:tc>
                <a:tc>
                  <a:txBody>
                    <a:bodyPr/>
                    <a:lstStyle/>
                    <a:p>
                      <a:pPr algn="l" fontAlgn="b"/>
                      <a:r>
                        <a:rPr lang="de-CH" sz="1400" b="0" i="0" u="none" strike="noStrike" dirty="0">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CCECFF"/>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4076">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CCE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CCECFF"/>
                    </a:solidFill>
                  </a:tcPr>
                </a:tc>
                <a:tc>
                  <a:txBody>
                    <a:bodyPr/>
                    <a:lstStyle/>
                    <a:p>
                      <a:pPr algn="l" fontAlgn="b"/>
                      <a:r>
                        <a:rPr lang="de-CH" sz="1400" b="0" i="0" u="none" strike="noStrike" dirty="0">
                          <a:solidFill>
                            <a:srgbClr val="000000"/>
                          </a:solidFill>
                          <a:latin typeface="Arial"/>
                        </a:rPr>
                        <a:t> </a:t>
                      </a:r>
                    </a:p>
                  </a:txBody>
                  <a:tcPr marL="12641" marR="12641" marT="12644" marB="0" anchor="b">
                    <a:lnL>
                      <a:noFill/>
                    </a:lnL>
                    <a:lnR>
                      <a:noFill/>
                    </a:lnR>
                    <a:lnT>
                      <a:noFill/>
                    </a:lnT>
                    <a:lnB>
                      <a:noFill/>
                    </a:lnB>
                    <a:solidFill>
                      <a:srgbClr val="CCECFF"/>
                    </a:solidFill>
                  </a:tcPr>
                </a:tc>
                <a:tc gridSpan="2">
                  <a:txBody>
                    <a:bodyPr/>
                    <a:lstStyle/>
                    <a:p>
                      <a:pPr algn="l" fontAlgn="b"/>
                      <a:r>
                        <a:rPr lang="de-CH" sz="1400" b="0" i="0" u="none" strike="noStrike" dirty="0" smtClean="0">
                          <a:solidFill>
                            <a:srgbClr val="000000"/>
                          </a:solidFill>
                          <a:latin typeface="Arial"/>
                        </a:rPr>
                        <a:t>A la </a:t>
                      </a:r>
                      <a:r>
                        <a:rPr lang="de-CH" sz="1400" b="0" i="0" u="none" strike="noStrike" dirty="0" err="1" smtClean="0">
                          <a:solidFill>
                            <a:srgbClr val="000000"/>
                          </a:solidFill>
                          <a:latin typeface="Arial"/>
                        </a:rPr>
                        <a:t>recherche</a:t>
                      </a:r>
                      <a:r>
                        <a:rPr lang="de-CH" sz="1400" b="0" i="0" u="none" strike="noStrike" dirty="0" smtClean="0">
                          <a:solidFill>
                            <a:srgbClr val="000000"/>
                          </a:solidFill>
                          <a:latin typeface="Arial"/>
                        </a:rPr>
                        <a:t> </a:t>
                      </a:r>
                      <a:r>
                        <a:rPr lang="de-CH" sz="1400" b="0" i="0" u="none" strike="noStrike" dirty="0" err="1" smtClean="0">
                          <a:solidFill>
                            <a:srgbClr val="000000"/>
                          </a:solidFill>
                          <a:latin typeface="Arial"/>
                        </a:rPr>
                        <a:t>d'un</a:t>
                      </a:r>
                      <a:r>
                        <a:rPr lang="de-CH" sz="1400" b="0" i="0" u="none" strike="noStrike" dirty="0" smtClean="0">
                          <a:solidFill>
                            <a:srgbClr val="000000"/>
                          </a:solidFill>
                          <a:latin typeface="Arial"/>
                        </a:rPr>
                        <a:t> </a:t>
                      </a:r>
                      <a:r>
                        <a:rPr lang="de-CH" sz="1400" b="0" i="0" u="none" strike="noStrike" dirty="0" err="1" smtClean="0">
                          <a:solidFill>
                            <a:srgbClr val="000000"/>
                          </a:solidFill>
                          <a:latin typeface="Arial"/>
                        </a:rPr>
                        <a:t>emploi</a:t>
                      </a:r>
                      <a:endParaRPr lang="de-CH" sz="1400" b="0" i="0" u="none" strike="noStrike" dirty="0">
                        <a:solidFill>
                          <a:srgbClr val="000000"/>
                        </a:solidFill>
                        <a:latin typeface="Arial"/>
                      </a:endParaRPr>
                    </a:p>
                  </a:txBody>
                  <a:tcPr marL="12641" marR="12641" marT="12644" marB="0" anchor="b">
                    <a:lnL>
                      <a:noFill/>
                    </a:lnL>
                    <a:lnR>
                      <a:noFill/>
                    </a:lnR>
                    <a:lnT>
                      <a:noFill/>
                    </a:lnT>
                    <a:lnB>
                      <a:noFill/>
                    </a:lnB>
                    <a:solidFill>
                      <a:srgbClr val="CCECFF"/>
                    </a:solidFill>
                  </a:tcPr>
                </a:tc>
                <a:tc hMerge="1">
                  <a:txBody>
                    <a:bodyPr/>
                    <a:lstStyle/>
                    <a:p>
                      <a:pPr algn="l" fontAlgn="b"/>
                      <a:endParaRPr lang="de-CH" sz="1300" b="0" i="0" u="none" strike="noStrike" dirty="0">
                        <a:solidFill>
                          <a:srgbClr val="000000"/>
                        </a:solidFill>
                        <a:latin typeface="Arial"/>
                      </a:endParaRPr>
                    </a:p>
                  </a:txBody>
                  <a:tcPr marL="12110" marR="12110" marT="12113" marB="0" anchor="b">
                    <a:lnL>
                      <a:noFill/>
                    </a:lnL>
                    <a:lnR>
                      <a:noFill/>
                    </a:lnR>
                    <a:lnT>
                      <a:noFill/>
                    </a:lnT>
                    <a:lnB>
                      <a:noFill/>
                    </a:lnB>
                    <a:solidFill>
                      <a:srgbClr val="CCE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CCECFF"/>
                    </a:solidFill>
                  </a:tcPr>
                </a:tc>
                <a:tc>
                  <a:txBody>
                    <a:bodyPr/>
                    <a:lstStyle/>
                    <a:p>
                      <a:pPr algn="l" fontAlgn="b"/>
                      <a:endParaRPr lang="de-CH" sz="1400" b="0" i="0" u="none" strike="noStrike" dirty="0">
                        <a:solidFill>
                          <a:srgbClr val="000000"/>
                        </a:solidFill>
                        <a:latin typeface="Arial"/>
                      </a:endParaRPr>
                    </a:p>
                  </a:txBody>
                  <a:tcPr marL="12641" marR="12641" marT="12644" marB="0" anchor="b">
                    <a:lnL>
                      <a:noFill/>
                    </a:lnL>
                    <a:lnR>
                      <a:noFill/>
                    </a:lnR>
                    <a:lnT>
                      <a:noFill/>
                    </a:lnT>
                    <a:lnB>
                      <a:noFill/>
                    </a:lnB>
                    <a:solidFill>
                      <a:srgbClr val="CCECFF"/>
                    </a:solidFill>
                  </a:tcPr>
                </a:tc>
              </a:tr>
            </a:tbl>
          </a:graphicData>
        </a:graphic>
      </p:graphicFrame>
      <p:sp>
        <p:nvSpPr>
          <p:cNvPr id="7" name="Abgerundetes Rechteck 6"/>
          <p:cNvSpPr/>
          <p:nvPr/>
        </p:nvSpPr>
        <p:spPr>
          <a:xfrm>
            <a:off x="6707188" y="2244725"/>
            <a:ext cx="1871662" cy="3889375"/>
          </a:xfrm>
          <a:prstGeom prst="roundRect">
            <a:avLst>
              <a:gd name="adj" fmla="val 2337"/>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CH"/>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el 1"/>
          <p:cNvSpPr>
            <a:spLocks noGrp="1"/>
          </p:cNvSpPr>
          <p:nvPr>
            <p:ph type="ctrTitle"/>
          </p:nvPr>
        </p:nvSpPr>
        <p:spPr bwMode="auto">
          <a:xfrm>
            <a:off x="1214438" y="500063"/>
            <a:ext cx="7750175" cy="481012"/>
          </a:xfrm>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en-CA" sz="2800" kern="0" dirty="0" err="1" smtClean="0"/>
              <a:t>Potentiels</a:t>
            </a:r>
            <a:r>
              <a:rPr lang="en-CA" sz="2800" kern="0" dirty="0" smtClean="0"/>
              <a:t> de main-d'oeuvre pour la Suisse:</a:t>
            </a:r>
            <a:br>
              <a:rPr lang="en-CA" sz="2800" kern="0" dirty="0" smtClean="0"/>
            </a:br>
            <a:endParaRPr lang="en-CA" sz="2800" dirty="0" smtClean="0">
              <a:latin typeface="Arial" charset="0"/>
              <a:cs typeface="Arial" charset="0"/>
            </a:endParaRPr>
          </a:p>
        </p:txBody>
      </p:sp>
      <p:sp>
        <p:nvSpPr>
          <p:cNvPr id="37890" name="Textfeld 9"/>
          <p:cNvSpPr txBox="1">
            <a:spLocks noChangeArrowheads="1"/>
          </p:cNvSpPr>
          <p:nvPr/>
        </p:nvSpPr>
        <p:spPr bwMode="auto">
          <a:xfrm>
            <a:off x="684213" y="6319838"/>
            <a:ext cx="6911975" cy="277812"/>
          </a:xfrm>
          <a:prstGeom prst="rect">
            <a:avLst/>
          </a:prstGeom>
          <a:noFill/>
          <a:ln w="9525">
            <a:noFill/>
            <a:miter lim="800000"/>
            <a:headEnd/>
            <a:tailEnd/>
          </a:ln>
        </p:spPr>
        <p:txBody>
          <a:bodyPr>
            <a:spAutoFit/>
          </a:bodyPr>
          <a:lstStyle/>
          <a:p>
            <a:r>
              <a:rPr lang="de-CH" sz="1200">
                <a:ea typeface="MS PGothic" pitchFamily="34" charset="-128"/>
              </a:rPr>
              <a:t>(Sources: OFS/ESPA, propres calculs , illustration)</a:t>
            </a:r>
          </a:p>
        </p:txBody>
      </p:sp>
      <p:sp>
        <p:nvSpPr>
          <p:cNvPr id="11" name="Titel 1"/>
          <p:cNvSpPr txBox="1">
            <a:spLocks/>
          </p:cNvSpPr>
          <p:nvPr/>
        </p:nvSpPr>
        <p:spPr bwMode="auto">
          <a:xfrm>
            <a:off x="1214438" y="1028700"/>
            <a:ext cx="7750175" cy="639763"/>
          </a:xfrm>
          <a:prstGeom prst="rect">
            <a:avLst/>
          </a:prstGeom>
          <a:noFill/>
          <a:ln>
            <a:miter lim="800000"/>
            <a:headEnd/>
            <a:tailEnd/>
          </a:ln>
        </p:spPr>
        <p:txBody>
          <a:bodyPr/>
          <a:lstStyle/>
          <a:p>
            <a:pPr>
              <a:defRPr/>
            </a:pPr>
            <a:r>
              <a:rPr lang="en-CA" sz="2000" b="1" kern="0" dirty="0" err="1">
                <a:latin typeface="Arial" pitchFamily="34" charset="0"/>
                <a:cs typeface="Arial" pitchFamily="34" charset="0"/>
              </a:rPr>
              <a:t>Relèvement</a:t>
            </a:r>
            <a:r>
              <a:rPr lang="en-CA" sz="2000" b="1" kern="0" dirty="0">
                <a:latin typeface="Arial" pitchFamily="34" charset="0"/>
                <a:cs typeface="Arial" pitchFamily="34" charset="0"/>
              </a:rPr>
              <a:t> du </a:t>
            </a:r>
            <a:r>
              <a:rPr lang="en-CA" sz="2000" b="1" kern="0" dirty="0" err="1">
                <a:latin typeface="Arial" pitchFamily="34" charset="0"/>
                <a:cs typeface="Arial" pitchFamily="34" charset="0"/>
              </a:rPr>
              <a:t>niveau</a:t>
            </a:r>
            <a:r>
              <a:rPr lang="en-CA" sz="2000" b="1" kern="0" dirty="0">
                <a:latin typeface="Arial" pitchFamily="34" charset="0"/>
                <a:cs typeface="Arial" pitchFamily="34" charset="0"/>
              </a:rPr>
              <a:t> de qualification de la population active</a:t>
            </a:r>
            <a:r>
              <a:rPr lang="en-CA" sz="2800" b="1" kern="0" dirty="0">
                <a:latin typeface="Arial" pitchFamily="34" charset="0"/>
                <a:cs typeface="Arial" pitchFamily="34" charset="0"/>
              </a:rPr>
              <a:t/>
            </a:r>
            <a:br>
              <a:rPr lang="en-CA" sz="2800" b="1" kern="0" dirty="0">
                <a:latin typeface="Arial" pitchFamily="34" charset="0"/>
                <a:cs typeface="Arial" pitchFamily="34" charset="0"/>
              </a:rPr>
            </a:br>
            <a:endParaRPr lang="en-CA" sz="2800" b="1" dirty="0"/>
          </a:p>
        </p:txBody>
      </p:sp>
      <p:graphicFrame>
        <p:nvGraphicFramePr>
          <p:cNvPr id="6" name="Tabelle 5"/>
          <p:cNvGraphicFramePr>
            <a:graphicFrameLocks noGrp="1"/>
          </p:cNvGraphicFramePr>
          <p:nvPr/>
        </p:nvGraphicFramePr>
        <p:xfrm>
          <a:off x="712788" y="1792288"/>
          <a:ext cx="7891462" cy="4316412"/>
        </p:xfrm>
        <a:graphic>
          <a:graphicData uri="http://schemas.openxmlformats.org/drawingml/2006/table">
            <a:tbl>
              <a:tblPr/>
              <a:tblGrid>
                <a:gridCol w="733296"/>
                <a:gridCol w="733296"/>
                <a:gridCol w="1401118"/>
                <a:gridCol w="1715388"/>
                <a:gridCol w="1344377"/>
                <a:gridCol w="982092"/>
                <a:gridCol w="982092"/>
              </a:tblGrid>
              <a:tr h="227213">
                <a:tc gridSpan="2">
                  <a:txBody>
                    <a:bodyPr/>
                    <a:lstStyle/>
                    <a:p>
                      <a:pPr algn="l" fontAlgn="b"/>
                      <a:r>
                        <a:rPr lang="de-CH" sz="1400" b="0" i="0" u="none" strike="noStrike" dirty="0" err="1" smtClean="0">
                          <a:solidFill>
                            <a:srgbClr val="000000"/>
                          </a:solidFill>
                          <a:latin typeface="Arial"/>
                        </a:rPr>
                        <a:t>Jeunes</a:t>
                      </a:r>
                      <a:r>
                        <a:rPr lang="de-CH" sz="1400" b="0" i="0" u="none" strike="noStrike" dirty="0" smtClean="0">
                          <a:solidFill>
                            <a:srgbClr val="000000"/>
                          </a:solidFill>
                          <a:latin typeface="Arial"/>
                        </a:rPr>
                        <a:t> </a:t>
                      </a:r>
                      <a:r>
                        <a:rPr lang="de-CH" sz="1400" b="0" i="0" u="none" strike="noStrike" dirty="0">
                          <a:solidFill>
                            <a:srgbClr val="000000"/>
                          </a:solidFill>
                          <a:latin typeface="Arial"/>
                        </a:rPr>
                        <a:t>(- 24</a:t>
                      </a:r>
                      <a:r>
                        <a:rPr lang="de-CH" sz="1400" b="0" i="0" u="none" strike="noStrike" dirty="0" smtClean="0">
                          <a:solidFill>
                            <a:srgbClr val="000000"/>
                          </a:solidFill>
                          <a:latin typeface="Arial"/>
                        </a:rPr>
                        <a:t>)</a:t>
                      </a:r>
                    </a:p>
                  </a:txBody>
                  <a:tcPr marL="12641" marR="12641" marT="12644" marB="0" anchor="b">
                    <a:lnL>
                      <a:noFill/>
                    </a:lnL>
                    <a:lnR>
                      <a:noFill/>
                    </a:lnR>
                    <a:lnT>
                      <a:noFill/>
                    </a:lnT>
                    <a:lnB>
                      <a:noFill/>
                    </a:lnB>
                  </a:tcPr>
                </a:tc>
                <a:tc hMerge="1">
                  <a:txBody>
                    <a:bodyPr/>
                    <a:lstStyle/>
                    <a:p>
                      <a:endParaRPr lang="de-CH"/>
                    </a:p>
                  </a:txBody>
                  <a:tcPr/>
                </a:tc>
                <a:tc>
                  <a:txBody>
                    <a:bodyPr/>
                    <a:lstStyle/>
                    <a:p>
                      <a:pPr algn="l" fontAlgn="b"/>
                      <a:endParaRPr lang="de-CH" sz="1400" b="0" i="0" u="none" strike="noStrike">
                        <a:solidFill>
                          <a:srgbClr val="000000"/>
                        </a:solidFill>
                        <a:latin typeface="Arial"/>
                      </a:endParaRPr>
                    </a:p>
                  </a:txBody>
                  <a:tcPr marL="12641" marR="12641" marT="12644" marB="0" anchor="b">
                    <a:lnL>
                      <a:noFill/>
                    </a:lnL>
                    <a:lnR>
                      <a:noFill/>
                    </a:lnR>
                    <a:lnT>
                      <a:noFill/>
                    </a:lnT>
                    <a:lnB>
                      <a:noFill/>
                    </a:lnB>
                  </a:tcPr>
                </a:tc>
                <a:tc gridSpan="2">
                  <a:txBody>
                    <a:bodyPr/>
                    <a:lstStyle/>
                    <a:p>
                      <a:pPr algn="l" fontAlgn="b"/>
                      <a:r>
                        <a:rPr lang="de-CH" sz="1400" b="0" i="0" u="none" strike="noStrike" dirty="0" smtClean="0">
                          <a:solidFill>
                            <a:srgbClr val="000000"/>
                          </a:solidFill>
                          <a:latin typeface="Arial"/>
                        </a:rPr>
                        <a:t>Population</a:t>
                      </a:r>
                      <a:r>
                        <a:rPr lang="de-CH" sz="1400" b="0" i="0" u="none" strike="noStrike" baseline="0" dirty="0" smtClean="0">
                          <a:solidFill>
                            <a:srgbClr val="000000"/>
                          </a:solidFill>
                          <a:latin typeface="Arial"/>
                        </a:rPr>
                        <a:t> adulte</a:t>
                      </a:r>
                      <a:r>
                        <a:rPr lang="de-CH" sz="1400" b="0" i="0" u="none" strike="noStrike" dirty="0" smtClean="0">
                          <a:solidFill>
                            <a:srgbClr val="000000"/>
                          </a:solidFill>
                          <a:latin typeface="Arial"/>
                        </a:rPr>
                        <a:t> </a:t>
                      </a:r>
                      <a:r>
                        <a:rPr lang="de-CH" sz="1400" b="0" i="0" u="none" strike="noStrike" dirty="0">
                          <a:solidFill>
                            <a:srgbClr val="000000"/>
                          </a:solidFill>
                          <a:latin typeface="Arial"/>
                        </a:rPr>
                        <a:t>(25</a:t>
                      </a:r>
                      <a:r>
                        <a:rPr lang="de-CH" sz="1400" b="0" i="0" u="none" strike="noStrike" dirty="0" smtClean="0">
                          <a:solidFill>
                            <a:srgbClr val="000000"/>
                          </a:solidFill>
                          <a:latin typeface="Arial"/>
                        </a:rPr>
                        <a:t>+)</a:t>
                      </a:r>
                    </a:p>
                  </a:txBody>
                  <a:tcPr marL="12641" marR="12641" marT="12644" marB="0" anchor="b">
                    <a:lnL>
                      <a:noFill/>
                    </a:lnL>
                    <a:lnR>
                      <a:noFill/>
                    </a:lnR>
                    <a:lnT>
                      <a:noFill/>
                    </a:lnT>
                    <a:lnB>
                      <a:noFill/>
                    </a:lnB>
                  </a:tcPr>
                </a:tc>
                <a:tc hMerge="1">
                  <a:txBody>
                    <a:bodyPr/>
                    <a:lstStyle/>
                    <a:p>
                      <a:pPr algn="l" fontAlgn="b"/>
                      <a:endParaRPr lang="de-CH" sz="1300" b="0" i="0" u="none" strike="noStrike" dirty="0">
                        <a:solidFill>
                          <a:srgbClr val="000000"/>
                        </a:solidFill>
                        <a:latin typeface="Arial"/>
                      </a:endParaRPr>
                    </a:p>
                  </a:txBody>
                  <a:tcPr marL="12110" marR="12110" marT="12113" marB="0" anchor="b">
                    <a:lnL>
                      <a:noFill/>
                    </a:lnL>
                    <a:lnR>
                      <a:noFill/>
                    </a:lnR>
                    <a:lnT>
                      <a:noFill/>
                    </a:lnT>
                    <a:lnB>
                      <a:noFill/>
                    </a:lnB>
                  </a:tcPr>
                </a:tc>
                <a:tc gridSpan="2">
                  <a:txBody>
                    <a:bodyPr/>
                    <a:lstStyle/>
                    <a:p>
                      <a:pPr algn="l" fontAlgn="b"/>
                      <a:r>
                        <a:rPr lang="de-CH" sz="1400" b="0" i="0" u="none" strike="noStrike" dirty="0" err="1" smtClean="0">
                          <a:solidFill>
                            <a:srgbClr val="000000"/>
                          </a:solidFill>
                          <a:latin typeface="Arial"/>
                        </a:rPr>
                        <a:t>Travailleurs</a:t>
                      </a:r>
                      <a:r>
                        <a:rPr lang="de-CH" sz="1400" b="0" i="0" u="none" strike="noStrike" dirty="0" smtClean="0">
                          <a:solidFill>
                            <a:srgbClr val="000000"/>
                          </a:solidFill>
                          <a:latin typeface="Arial"/>
                        </a:rPr>
                        <a:t> </a:t>
                      </a:r>
                      <a:r>
                        <a:rPr lang="de-CH" sz="1400" b="0" i="0" u="none" strike="noStrike" dirty="0" err="1" smtClean="0">
                          <a:solidFill>
                            <a:srgbClr val="000000"/>
                          </a:solidFill>
                          <a:latin typeface="Arial"/>
                        </a:rPr>
                        <a:t>âgés</a:t>
                      </a:r>
                      <a:r>
                        <a:rPr lang="de-CH" sz="1400" b="0" i="0" u="none" strike="noStrike" dirty="0" smtClean="0">
                          <a:solidFill>
                            <a:srgbClr val="000000"/>
                          </a:solidFill>
                          <a:latin typeface="Arial"/>
                        </a:rPr>
                        <a:t> </a:t>
                      </a:r>
                      <a:r>
                        <a:rPr lang="de-CH" sz="1400" b="0" i="0" u="none" strike="noStrike" dirty="0">
                          <a:solidFill>
                            <a:srgbClr val="000000"/>
                          </a:solidFill>
                          <a:latin typeface="Arial"/>
                        </a:rPr>
                        <a:t>(55</a:t>
                      </a:r>
                      <a:r>
                        <a:rPr lang="de-CH" sz="1400" b="0" i="0" u="none" strike="noStrike" dirty="0" smtClean="0">
                          <a:solidFill>
                            <a:srgbClr val="000000"/>
                          </a:solidFill>
                          <a:latin typeface="Arial"/>
                        </a:rPr>
                        <a:t>+)</a:t>
                      </a:r>
                    </a:p>
                  </a:txBody>
                  <a:tcPr marL="12641" marR="12641" marT="12644" marB="0" anchor="b">
                    <a:lnL>
                      <a:noFill/>
                    </a:lnL>
                    <a:lnR>
                      <a:noFill/>
                    </a:lnR>
                    <a:lnT>
                      <a:noFill/>
                    </a:lnT>
                    <a:lnB>
                      <a:noFill/>
                    </a:lnB>
                  </a:tcPr>
                </a:tc>
                <a:tc hMerge="1">
                  <a:txBody>
                    <a:bodyPr/>
                    <a:lstStyle/>
                    <a:p>
                      <a:endParaRPr lang="de-CH"/>
                    </a:p>
                  </a:txBody>
                  <a:tcPr/>
                </a:tc>
              </a:tr>
              <a:tr h="227213">
                <a:tc>
                  <a:txBody>
                    <a:bodyPr/>
                    <a:lstStyle/>
                    <a:p>
                      <a:pPr algn="l" fontAlgn="b"/>
                      <a:endParaRPr lang="de-CH" sz="1400" b="0" i="0" u="none" strike="noStrike">
                        <a:solidFill>
                          <a:srgbClr val="000000"/>
                        </a:solidFill>
                        <a:latin typeface="Arial"/>
                      </a:endParaRPr>
                    </a:p>
                  </a:txBody>
                  <a:tcPr marL="12641" marR="12641" marT="12644" marB="0" anchor="b">
                    <a:lnL>
                      <a:noFill/>
                    </a:lnL>
                    <a:lnR>
                      <a:noFill/>
                    </a:lnR>
                    <a:lnT>
                      <a:noFill/>
                    </a:lnT>
                    <a:lnB>
                      <a:noFill/>
                    </a:lnB>
                  </a:tcPr>
                </a:tc>
                <a:tc>
                  <a:txBody>
                    <a:bodyPr/>
                    <a:lstStyle/>
                    <a:p>
                      <a:pPr algn="l" fontAlgn="b"/>
                      <a:endParaRPr lang="de-CH" sz="1400" b="0" i="0" u="none" strike="noStrike">
                        <a:solidFill>
                          <a:srgbClr val="000000"/>
                        </a:solidFill>
                        <a:latin typeface="Arial"/>
                      </a:endParaRPr>
                    </a:p>
                  </a:txBody>
                  <a:tcPr marL="12641" marR="12641" marT="12644" marB="0" anchor="b">
                    <a:lnL>
                      <a:noFill/>
                    </a:lnL>
                    <a:lnR>
                      <a:noFill/>
                    </a:lnR>
                    <a:lnT>
                      <a:noFill/>
                    </a:lnT>
                    <a:lnB>
                      <a:noFill/>
                    </a:lnB>
                  </a:tcPr>
                </a:tc>
                <a:tc>
                  <a:txBody>
                    <a:bodyPr/>
                    <a:lstStyle/>
                    <a:p>
                      <a:pPr algn="l" fontAlgn="b"/>
                      <a:endParaRPr lang="de-CH" sz="1400" b="0" i="0" u="none" strike="noStrike" dirty="0">
                        <a:solidFill>
                          <a:srgbClr val="000000"/>
                        </a:solidFill>
                        <a:latin typeface="Arial"/>
                      </a:endParaRPr>
                    </a:p>
                  </a:txBody>
                  <a:tcPr marL="12641" marR="12641" marT="12644" marB="0" anchor="b">
                    <a:lnL>
                      <a:noFill/>
                    </a:lnL>
                    <a:lnR>
                      <a:noFill/>
                    </a:lnR>
                    <a:lnT>
                      <a:noFill/>
                    </a:lnT>
                    <a:lnB>
                      <a:noFill/>
                    </a:lnB>
                  </a:tcPr>
                </a:tc>
                <a:tc>
                  <a:txBody>
                    <a:bodyPr/>
                    <a:lstStyle/>
                    <a:p>
                      <a:pPr algn="l" fontAlgn="b"/>
                      <a:endParaRPr lang="de-CH" sz="1400" b="0" i="0" u="none" strike="noStrike" dirty="0">
                        <a:solidFill>
                          <a:srgbClr val="000000"/>
                        </a:solidFill>
                        <a:latin typeface="Arial"/>
                      </a:endParaRPr>
                    </a:p>
                  </a:txBody>
                  <a:tcPr marL="12641" marR="12641" marT="12644" marB="0" anchor="b">
                    <a:lnL>
                      <a:noFill/>
                    </a:lnL>
                    <a:lnR>
                      <a:noFill/>
                    </a:lnR>
                    <a:lnT>
                      <a:noFill/>
                    </a:lnT>
                    <a:lnB>
                      <a:noFill/>
                    </a:lnB>
                  </a:tcPr>
                </a:tc>
                <a:tc>
                  <a:txBody>
                    <a:bodyPr/>
                    <a:lstStyle/>
                    <a:p>
                      <a:pPr algn="l" fontAlgn="b"/>
                      <a:endParaRPr lang="de-CH" sz="1400" b="0" i="0" u="none" strike="noStrike">
                        <a:solidFill>
                          <a:srgbClr val="000000"/>
                        </a:solidFill>
                        <a:latin typeface="Arial"/>
                      </a:endParaRPr>
                    </a:p>
                  </a:txBody>
                  <a:tcPr marL="12641" marR="12641" marT="12644" marB="0" anchor="b">
                    <a:lnL>
                      <a:noFill/>
                    </a:lnL>
                    <a:lnR>
                      <a:noFill/>
                    </a:lnR>
                    <a:lnT>
                      <a:noFill/>
                    </a:lnT>
                    <a:lnB>
                      <a:noFill/>
                    </a:lnB>
                  </a:tcPr>
                </a:tc>
                <a:tc>
                  <a:txBody>
                    <a:bodyPr/>
                    <a:lstStyle/>
                    <a:p>
                      <a:pPr algn="l" fontAlgn="b"/>
                      <a:endParaRPr lang="de-CH" sz="1400" b="0" i="0" u="none" strike="noStrike" dirty="0">
                        <a:solidFill>
                          <a:srgbClr val="000000"/>
                        </a:solidFill>
                        <a:latin typeface="Arial"/>
                      </a:endParaRPr>
                    </a:p>
                  </a:txBody>
                  <a:tcPr marL="12641" marR="12641" marT="12644" marB="0" anchor="b">
                    <a:lnL>
                      <a:noFill/>
                    </a:lnL>
                    <a:lnR>
                      <a:noFill/>
                    </a:lnR>
                    <a:lnT>
                      <a:noFill/>
                    </a:lnT>
                    <a:lnB>
                      <a:noFill/>
                    </a:lnB>
                  </a:tcPr>
                </a:tc>
                <a:tc>
                  <a:txBody>
                    <a:bodyPr/>
                    <a:lstStyle/>
                    <a:p>
                      <a:pPr algn="l" fontAlgn="b"/>
                      <a:endParaRPr lang="de-CH" sz="1400" b="0" i="0" u="none" strike="noStrike" dirty="0">
                        <a:solidFill>
                          <a:srgbClr val="000000"/>
                        </a:solidFill>
                        <a:latin typeface="Arial"/>
                      </a:endParaRPr>
                    </a:p>
                  </a:txBody>
                  <a:tcPr marL="12641" marR="12641" marT="12644" marB="0" anchor="b">
                    <a:lnL>
                      <a:noFill/>
                    </a:lnL>
                    <a:lnR>
                      <a:noFill/>
                    </a:lnR>
                    <a:lnT>
                      <a:noFill/>
                    </a:lnT>
                    <a:lnB>
                      <a:noFill/>
                    </a:lnB>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66FF66"/>
                    </a:solidFill>
                  </a:tcPr>
                </a:tc>
                <a:tc>
                  <a:txBody>
                    <a:bodyPr/>
                    <a:lstStyle/>
                    <a:p>
                      <a:pPr algn="l" fontAlgn="b"/>
                      <a:r>
                        <a:rPr lang="de-CH" sz="1400" b="0" i="0" u="none" strike="noStrike" dirty="0">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dirty="0">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r>
              <a:tr h="227213">
                <a:tc gridSpan="2">
                  <a:txBody>
                    <a:bodyPr/>
                    <a:lstStyle/>
                    <a:p>
                      <a:pPr algn="l" fontAlgn="b"/>
                      <a:r>
                        <a:rPr lang="de-CH" sz="1400" b="0" i="0" u="none" strike="noStrike" dirty="0" smtClean="0">
                          <a:solidFill>
                            <a:srgbClr val="000000"/>
                          </a:solidFill>
                          <a:latin typeface="Arial"/>
                        </a:rPr>
                        <a:t>En </a:t>
                      </a:r>
                      <a:r>
                        <a:rPr lang="de-CH" sz="1400" b="0" i="0" u="none" strike="noStrike" dirty="0" err="1" smtClean="0">
                          <a:solidFill>
                            <a:srgbClr val="000000"/>
                          </a:solidFill>
                          <a:latin typeface="Arial"/>
                        </a:rPr>
                        <a:t>formation</a:t>
                      </a:r>
                      <a:endParaRPr lang="de-CH" sz="1400" b="0" i="0" u="none" strike="noStrike" dirty="0">
                        <a:solidFill>
                          <a:srgbClr val="000000"/>
                        </a:solidFill>
                        <a:latin typeface="Arial"/>
                      </a:endParaRP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66FF66"/>
                    </a:solidFill>
                  </a:tcPr>
                </a:tc>
                <a:tc hMerge="1">
                  <a:txBody>
                    <a:bodyPr/>
                    <a:lstStyle/>
                    <a:p>
                      <a:endParaRPr lang="de-CH"/>
                    </a:p>
                  </a:txBody>
                  <a:tcPr/>
                </a:tc>
                <a:tc>
                  <a:txBody>
                    <a:bodyPr/>
                    <a:lstStyle/>
                    <a:p>
                      <a:pPr algn="l" fontAlgn="b"/>
                      <a:r>
                        <a:rPr lang="de-CH" sz="1400" b="0" i="0" u="none" strike="noStrike" dirty="0">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dirty="0">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CC"/>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dirty="0">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dirty="0" err="1" smtClean="0">
                          <a:solidFill>
                            <a:srgbClr val="000000"/>
                          </a:solidFill>
                          <a:latin typeface="Arial"/>
                        </a:rPr>
                        <a:t>Actifs</a:t>
                      </a:r>
                      <a:r>
                        <a:rPr lang="de-CH" sz="1400" b="0" i="0" u="none" strike="noStrike" dirty="0" smtClean="0">
                          <a:solidFill>
                            <a:srgbClr val="000000"/>
                          </a:solidFill>
                          <a:latin typeface="Arial"/>
                        </a:rPr>
                        <a:t> à </a:t>
                      </a:r>
                      <a:r>
                        <a:rPr lang="de-CH" sz="1400" b="0" i="0" u="none" strike="noStrike" dirty="0" err="1" smtClean="0">
                          <a:solidFill>
                            <a:srgbClr val="000000"/>
                          </a:solidFill>
                          <a:latin typeface="Arial"/>
                        </a:rPr>
                        <a:t>plein</a:t>
                      </a:r>
                      <a:r>
                        <a:rPr lang="de-CH" sz="1400" b="0" i="0" u="none" strike="noStrike" dirty="0" smtClean="0">
                          <a:solidFill>
                            <a:srgbClr val="000000"/>
                          </a:solidFill>
                          <a:latin typeface="Arial"/>
                        </a:rPr>
                        <a:t> </a:t>
                      </a:r>
                      <a:r>
                        <a:rPr lang="de-CH" sz="1400" b="0" i="0" u="none" strike="noStrike" dirty="0" err="1" smtClean="0">
                          <a:solidFill>
                            <a:srgbClr val="000000"/>
                          </a:solidFill>
                          <a:latin typeface="Arial"/>
                        </a:rPr>
                        <a:t>temps</a:t>
                      </a:r>
                      <a:endParaRPr lang="de-CH" sz="1400" b="0" i="0" u="none" strike="noStrike" dirty="0">
                        <a:solidFill>
                          <a:srgbClr val="000000"/>
                        </a:solidFill>
                        <a:latin typeface="Arial"/>
                      </a:endParaRP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CC"/>
                    </a:solidFill>
                  </a:tcPr>
                </a:tc>
                <a:tc>
                  <a:txBody>
                    <a:bodyPr/>
                    <a:lstStyle/>
                    <a:p>
                      <a:pPr algn="l" fontAlgn="b"/>
                      <a:r>
                        <a:rPr lang="de-CH" sz="1400" b="0" i="0" u="none" strike="noStrike" dirty="0" err="1" smtClean="0">
                          <a:solidFill>
                            <a:srgbClr val="000000"/>
                          </a:solidFill>
                          <a:latin typeface="Arial"/>
                        </a:rPr>
                        <a:t>Actifs</a:t>
                      </a:r>
                      <a:r>
                        <a:rPr lang="de-CH" sz="1400" b="0" i="0" u="none" strike="noStrike" dirty="0" smtClean="0">
                          <a:solidFill>
                            <a:srgbClr val="000000"/>
                          </a:solidFill>
                          <a:latin typeface="Arial"/>
                        </a:rPr>
                        <a:t> à </a:t>
                      </a:r>
                      <a:r>
                        <a:rPr lang="de-CH" sz="1400" b="0" i="0" u="none" strike="noStrike" dirty="0" err="1" smtClean="0">
                          <a:solidFill>
                            <a:srgbClr val="000000"/>
                          </a:solidFill>
                          <a:latin typeface="Arial"/>
                        </a:rPr>
                        <a:t>temps</a:t>
                      </a:r>
                      <a:r>
                        <a:rPr lang="de-CH" sz="1400" b="0" i="0" u="none" strike="noStrike" dirty="0" smtClean="0">
                          <a:solidFill>
                            <a:srgbClr val="000000"/>
                          </a:solidFill>
                          <a:latin typeface="Arial"/>
                        </a:rPr>
                        <a:t> </a:t>
                      </a:r>
                      <a:r>
                        <a:rPr lang="de-CH" sz="1400" b="0" i="0" u="none" strike="noStrike" dirty="0" err="1" smtClean="0">
                          <a:solidFill>
                            <a:srgbClr val="000000"/>
                          </a:solidFill>
                          <a:latin typeface="Arial"/>
                        </a:rPr>
                        <a:t>partiel</a:t>
                      </a:r>
                      <a:endParaRPr lang="de-CH" sz="1400" b="0" i="0" u="none" strike="noStrike" dirty="0">
                        <a:solidFill>
                          <a:srgbClr val="000000"/>
                        </a:solidFill>
                        <a:latin typeface="Arial"/>
                      </a:endParaRPr>
                    </a:p>
                  </a:txBody>
                  <a:tcPr marL="12641" marR="12641" marT="12644" marB="0" anchor="b">
                    <a:lnL>
                      <a:noFill/>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00CCFF"/>
                    </a:solidFill>
                  </a:tcPr>
                </a:tc>
                <a:tc>
                  <a:txBody>
                    <a:bodyPr/>
                    <a:lstStyle/>
                    <a:p>
                      <a:pPr algn="l" fontAlgn="b"/>
                      <a:r>
                        <a:rPr lang="de-CH" sz="1400" b="0" i="0" u="none" strike="noStrike" dirty="0" smtClean="0">
                          <a:solidFill>
                            <a:srgbClr val="000000"/>
                          </a:solidFill>
                          <a:latin typeface="Arial"/>
                        </a:rPr>
                        <a:t>Non </a:t>
                      </a:r>
                      <a:r>
                        <a:rPr lang="de-CH" sz="1400" b="0" i="0" u="none" strike="noStrike" dirty="0" err="1" smtClean="0">
                          <a:solidFill>
                            <a:srgbClr val="000000"/>
                          </a:solidFill>
                          <a:latin typeface="Arial"/>
                        </a:rPr>
                        <a:t>actifs</a:t>
                      </a:r>
                      <a:endParaRPr lang="de-CH" sz="1400" b="0" i="0" u="none" strike="noStrike" dirty="0">
                        <a:solidFill>
                          <a:srgbClr val="000000"/>
                        </a:solidFill>
                        <a:latin typeface="Arial"/>
                      </a:endParaRPr>
                    </a:p>
                  </a:txBody>
                  <a:tcPr marL="12641" marR="12641" marT="12644" marB="0" anchor="b">
                    <a:lnL>
                      <a:noFill/>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00CCFF"/>
                    </a:solidFill>
                  </a:tcPr>
                </a:tc>
                <a:tc>
                  <a:txBody>
                    <a:bodyPr/>
                    <a:lstStyle/>
                    <a:p>
                      <a:pPr algn="l" fontAlgn="b"/>
                      <a:r>
                        <a:rPr lang="de-CH" sz="1400" b="0" i="0" u="none" strike="noStrike" dirty="0">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CCECFF"/>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4076">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CCE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CCECFF"/>
                    </a:solidFill>
                  </a:tcPr>
                </a:tc>
                <a:tc>
                  <a:txBody>
                    <a:bodyPr/>
                    <a:lstStyle/>
                    <a:p>
                      <a:pPr algn="l" fontAlgn="b"/>
                      <a:r>
                        <a:rPr lang="de-CH" sz="1400" b="0" i="0" u="none" strike="noStrike" dirty="0">
                          <a:solidFill>
                            <a:srgbClr val="000000"/>
                          </a:solidFill>
                          <a:latin typeface="Arial"/>
                        </a:rPr>
                        <a:t> </a:t>
                      </a:r>
                    </a:p>
                  </a:txBody>
                  <a:tcPr marL="12641" marR="12641" marT="12644" marB="0" anchor="b">
                    <a:lnL>
                      <a:noFill/>
                    </a:lnL>
                    <a:lnR>
                      <a:noFill/>
                    </a:lnR>
                    <a:lnT>
                      <a:noFill/>
                    </a:lnT>
                    <a:lnB>
                      <a:noFill/>
                    </a:lnB>
                    <a:solidFill>
                      <a:srgbClr val="CCECFF"/>
                    </a:solidFill>
                  </a:tcPr>
                </a:tc>
                <a:tc gridSpan="2">
                  <a:txBody>
                    <a:bodyPr/>
                    <a:lstStyle/>
                    <a:p>
                      <a:pPr algn="l" fontAlgn="b"/>
                      <a:r>
                        <a:rPr lang="de-CH" sz="1400" b="0" i="0" u="none" strike="noStrike" dirty="0" smtClean="0">
                          <a:solidFill>
                            <a:srgbClr val="000000"/>
                          </a:solidFill>
                          <a:latin typeface="Arial"/>
                        </a:rPr>
                        <a:t>A la </a:t>
                      </a:r>
                      <a:r>
                        <a:rPr lang="de-CH" sz="1400" b="0" i="0" u="none" strike="noStrike" dirty="0" err="1" smtClean="0">
                          <a:solidFill>
                            <a:srgbClr val="000000"/>
                          </a:solidFill>
                          <a:latin typeface="Arial"/>
                        </a:rPr>
                        <a:t>recherche</a:t>
                      </a:r>
                      <a:r>
                        <a:rPr lang="de-CH" sz="1400" b="0" i="0" u="none" strike="noStrike" dirty="0" smtClean="0">
                          <a:solidFill>
                            <a:srgbClr val="000000"/>
                          </a:solidFill>
                          <a:latin typeface="Arial"/>
                        </a:rPr>
                        <a:t> </a:t>
                      </a:r>
                      <a:r>
                        <a:rPr lang="de-CH" sz="1400" b="0" i="0" u="none" strike="noStrike" dirty="0" err="1" smtClean="0">
                          <a:solidFill>
                            <a:srgbClr val="000000"/>
                          </a:solidFill>
                          <a:latin typeface="Arial"/>
                        </a:rPr>
                        <a:t>d'un</a:t>
                      </a:r>
                      <a:r>
                        <a:rPr lang="de-CH" sz="1400" b="0" i="0" u="none" strike="noStrike" dirty="0" smtClean="0">
                          <a:solidFill>
                            <a:srgbClr val="000000"/>
                          </a:solidFill>
                          <a:latin typeface="Arial"/>
                        </a:rPr>
                        <a:t> </a:t>
                      </a:r>
                      <a:r>
                        <a:rPr lang="de-CH" sz="1400" b="0" i="0" u="none" strike="noStrike" dirty="0" err="1" smtClean="0">
                          <a:solidFill>
                            <a:srgbClr val="000000"/>
                          </a:solidFill>
                          <a:latin typeface="Arial"/>
                        </a:rPr>
                        <a:t>emploi</a:t>
                      </a:r>
                      <a:endParaRPr lang="de-CH" sz="1400" b="0" i="0" u="none" strike="noStrike" dirty="0">
                        <a:solidFill>
                          <a:srgbClr val="000000"/>
                        </a:solidFill>
                        <a:latin typeface="Arial"/>
                      </a:endParaRPr>
                    </a:p>
                  </a:txBody>
                  <a:tcPr marL="12641" marR="12641" marT="12644" marB="0" anchor="b">
                    <a:lnL>
                      <a:noFill/>
                    </a:lnL>
                    <a:lnR>
                      <a:noFill/>
                    </a:lnR>
                    <a:lnT>
                      <a:noFill/>
                    </a:lnT>
                    <a:lnB>
                      <a:noFill/>
                    </a:lnB>
                    <a:solidFill>
                      <a:srgbClr val="CCECFF"/>
                    </a:solidFill>
                  </a:tcPr>
                </a:tc>
                <a:tc hMerge="1">
                  <a:txBody>
                    <a:bodyPr/>
                    <a:lstStyle/>
                    <a:p>
                      <a:pPr algn="l" fontAlgn="b"/>
                      <a:endParaRPr lang="de-CH" sz="1300" b="0" i="0" u="none" strike="noStrike" dirty="0">
                        <a:solidFill>
                          <a:srgbClr val="000000"/>
                        </a:solidFill>
                        <a:latin typeface="Arial"/>
                      </a:endParaRPr>
                    </a:p>
                  </a:txBody>
                  <a:tcPr marL="12110" marR="12110" marT="12113" marB="0" anchor="b">
                    <a:lnL>
                      <a:noFill/>
                    </a:lnL>
                    <a:lnR>
                      <a:noFill/>
                    </a:lnR>
                    <a:lnT>
                      <a:noFill/>
                    </a:lnT>
                    <a:lnB>
                      <a:noFill/>
                    </a:lnB>
                    <a:solidFill>
                      <a:srgbClr val="CCE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CCECFF"/>
                    </a:solidFill>
                  </a:tcPr>
                </a:tc>
                <a:tc>
                  <a:txBody>
                    <a:bodyPr/>
                    <a:lstStyle/>
                    <a:p>
                      <a:pPr algn="l" fontAlgn="b"/>
                      <a:endParaRPr lang="de-CH" sz="1400" b="0" i="0" u="none" strike="noStrike" dirty="0">
                        <a:solidFill>
                          <a:srgbClr val="000000"/>
                        </a:solidFill>
                        <a:latin typeface="Arial"/>
                      </a:endParaRPr>
                    </a:p>
                  </a:txBody>
                  <a:tcPr marL="12641" marR="12641" marT="12644" marB="0" anchor="b">
                    <a:lnL>
                      <a:noFill/>
                    </a:lnL>
                    <a:lnR>
                      <a:noFill/>
                    </a:lnR>
                    <a:lnT>
                      <a:noFill/>
                    </a:lnT>
                    <a:lnB>
                      <a:noFill/>
                    </a:lnB>
                    <a:solidFill>
                      <a:srgbClr val="CCECFF"/>
                    </a:solidFill>
                  </a:tcPr>
                </a:tc>
              </a:tr>
            </a:tbl>
          </a:graphicData>
        </a:graphic>
      </p:graphicFrame>
      <p:sp>
        <p:nvSpPr>
          <p:cNvPr id="38023" name="Freeform 2"/>
          <p:cNvSpPr>
            <a:spLocks/>
          </p:cNvSpPr>
          <p:nvPr/>
        </p:nvSpPr>
        <p:spPr bwMode="auto">
          <a:xfrm>
            <a:off x="755650" y="2276475"/>
            <a:ext cx="7859713" cy="3455988"/>
          </a:xfrm>
          <a:custGeom>
            <a:avLst/>
            <a:gdLst>
              <a:gd name="T0" fmla="*/ 728642683 w 7558"/>
              <a:gd name="T1" fmla="*/ 781397363 h 2933"/>
              <a:gd name="T2" fmla="*/ 1426925525 w 7558"/>
              <a:gd name="T3" fmla="*/ 781397363 h 2933"/>
              <a:gd name="T4" fmla="*/ 1426925525 w 7558"/>
              <a:gd name="T5" fmla="*/ 527143902 h 2933"/>
              <a:gd name="T6" fmla="*/ 2147483647 w 7558"/>
              <a:gd name="T7" fmla="*/ 508507953 h 2933"/>
              <a:gd name="T8" fmla="*/ 2147483647 w 7558"/>
              <a:gd name="T9" fmla="*/ 0 h 2933"/>
              <a:gd name="T10" fmla="*/ 2147483647 w 7558"/>
              <a:gd name="T11" fmla="*/ 0 h 2933"/>
              <a:gd name="T12" fmla="*/ 2147483647 w 7558"/>
              <a:gd name="T13" fmla="*/ 501852089 h 2933"/>
              <a:gd name="T14" fmla="*/ 2147483647 w 7558"/>
              <a:gd name="T15" fmla="*/ 504514199 h 2933"/>
              <a:gd name="T16" fmla="*/ 2147483647 w 7558"/>
              <a:gd name="T17" fmla="*/ 2147483647 h 2933"/>
              <a:gd name="T18" fmla="*/ 2147483647 w 7558"/>
              <a:gd name="T19" fmla="*/ 2147483647 h 2933"/>
              <a:gd name="T20" fmla="*/ 2147483647 w 7558"/>
              <a:gd name="T21" fmla="*/ 2147483647 h 2933"/>
              <a:gd name="T22" fmla="*/ 2147483647 w 7558"/>
              <a:gd name="T23" fmla="*/ 2147483647 h 2933"/>
              <a:gd name="T24" fmla="*/ 2147483647 w 7558"/>
              <a:gd name="T25" fmla="*/ 2147483647 h 2933"/>
              <a:gd name="T26" fmla="*/ 2147483647 w 7558"/>
              <a:gd name="T27" fmla="*/ 2147483647 h 2933"/>
              <a:gd name="T28" fmla="*/ 2147483647 w 7558"/>
              <a:gd name="T29" fmla="*/ 2147483647 h 2933"/>
              <a:gd name="T30" fmla="*/ 1459379722 w 7558"/>
              <a:gd name="T31" fmla="*/ 2147483647 h 2933"/>
              <a:gd name="T32" fmla="*/ 1470895559 w 7558"/>
              <a:gd name="T33" fmla="*/ 2147483647 h 2933"/>
              <a:gd name="T34" fmla="*/ 6280990 w 7558"/>
              <a:gd name="T35" fmla="*/ 2147483647 h 2933"/>
              <a:gd name="T36" fmla="*/ 0 w 7558"/>
              <a:gd name="T37" fmla="*/ 2147483647 h 2933"/>
              <a:gd name="T38" fmla="*/ 727595505 w 7558"/>
              <a:gd name="T39" fmla="*/ 2147483647 h 2933"/>
              <a:gd name="T40" fmla="*/ 728642683 w 7558"/>
              <a:gd name="T41" fmla="*/ 781397363 h 293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558"/>
              <a:gd name="T64" fmla="*/ 0 h 2933"/>
              <a:gd name="T65" fmla="*/ 7558 w 7558"/>
              <a:gd name="T66" fmla="*/ 2933 h 293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558" h="2933">
                <a:moveTo>
                  <a:pt x="696" y="587"/>
                </a:moveTo>
                <a:lnTo>
                  <a:pt x="1363" y="587"/>
                </a:lnTo>
                <a:lnTo>
                  <a:pt x="1363" y="396"/>
                </a:lnTo>
                <a:lnTo>
                  <a:pt x="2725" y="382"/>
                </a:lnTo>
                <a:lnTo>
                  <a:pt x="2725" y="0"/>
                </a:lnTo>
                <a:lnTo>
                  <a:pt x="7558" y="0"/>
                </a:lnTo>
                <a:lnTo>
                  <a:pt x="7543" y="377"/>
                </a:lnTo>
                <a:lnTo>
                  <a:pt x="6579" y="379"/>
                </a:lnTo>
                <a:lnTo>
                  <a:pt x="6596" y="2129"/>
                </a:lnTo>
                <a:lnTo>
                  <a:pt x="5651" y="2129"/>
                </a:lnTo>
                <a:lnTo>
                  <a:pt x="5651" y="2305"/>
                </a:lnTo>
                <a:lnTo>
                  <a:pt x="4379" y="2305"/>
                </a:lnTo>
                <a:lnTo>
                  <a:pt x="4379" y="2508"/>
                </a:lnTo>
                <a:lnTo>
                  <a:pt x="2728" y="2507"/>
                </a:lnTo>
                <a:lnTo>
                  <a:pt x="2746" y="2694"/>
                </a:lnTo>
                <a:lnTo>
                  <a:pt x="1394" y="2694"/>
                </a:lnTo>
                <a:lnTo>
                  <a:pt x="1405" y="2918"/>
                </a:lnTo>
                <a:lnTo>
                  <a:pt x="6" y="2933"/>
                </a:lnTo>
                <a:lnTo>
                  <a:pt x="0" y="2145"/>
                </a:lnTo>
                <a:lnTo>
                  <a:pt x="695" y="2137"/>
                </a:lnTo>
                <a:lnTo>
                  <a:pt x="696" y="587"/>
                </a:lnTo>
                <a:close/>
              </a:path>
            </a:pathLst>
          </a:custGeom>
          <a:noFill/>
          <a:ln w="63500">
            <a:solidFill>
              <a:srgbClr val="FF0000"/>
            </a:solidFill>
            <a:round/>
            <a:headEnd/>
            <a:tailEnd/>
          </a:ln>
        </p:spPr>
        <p:txBody>
          <a:bodyPr/>
          <a:lstStyle/>
          <a:p>
            <a:endParaRPr lang="de-DE"/>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el 1"/>
          <p:cNvSpPr>
            <a:spLocks noGrp="1"/>
          </p:cNvSpPr>
          <p:nvPr>
            <p:ph type="ctrTitle"/>
          </p:nvPr>
        </p:nvSpPr>
        <p:spPr bwMode="auto">
          <a:xfrm>
            <a:off x="1214438" y="500063"/>
            <a:ext cx="7750175" cy="481012"/>
          </a:xfrm>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en-CA" sz="2800" kern="0" dirty="0" err="1" smtClean="0"/>
              <a:t>Potentiels</a:t>
            </a:r>
            <a:r>
              <a:rPr lang="en-CA" sz="2800" kern="0" dirty="0" smtClean="0"/>
              <a:t> de main-d'oeuvre pour la Suisse:</a:t>
            </a:r>
            <a:br>
              <a:rPr lang="en-CA" sz="2800" kern="0" dirty="0" smtClean="0"/>
            </a:br>
            <a:endParaRPr lang="en-CA" sz="2800" dirty="0" smtClean="0">
              <a:latin typeface="Arial" charset="0"/>
              <a:cs typeface="Arial" charset="0"/>
            </a:endParaRPr>
          </a:p>
        </p:txBody>
      </p:sp>
      <p:sp>
        <p:nvSpPr>
          <p:cNvPr id="39938" name="Textfeld 9"/>
          <p:cNvSpPr txBox="1">
            <a:spLocks noChangeArrowheads="1"/>
          </p:cNvSpPr>
          <p:nvPr/>
        </p:nvSpPr>
        <p:spPr bwMode="auto">
          <a:xfrm>
            <a:off x="684213" y="6319838"/>
            <a:ext cx="6911975" cy="277812"/>
          </a:xfrm>
          <a:prstGeom prst="rect">
            <a:avLst/>
          </a:prstGeom>
          <a:noFill/>
          <a:ln w="9525">
            <a:noFill/>
            <a:miter lim="800000"/>
            <a:headEnd/>
            <a:tailEnd/>
          </a:ln>
        </p:spPr>
        <p:txBody>
          <a:bodyPr>
            <a:spAutoFit/>
          </a:bodyPr>
          <a:lstStyle/>
          <a:p>
            <a:r>
              <a:rPr lang="de-CH" sz="1200">
                <a:ea typeface="MS PGothic" pitchFamily="34" charset="-128"/>
              </a:rPr>
              <a:t>(Sources: OFS/ESPA, propres calculs , illustration)</a:t>
            </a:r>
          </a:p>
        </p:txBody>
      </p:sp>
      <p:sp>
        <p:nvSpPr>
          <p:cNvPr id="11" name="Titel 1"/>
          <p:cNvSpPr txBox="1">
            <a:spLocks/>
          </p:cNvSpPr>
          <p:nvPr/>
        </p:nvSpPr>
        <p:spPr bwMode="auto">
          <a:xfrm>
            <a:off x="1214438" y="1028700"/>
            <a:ext cx="7750175" cy="639763"/>
          </a:xfrm>
          <a:prstGeom prst="rect">
            <a:avLst/>
          </a:prstGeom>
          <a:noFill/>
          <a:ln>
            <a:miter lim="800000"/>
            <a:headEnd/>
            <a:tailEnd/>
          </a:ln>
        </p:spPr>
        <p:txBody>
          <a:bodyPr/>
          <a:lstStyle/>
          <a:p>
            <a:pPr>
              <a:defRPr/>
            </a:pPr>
            <a:r>
              <a:rPr lang="en-CA" sz="2000" b="1" kern="0" dirty="0">
                <a:latin typeface="Arial" pitchFamily="34" charset="0"/>
                <a:cs typeface="Arial" pitchFamily="34" charset="0"/>
              </a:rPr>
              <a:t>Immigration de personnel </a:t>
            </a:r>
            <a:r>
              <a:rPr lang="en-CA" sz="2000" b="1" kern="0" dirty="0" err="1">
                <a:latin typeface="Arial" pitchFamily="34" charset="0"/>
                <a:cs typeface="Arial" pitchFamily="34" charset="0"/>
              </a:rPr>
              <a:t>qualifié</a:t>
            </a:r>
            <a:endParaRPr lang="en-CA" sz="2800" b="1" dirty="0"/>
          </a:p>
        </p:txBody>
      </p:sp>
      <p:graphicFrame>
        <p:nvGraphicFramePr>
          <p:cNvPr id="6" name="Tabelle 5"/>
          <p:cNvGraphicFramePr>
            <a:graphicFrameLocks noGrp="1"/>
          </p:cNvGraphicFramePr>
          <p:nvPr/>
        </p:nvGraphicFramePr>
        <p:xfrm>
          <a:off x="712788" y="1792288"/>
          <a:ext cx="7891462" cy="4316412"/>
        </p:xfrm>
        <a:graphic>
          <a:graphicData uri="http://schemas.openxmlformats.org/drawingml/2006/table">
            <a:tbl>
              <a:tblPr/>
              <a:tblGrid>
                <a:gridCol w="733296"/>
                <a:gridCol w="733296"/>
                <a:gridCol w="1401118"/>
                <a:gridCol w="1715388"/>
                <a:gridCol w="1344377"/>
                <a:gridCol w="982092"/>
                <a:gridCol w="982092"/>
              </a:tblGrid>
              <a:tr h="227213">
                <a:tc gridSpan="2">
                  <a:txBody>
                    <a:bodyPr/>
                    <a:lstStyle/>
                    <a:p>
                      <a:pPr algn="l" fontAlgn="b"/>
                      <a:r>
                        <a:rPr lang="de-CH" sz="1400" b="0" i="0" u="none" strike="noStrike" dirty="0" err="1" smtClean="0">
                          <a:solidFill>
                            <a:srgbClr val="000000"/>
                          </a:solidFill>
                          <a:latin typeface="Arial"/>
                        </a:rPr>
                        <a:t>Jeunes</a:t>
                      </a:r>
                      <a:r>
                        <a:rPr lang="de-CH" sz="1400" b="0" i="0" u="none" strike="noStrike" dirty="0" smtClean="0">
                          <a:solidFill>
                            <a:srgbClr val="000000"/>
                          </a:solidFill>
                          <a:latin typeface="Arial"/>
                        </a:rPr>
                        <a:t> </a:t>
                      </a:r>
                      <a:r>
                        <a:rPr lang="de-CH" sz="1400" b="0" i="0" u="none" strike="noStrike" dirty="0">
                          <a:solidFill>
                            <a:srgbClr val="000000"/>
                          </a:solidFill>
                          <a:latin typeface="Arial"/>
                        </a:rPr>
                        <a:t>(- 24</a:t>
                      </a:r>
                      <a:r>
                        <a:rPr lang="de-CH" sz="1400" b="0" i="0" u="none" strike="noStrike" dirty="0" smtClean="0">
                          <a:solidFill>
                            <a:srgbClr val="000000"/>
                          </a:solidFill>
                          <a:latin typeface="Arial"/>
                        </a:rPr>
                        <a:t>)</a:t>
                      </a:r>
                    </a:p>
                  </a:txBody>
                  <a:tcPr marL="12641" marR="12641" marT="12644" marB="0" anchor="b">
                    <a:lnL>
                      <a:noFill/>
                    </a:lnL>
                    <a:lnR>
                      <a:noFill/>
                    </a:lnR>
                    <a:lnT>
                      <a:noFill/>
                    </a:lnT>
                    <a:lnB>
                      <a:noFill/>
                    </a:lnB>
                  </a:tcPr>
                </a:tc>
                <a:tc hMerge="1">
                  <a:txBody>
                    <a:bodyPr/>
                    <a:lstStyle/>
                    <a:p>
                      <a:endParaRPr lang="de-CH"/>
                    </a:p>
                  </a:txBody>
                  <a:tcPr/>
                </a:tc>
                <a:tc>
                  <a:txBody>
                    <a:bodyPr/>
                    <a:lstStyle/>
                    <a:p>
                      <a:pPr algn="l" fontAlgn="b"/>
                      <a:endParaRPr lang="de-CH" sz="1400" b="0" i="0" u="none" strike="noStrike">
                        <a:solidFill>
                          <a:srgbClr val="000000"/>
                        </a:solidFill>
                        <a:latin typeface="Arial"/>
                      </a:endParaRPr>
                    </a:p>
                  </a:txBody>
                  <a:tcPr marL="12641" marR="12641" marT="12644" marB="0" anchor="b">
                    <a:lnL>
                      <a:noFill/>
                    </a:lnL>
                    <a:lnR>
                      <a:noFill/>
                    </a:lnR>
                    <a:lnT>
                      <a:noFill/>
                    </a:lnT>
                    <a:lnB>
                      <a:noFill/>
                    </a:lnB>
                  </a:tcPr>
                </a:tc>
                <a:tc gridSpan="2">
                  <a:txBody>
                    <a:bodyPr/>
                    <a:lstStyle/>
                    <a:p>
                      <a:pPr algn="l" fontAlgn="b"/>
                      <a:r>
                        <a:rPr lang="de-CH" sz="1400" b="0" i="0" u="none" strike="noStrike" dirty="0" smtClean="0">
                          <a:solidFill>
                            <a:srgbClr val="000000"/>
                          </a:solidFill>
                          <a:latin typeface="Arial"/>
                        </a:rPr>
                        <a:t>Population</a:t>
                      </a:r>
                      <a:r>
                        <a:rPr lang="de-CH" sz="1400" b="0" i="0" u="none" strike="noStrike" baseline="0" dirty="0" smtClean="0">
                          <a:solidFill>
                            <a:srgbClr val="000000"/>
                          </a:solidFill>
                          <a:latin typeface="Arial"/>
                        </a:rPr>
                        <a:t> adulte</a:t>
                      </a:r>
                      <a:r>
                        <a:rPr lang="de-CH" sz="1400" b="0" i="0" u="none" strike="noStrike" dirty="0" smtClean="0">
                          <a:solidFill>
                            <a:srgbClr val="000000"/>
                          </a:solidFill>
                          <a:latin typeface="Arial"/>
                        </a:rPr>
                        <a:t> </a:t>
                      </a:r>
                      <a:r>
                        <a:rPr lang="de-CH" sz="1400" b="0" i="0" u="none" strike="noStrike" dirty="0">
                          <a:solidFill>
                            <a:srgbClr val="000000"/>
                          </a:solidFill>
                          <a:latin typeface="Arial"/>
                        </a:rPr>
                        <a:t>(25</a:t>
                      </a:r>
                      <a:r>
                        <a:rPr lang="de-CH" sz="1400" b="0" i="0" u="none" strike="noStrike" dirty="0" smtClean="0">
                          <a:solidFill>
                            <a:srgbClr val="000000"/>
                          </a:solidFill>
                          <a:latin typeface="Arial"/>
                        </a:rPr>
                        <a:t>+)</a:t>
                      </a:r>
                    </a:p>
                  </a:txBody>
                  <a:tcPr marL="12641" marR="12641" marT="12644" marB="0" anchor="b">
                    <a:lnL>
                      <a:noFill/>
                    </a:lnL>
                    <a:lnR>
                      <a:noFill/>
                    </a:lnR>
                    <a:lnT>
                      <a:noFill/>
                    </a:lnT>
                    <a:lnB>
                      <a:noFill/>
                    </a:lnB>
                  </a:tcPr>
                </a:tc>
                <a:tc hMerge="1">
                  <a:txBody>
                    <a:bodyPr/>
                    <a:lstStyle/>
                    <a:p>
                      <a:pPr algn="l" fontAlgn="b"/>
                      <a:endParaRPr lang="de-CH" sz="1300" b="0" i="0" u="none" strike="noStrike" dirty="0">
                        <a:solidFill>
                          <a:srgbClr val="000000"/>
                        </a:solidFill>
                        <a:latin typeface="Arial"/>
                      </a:endParaRPr>
                    </a:p>
                  </a:txBody>
                  <a:tcPr marL="12110" marR="12110" marT="12113" marB="0" anchor="b">
                    <a:lnL>
                      <a:noFill/>
                    </a:lnL>
                    <a:lnR>
                      <a:noFill/>
                    </a:lnR>
                    <a:lnT>
                      <a:noFill/>
                    </a:lnT>
                    <a:lnB>
                      <a:noFill/>
                    </a:lnB>
                  </a:tcPr>
                </a:tc>
                <a:tc gridSpan="2">
                  <a:txBody>
                    <a:bodyPr/>
                    <a:lstStyle/>
                    <a:p>
                      <a:pPr algn="l" fontAlgn="b"/>
                      <a:r>
                        <a:rPr lang="de-CH" sz="1400" b="0" i="0" u="none" strike="noStrike" dirty="0" err="1" smtClean="0">
                          <a:solidFill>
                            <a:srgbClr val="000000"/>
                          </a:solidFill>
                          <a:latin typeface="Arial"/>
                        </a:rPr>
                        <a:t>Travailleurs</a:t>
                      </a:r>
                      <a:r>
                        <a:rPr lang="de-CH" sz="1400" b="0" i="0" u="none" strike="noStrike" dirty="0" smtClean="0">
                          <a:solidFill>
                            <a:srgbClr val="000000"/>
                          </a:solidFill>
                          <a:latin typeface="Arial"/>
                        </a:rPr>
                        <a:t> </a:t>
                      </a:r>
                      <a:r>
                        <a:rPr lang="de-CH" sz="1400" b="0" i="0" u="none" strike="noStrike" dirty="0" err="1" smtClean="0">
                          <a:solidFill>
                            <a:srgbClr val="000000"/>
                          </a:solidFill>
                          <a:latin typeface="Arial"/>
                        </a:rPr>
                        <a:t>âgés</a:t>
                      </a:r>
                      <a:r>
                        <a:rPr lang="de-CH" sz="1400" b="0" i="0" u="none" strike="noStrike" dirty="0" smtClean="0">
                          <a:solidFill>
                            <a:srgbClr val="000000"/>
                          </a:solidFill>
                          <a:latin typeface="Arial"/>
                        </a:rPr>
                        <a:t> </a:t>
                      </a:r>
                      <a:r>
                        <a:rPr lang="de-CH" sz="1400" b="0" i="0" u="none" strike="noStrike" dirty="0">
                          <a:solidFill>
                            <a:srgbClr val="000000"/>
                          </a:solidFill>
                          <a:latin typeface="Arial"/>
                        </a:rPr>
                        <a:t>(55</a:t>
                      </a:r>
                      <a:r>
                        <a:rPr lang="de-CH" sz="1400" b="0" i="0" u="none" strike="noStrike" dirty="0" smtClean="0">
                          <a:solidFill>
                            <a:srgbClr val="000000"/>
                          </a:solidFill>
                          <a:latin typeface="Arial"/>
                        </a:rPr>
                        <a:t>+)</a:t>
                      </a:r>
                    </a:p>
                  </a:txBody>
                  <a:tcPr marL="12641" marR="12641" marT="12644" marB="0" anchor="b">
                    <a:lnL>
                      <a:noFill/>
                    </a:lnL>
                    <a:lnR>
                      <a:noFill/>
                    </a:lnR>
                    <a:lnT>
                      <a:noFill/>
                    </a:lnT>
                    <a:lnB>
                      <a:noFill/>
                    </a:lnB>
                  </a:tcPr>
                </a:tc>
                <a:tc hMerge="1">
                  <a:txBody>
                    <a:bodyPr/>
                    <a:lstStyle/>
                    <a:p>
                      <a:endParaRPr lang="de-CH"/>
                    </a:p>
                  </a:txBody>
                  <a:tcPr/>
                </a:tc>
              </a:tr>
              <a:tr h="227213">
                <a:tc>
                  <a:txBody>
                    <a:bodyPr/>
                    <a:lstStyle/>
                    <a:p>
                      <a:pPr algn="l" fontAlgn="b"/>
                      <a:endParaRPr lang="de-CH" sz="1400" b="0" i="0" u="none" strike="noStrike">
                        <a:solidFill>
                          <a:srgbClr val="000000"/>
                        </a:solidFill>
                        <a:latin typeface="Arial"/>
                      </a:endParaRPr>
                    </a:p>
                  </a:txBody>
                  <a:tcPr marL="12641" marR="12641" marT="12644" marB="0" anchor="b">
                    <a:lnL>
                      <a:noFill/>
                    </a:lnL>
                    <a:lnR>
                      <a:noFill/>
                    </a:lnR>
                    <a:lnT>
                      <a:noFill/>
                    </a:lnT>
                    <a:lnB>
                      <a:noFill/>
                    </a:lnB>
                  </a:tcPr>
                </a:tc>
                <a:tc>
                  <a:txBody>
                    <a:bodyPr/>
                    <a:lstStyle/>
                    <a:p>
                      <a:pPr algn="l" fontAlgn="b"/>
                      <a:endParaRPr lang="de-CH" sz="1400" b="0" i="0" u="none" strike="noStrike">
                        <a:solidFill>
                          <a:srgbClr val="000000"/>
                        </a:solidFill>
                        <a:latin typeface="Arial"/>
                      </a:endParaRPr>
                    </a:p>
                  </a:txBody>
                  <a:tcPr marL="12641" marR="12641" marT="12644" marB="0" anchor="b">
                    <a:lnL>
                      <a:noFill/>
                    </a:lnL>
                    <a:lnR>
                      <a:noFill/>
                    </a:lnR>
                    <a:lnT>
                      <a:noFill/>
                    </a:lnT>
                    <a:lnB>
                      <a:noFill/>
                    </a:lnB>
                  </a:tcPr>
                </a:tc>
                <a:tc>
                  <a:txBody>
                    <a:bodyPr/>
                    <a:lstStyle/>
                    <a:p>
                      <a:pPr algn="l" fontAlgn="b"/>
                      <a:endParaRPr lang="de-CH" sz="1400" b="0" i="0" u="none" strike="noStrike" dirty="0">
                        <a:solidFill>
                          <a:srgbClr val="000000"/>
                        </a:solidFill>
                        <a:latin typeface="Arial"/>
                      </a:endParaRPr>
                    </a:p>
                  </a:txBody>
                  <a:tcPr marL="12641" marR="12641" marT="12644" marB="0" anchor="b">
                    <a:lnL>
                      <a:noFill/>
                    </a:lnL>
                    <a:lnR>
                      <a:noFill/>
                    </a:lnR>
                    <a:lnT>
                      <a:noFill/>
                    </a:lnT>
                    <a:lnB>
                      <a:noFill/>
                    </a:lnB>
                  </a:tcPr>
                </a:tc>
                <a:tc>
                  <a:txBody>
                    <a:bodyPr/>
                    <a:lstStyle/>
                    <a:p>
                      <a:pPr algn="l" fontAlgn="b"/>
                      <a:endParaRPr lang="de-CH" sz="1400" b="0" i="0" u="none" strike="noStrike" dirty="0">
                        <a:solidFill>
                          <a:srgbClr val="000000"/>
                        </a:solidFill>
                        <a:latin typeface="Arial"/>
                      </a:endParaRPr>
                    </a:p>
                  </a:txBody>
                  <a:tcPr marL="12641" marR="12641" marT="12644" marB="0" anchor="b">
                    <a:lnL>
                      <a:noFill/>
                    </a:lnL>
                    <a:lnR>
                      <a:noFill/>
                    </a:lnR>
                    <a:lnT>
                      <a:noFill/>
                    </a:lnT>
                    <a:lnB>
                      <a:noFill/>
                    </a:lnB>
                  </a:tcPr>
                </a:tc>
                <a:tc>
                  <a:txBody>
                    <a:bodyPr/>
                    <a:lstStyle/>
                    <a:p>
                      <a:pPr algn="l" fontAlgn="b"/>
                      <a:endParaRPr lang="de-CH" sz="1400" b="0" i="0" u="none" strike="noStrike">
                        <a:solidFill>
                          <a:srgbClr val="000000"/>
                        </a:solidFill>
                        <a:latin typeface="Arial"/>
                      </a:endParaRPr>
                    </a:p>
                  </a:txBody>
                  <a:tcPr marL="12641" marR="12641" marT="12644" marB="0" anchor="b">
                    <a:lnL>
                      <a:noFill/>
                    </a:lnL>
                    <a:lnR>
                      <a:noFill/>
                    </a:lnR>
                    <a:lnT>
                      <a:noFill/>
                    </a:lnT>
                    <a:lnB>
                      <a:noFill/>
                    </a:lnB>
                  </a:tcPr>
                </a:tc>
                <a:tc>
                  <a:txBody>
                    <a:bodyPr/>
                    <a:lstStyle/>
                    <a:p>
                      <a:pPr algn="l" fontAlgn="b"/>
                      <a:endParaRPr lang="de-CH" sz="1400" b="0" i="0" u="none" strike="noStrike" dirty="0">
                        <a:solidFill>
                          <a:srgbClr val="000000"/>
                        </a:solidFill>
                        <a:latin typeface="Arial"/>
                      </a:endParaRPr>
                    </a:p>
                  </a:txBody>
                  <a:tcPr marL="12641" marR="12641" marT="12644" marB="0" anchor="b">
                    <a:lnL>
                      <a:noFill/>
                    </a:lnL>
                    <a:lnR>
                      <a:noFill/>
                    </a:lnR>
                    <a:lnT>
                      <a:noFill/>
                    </a:lnT>
                    <a:lnB>
                      <a:noFill/>
                    </a:lnB>
                  </a:tcPr>
                </a:tc>
                <a:tc>
                  <a:txBody>
                    <a:bodyPr/>
                    <a:lstStyle/>
                    <a:p>
                      <a:pPr algn="l" fontAlgn="b"/>
                      <a:endParaRPr lang="de-CH" sz="1400" b="0" i="0" u="none" strike="noStrike" dirty="0">
                        <a:solidFill>
                          <a:srgbClr val="000000"/>
                        </a:solidFill>
                        <a:latin typeface="Arial"/>
                      </a:endParaRPr>
                    </a:p>
                  </a:txBody>
                  <a:tcPr marL="12641" marR="12641" marT="12644" marB="0" anchor="b">
                    <a:lnL>
                      <a:noFill/>
                    </a:lnL>
                    <a:lnR>
                      <a:noFill/>
                    </a:lnR>
                    <a:lnT>
                      <a:noFill/>
                    </a:lnT>
                    <a:lnB>
                      <a:noFill/>
                    </a:lnB>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66FF66"/>
                    </a:solidFill>
                  </a:tcPr>
                </a:tc>
                <a:tc>
                  <a:txBody>
                    <a:bodyPr/>
                    <a:lstStyle/>
                    <a:p>
                      <a:pPr algn="l" fontAlgn="b"/>
                      <a:r>
                        <a:rPr lang="de-CH" sz="1400" b="0" i="0" u="none" strike="noStrike" dirty="0">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dirty="0">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r>
              <a:tr h="227213">
                <a:tc gridSpan="2">
                  <a:txBody>
                    <a:bodyPr/>
                    <a:lstStyle/>
                    <a:p>
                      <a:pPr algn="l" fontAlgn="b"/>
                      <a:r>
                        <a:rPr lang="de-CH" sz="1400" b="0" i="0" u="none" strike="noStrike" dirty="0" smtClean="0">
                          <a:solidFill>
                            <a:srgbClr val="000000"/>
                          </a:solidFill>
                          <a:latin typeface="Arial"/>
                        </a:rPr>
                        <a:t>En </a:t>
                      </a:r>
                      <a:r>
                        <a:rPr lang="de-CH" sz="1400" b="0" i="0" u="none" strike="noStrike" dirty="0" err="1" smtClean="0">
                          <a:solidFill>
                            <a:srgbClr val="000000"/>
                          </a:solidFill>
                          <a:latin typeface="Arial"/>
                        </a:rPr>
                        <a:t>formation</a:t>
                      </a:r>
                      <a:endParaRPr lang="de-CH" sz="1400" b="0" i="0" u="none" strike="noStrike" dirty="0">
                        <a:solidFill>
                          <a:srgbClr val="000000"/>
                        </a:solidFill>
                        <a:latin typeface="Arial"/>
                      </a:endParaRP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66FF66"/>
                    </a:solidFill>
                  </a:tcPr>
                </a:tc>
                <a:tc hMerge="1">
                  <a:txBody>
                    <a:bodyPr/>
                    <a:lstStyle/>
                    <a:p>
                      <a:endParaRPr lang="de-CH"/>
                    </a:p>
                  </a:txBody>
                  <a:tcPr/>
                </a:tc>
                <a:tc>
                  <a:txBody>
                    <a:bodyPr/>
                    <a:lstStyle/>
                    <a:p>
                      <a:pPr algn="l" fontAlgn="b"/>
                      <a:r>
                        <a:rPr lang="de-CH" sz="1400" b="0" i="0" u="none" strike="noStrike" dirty="0">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dirty="0">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CC"/>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dirty="0">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dirty="0" err="1" smtClean="0">
                          <a:solidFill>
                            <a:srgbClr val="000000"/>
                          </a:solidFill>
                          <a:latin typeface="Arial"/>
                        </a:rPr>
                        <a:t>Actifs</a:t>
                      </a:r>
                      <a:r>
                        <a:rPr lang="de-CH" sz="1400" b="0" i="0" u="none" strike="noStrike" dirty="0" smtClean="0">
                          <a:solidFill>
                            <a:srgbClr val="000000"/>
                          </a:solidFill>
                          <a:latin typeface="Arial"/>
                        </a:rPr>
                        <a:t> à </a:t>
                      </a:r>
                      <a:r>
                        <a:rPr lang="de-CH" sz="1400" b="0" i="0" u="none" strike="noStrike" dirty="0" err="1" smtClean="0">
                          <a:solidFill>
                            <a:srgbClr val="000000"/>
                          </a:solidFill>
                          <a:latin typeface="Arial"/>
                        </a:rPr>
                        <a:t>plein</a:t>
                      </a:r>
                      <a:r>
                        <a:rPr lang="de-CH" sz="1400" b="0" i="0" u="none" strike="noStrike" dirty="0" smtClean="0">
                          <a:solidFill>
                            <a:srgbClr val="000000"/>
                          </a:solidFill>
                          <a:latin typeface="Arial"/>
                        </a:rPr>
                        <a:t> </a:t>
                      </a:r>
                      <a:r>
                        <a:rPr lang="de-CH" sz="1400" b="0" i="0" u="none" strike="noStrike" dirty="0" err="1" smtClean="0">
                          <a:solidFill>
                            <a:srgbClr val="000000"/>
                          </a:solidFill>
                          <a:latin typeface="Arial"/>
                        </a:rPr>
                        <a:t>temps</a:t>
                      </a:r>
                      <a:endParaRPr lang="de-CH" sz="1400" b="0" i="0" u="none" strike="noStrike" dirty="0">
                        <a:solidFill>
                          <a:srgbClr val="000000"/>
                        </a:solidFill>
                        <a:latin typeface="Arial"/>
                      </a:endParaRP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66FF66"/>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CC"/>
                    </a:solidFill>
                  </a:tcPr>
                </a:tc>
                <a:tc>
                  <a:txBody>
                    <a:bodyPr/>
                    <a:lstStyle/>
                    <a:p>
                      <a:pPr algn="l" fontAlgn="b"/>
                      <a:r>
                        <a:rPr lang="de-CH" sz="1400" b="0" i="0" u="none" strike="noStrike" dirty="0" err="1" smtClean="0">
                          <a:solidFill>
                            <a:srgbClr val="000000"/>
                          </a:solidFill>
                          <a:latin typeface="Arial"/>
                        </a:rPr>
                        <a:t>Actifs</a:t>
                      </a:r>
                      <a:r>
                        <a:rPr lang="de-CH" sz="1400" b="0" i="0" u="none" strike="noStrike" dirty="0" smtClean="0">
                          <a:solidFill>
                            <a:srgbClr val="000000"/>
                          </a:solidFill>
                          <a:latin typeface="Arial"/>
                        </a:rPr>
                        <a:t> à </a:t>
                      </a:r>
                      <a:r>
                        <a:rPr lang="de-CH" sz="1400" b="0" i="0" u="none" strike="noStrike" dirty="0" err="1" smtClean="0">
                          <a:solidFill>
                            <a:srgbClr val="000000"/>
                          </a:solidFill>
                          <a:latin typeface="Arial"/>
                        </a:rPr>
                        <a:t>temps</a:t>
                      </a:r>
                      <a:r>
                        <a:rPr lang="de-CH" sz="1400" b="0" i="0" u="none" strike="noStrike" dirty="0" smtClean="0">
                          <a:solidFill>
                            <a:srgbClr val="000000"/>
                          </a:solidFill>
                          <a:latin typeface="Arial"/>
                        </a:rPr>
                        <a:t> </a:t>
                      </a:r>
                      <a:r>
                        <a:rPr lang="de-CH" sz="1400" b="0" i="0" u="none" strike="noStrike" dirty="0" err="1" smtClean="0">
                          <a:solidFill>
                            <a:srgbClr val="000000"/>
                          </a:solidFill>
                          <a:latin typeface="Arial"/>
                        </a:rPr>
                        <a:t>partiel</a:t>
                      </a:r>
                      <a:endParaRPr lang="de-CH" sz="1400" b="0" i="0" u="none" strike="noStrike" dirty="0">
                        <a:solidFill>
                          <a:srgbClr val="000000"/>
                        </a:solidFill>
                        <a:latin typeface="Arial"/>
                      </a:endParaRPr>
                    </a:p>
                  </a:txBody>
                  <a:tcPr marL="12641" marR="12641" marT="12644" marB="0" anchor="b">
                    <a:lnL>
                      <a:noFill/>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00"/>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FFFFCC"/>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00CCFF"/>
                    </a:solidFill>
                  </a:tcPr>
                </a:tc>
                <a:tc>
                  <a:txBody>
                    <a:bodyPr/>
                    <a:lstStyle/>
                    <a:p>
                      <a:pPr algn="l" fontAlgn="b"/>
                      <a:r>
                        <a:rPr lang="de-CH" sz="1400" b="0" i="0" u="none" strike="noStrike" dirty="0" smtClean="0">
                          <a:solidFill>
                            <a:srgbClr val="000000"/>
                          </a:solidFill>
                          <a:latin typeface="Arial"/>
                        </a:rPr>
                        <a:t>Non </a:t>
                      </a:r>
                      <a:r>
                        <a:rPr lang="de-CH" sz="1400" b="0" i="0" u="none" strike="noStrike" dirty="0" err="1" smtClean="0">
                          <a:solidFill>
                            <a:srgbClr val="000000"/>
                          </a:solidFill>
                          <a:latin typeface="Arial"/>
                        </a:rPr>
                        <a:t>actifs</a:t>
                      </a:r>
                      <a:endParaRPr lang="de-CH" sz="1400" b="0" i="0" u="none" strike="noStrike" dirty="0">
                        <a:solidFill>
                          <a:srgbClr val="000000"/>
                        </a:solidFill>
                        <a:latin typeface="Arial"/>
                      </a:endParaRPr>
                    </a:p>
                  </a:txBody>
                  <a:tcPr marL="12641" marR="12641" marT="12644" marB="0" anchor="b">
                    <a:lnL>
                      <a:noFill/>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00CCFF"/>
                    </a:solidFill>
                  </a:tcPr>
                </a:tc>
                <a:tc>
                  <a:txBody>
                    <a:bodyPr/>
                    <a:lstStyle/>
                    <a:p>
                      <a:pPr algn="l" fontAlgn="b"/>
                      <a:r>
                        <a:rPr lang="de-CH" sz="1400" b="0" i="0" u="none" strike="noStrike" dirty="0">
                          <a:solidFill>
                            <a:srgbClr val="000000"/>
                          </a:solidFill>
                          <a:latin typeface="Arial"/>
                        </a:rPr>
                        <a:t> </a:t>
                      </a:r>
                    </a:p>
                  </a:txBody>
                  <a:tcPr marL="12641" marR="12641" marT="12644" marB="0" anchor="b">
                    <a:lnL>
                      <a:noFill/>
                    </a:lnL>
                    <a:lnR>
                      <a:noFill/>
                    </a:lnR>
                    <a:lnT>
                      <a:noFill/>
                    </a:lnT>
                    <a:lnB>
                      <a:noFill/>
                    </a:lnB>
                    <a:solidFill>
                      <a:srgbClr val="00CCFF"/>
                    </a:solidFill>
                  </a:tcPr>
                </a:tc>
              </a:tr>
              <a:tr h="227213">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w="6350" cap="flat" cmpd="sng" algn="ctr">
                      <a:solidFill>
                        <a:srgbClr val="000000"/>
                      </a:solidFill>
                      <a:prstDash val="dot"/>
                      <a:round/>
                      <a:headEnd type="none" w="med" len="med"/>
                      <a:tailEnd type="none" w="med" len="med"/>
                    </a:lnR>
                    <a:lnT>
                      <a:noFill/>
                    </a:lnT>
                    <a:lnB>
                      <a:noFill/>
                    </a:lnB>
                    <a:solidFill>
                      <a:srgbClr val="CCECFF"/>
                    </a:solidFill>
                  </a:tcPr>
                </a:tc>
                <a:tc>
                  <a:txBody>
                    <a:bodyPr/>
                    <a:lstStyle/>
                    <a:p>
                      <a:pPr algn="l" fontAlgn="b"/>
                      <a:r>
                        <a:rPr lang="de-CH" sz="1400" b="0" i="0" u="none" strike="noStrike">
                          <a:solidFill>
                            <a:srgbClr val="000000"/>
                          </a:solidFill>
                          <a:latin typeface="Arial"/>
                        </a:rPr>
                        <a:t> </a:t>
                      </a:r>
                    </a:p>
                  </a:txBody>
                  <a:tcPr marL="12641" marR="12641" marT="12644" marB="0" anchor="b">
                    <a:lnL w="6350" cap="flat" cmpd="sng" algn="ctr">
                      <a:solidFill>
                        <a:srgbClr val="000000"/>
                      </a:solidFill>
                      <a:prstDash val="dot"/>
                      <a:round/>
                      <a:headEnd type="none" w="med" len="med"/>
                      <a:tailEnd type="none" w="med" len="med"/>
                    </a:lnL>
                    <a:lnR>
                      <a:noFill/>
                    </a:lnR>
                    <a:lnT>
                      <a:noFill/>
                    </a:lnT>
                    <a:lnB>
                      <a:noFill/>
                    </a:lnB>
                    <a:solidFill>
                      <a:srgbClr val="00C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00CCFF"/>
                    </a:solidFill>
                  </a:tcPr>
                </a:tc>
              </a:tr>
              <a:tr h="224076">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CCE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CCECFF"/>
                    </a:solidFill>
                  </a:tcPr>
                </a:tc>
                <a:tc>
                  <a:txBody>
                    <a:bodyPr/>
                    <a:lstStyle/>
                    <a:p>
                      <a:pPr algn="l" fontAlgn="b"/>
                      <a:r>
                        <a:rPr lang="de-CH" sz="1400" b="0" i="0" u="none" strike="noStrike" dirty="0">
                          <a:solidFill>
                            <a:srgbClr val="000000"/>
                          </a:solidFill>
                          <a:latin typeface="Arial"/>
                        </a:rPr>
                        <a:t> </a:t>
                      </a:r>
                    </a:p>
                  </a:txBody>
                  <a:tcPr marL="12641" marR="12641" marT="12644" marB="0" anchor="b">
                    <a:lnL>
                      <a:noFill/>
                    </a:lnL>
                    <a:lnR>
                      <a:noFill/>
                    </a:lnR>
                    <a:lnT>
                      <a:noFill/>
                    </a:lnT>
                    <a:lnB>
                      <a:noFill/>
                    </a:lnB>
                    <a:solidFill>
                      <a:srgbClr val="CCECFF"/>
                    </a:solidFill>
                  </a:tcPr>
                </a:tc>
                <a:tc gridSpan="2">
                  <a:txBody>
                    <a:bodyPr/>
                    <a:lstStyle/>
                    <a:p>
                      <a:pPr algn="l" fontAlgn="b"/>
                      <a:r>
                        <a:rPr lang="de-CH" sz="1400" b="0" i="0" u="none" strike="noStrike" dirty="0" smtClean="0">
                          <a:solidFill>
                            <a:srgbClr val="000000"/>
                          </a:solidFill>
                          <a:latin typeface="Arial"/>
                        </a:rPr>
                        <a:t>A la </a:t>
                      </a:r>
                      <a:r>
                        <a:rPr lang="de-CH" sz="1400" b="0" i="0" u="none" strike="noStrike" dirty="0" err="1" smtClean="0">
                          <a:solidFill>
                            <a:srgbClr val="000000"/>
                          </a:solidFill>
                          <a:latin typeface="Arial"/>
                        </a:rPr>
                        <a:t>recherche</a:t>
                      </a:r>
                      <a:r>
                        <a:rPr lang="de-CH" sz="1400" b="0" i="0" u="none" strike="noStrike" dirty="0" smtClean="0">
                          <a:solidFill>
                            <a:srgbClr val="000000"/>
                          </a:solidFill>
                          <a:latin typeface="Arial"/>
                        </a:rPr>
                        <a:t> </a:t>
                      </a:r>
                      <a:r>
                        <a:rPr lang="de-CH" sz="1400" b="0" i="0" u="none" strike="noStrike" dirty="0" err="1" smtClean="0">
                          <a:solidFill>
                            <a:srgbClr val="000000"/>
                          </a:solidFill>
                          <a:latin typeface="Arial"/>
                        </a:rPr>
                        <a:t>d'un</a:t>
                      </a:r>
                      <a:r>
                        <a:rPr lang="de-CH" sz="1400" b="0" i="0" u="none" strike="noStrike" dirty="0" smtClean="0">
                          <a:solidFill>
                            <a:srgbClr val="000000"/>
                          </a:solidFill>
                          <a:latin typeface="Arial"/>
                        </a:rPr>
                        <a:t> </a:t>
                      </a:r>
                      <a:r>
                        <a:rPr lang="de-CH" sz="1400" b="0" i="0" u="none" strike="noStrike" dirty="0" err="1" smtClean="0">
                          <a:solidFill>
                            <a:srgbClr val="000000"/>
                          </a:solidFill>
                          <a:latin typeface="Arial"/>
                        </a:rPr>
                        <a:t>emploi</a:t>
                      </a:r>
                      <a:endParaRPr lang="de-CH" sz="1400" b="0" i="0" u="none" strike="noStrike" dirty="0">
                        <a:solidFill>
                          <a:srgbClr val="000000"/>
                        </a:solidFill>
                        <a:latin typeface="Arial"/>
                      </a:endParaRPr>
                    </a:p>
                  </a:txBody>
                  <a:tcPr marL="12641" marR="12641" marT="12644" marB="0" anchor="b">
                    <a:lnL>
                      <a:noFill/>
                    </a:lnL>
                    <a:lnR>
                      <a:noFill/>
                    </a:lnR>
                    <a:lnT>
                      <a:noFill/>
                    </a:lnT>
                    <a:lnB>
                      <a:noFill/>
                    </a:lnB>
                    <a:solidFill>
                      <a:srgbClr val="CCECFF"/>
                    </a:solidFill>
                  </a:tcPr>
                </a:tc>
                <a:tc hMerge="1">
                  <a:txBody>
                    <a:bodyPr/>
                    <a:lstStyle/>
                    <a:p>
                      <a:pPr algn="l" fontAlgn="b"/>
                      <a:endParaRPr lang="de-CH" sz="1300" b="0" i="0" u="none" strike="noStrike" dirty="0">
                        <a:solidFill>
                          <a:srgbClr val="000000"/>
                        </a:solidFill>
                        <a:latin typeface="Arial"/>
                      </a:endParaRPr>
                    </a:p>
                  </a:txBody>
                  <a:tcPr marL="12110" marR="12110" marT="12113" marB="0" anchor="b">
                    <a:lnL>
                      <a:noFill/>
                    </a:lnL>
                    <a:lnR>
                      <a:noFill/>
                    </a:lnR>
                    <a:lnT>
                      <a:noFill/>
                    </a:lnT>
                    <a:lnB>
                      <a:noFill/>
                    </a:lnB>
                    <a:solidFill>
                      <a:srgbClr val="CCECFF"/>
                    </a:solidFill>
                  </a:tcPr>
                </a:tc>
                <a:tc>
                  <a:txBody>
                    <a:bodyPr/>
                    <a:lstStyle/>
                    <a:p>
                      <a:pPr algn="l" fontAlgn="b"/>
                      <a:r>
                        <a:rPr lang="de-CH" sz="1400" b="0" i="0" u="none" strike="noStrike">
                          <a:solidFill>
                            <a:srgbClr val="000000"/>
                          </a:solidFill>
                          <a:latin typeface="Arial"/>
                        </a:rPr>
                        <a:t> </a:t>
                      </a:r>
                    </a:p>
                  </a:txBody>
                  <a:tcPr marL="12641" marR="12641" marT="12644" marB="0" anchor="b">
                    <a:lnL>
                      <a:noFill/>
                    </a:lnL>
                    <a:lnR>
                      <a:noFill/>
                    </a:lnR>
                    <a:lnT>
                      <a:noFill/>
                    </a:lnT>
                    <a:lnB>
                      <a:noFill/>
                    </a:lnB>
                    <a:solidFill>
                      <a:srgbClr val="CCECFF"/>
                    </a:solidFill>
                  </a:tcPr>
                </a:tc>
                <a:tc>
                  <a:txBody>
                    <a:bodyPr/>
                    <a:lstStyle/>
                    <a:p>
                      <a:pPr algn="l" fontAlgn="b"/>
                      <a:endParaRPr lang="de-CH" sz="1400" b="0" i="0" u="none" strike="noStrike" dirty="0">
                        <a:solidFill>
                          <a:srgbClr val="000000"/>
                        </a:solidFill>
                        <a:latin typeface="Arial"/>
                      </a:endParaRPr>
                    </a:p>
                  </a:txBody>
                  <a:tcPr marL="12641" marR="12641" marT="12644" marB="0" anchor="b">
                    <a:lnL>
                      <a:noFill/>
                    </a:lnL>
                    <a:lnR>
                      <a:noFill/>
                    </a:lnR>
                    <a:lnT>
                      <a:noFill/>
                    </a:lnT>
                    <a:lnB>
                      <a:noFill/>
                    </a:lnB>
                    <a:solidFill>
                      <a:srgbClr val="CCECFF"/>
                    </a:solidFill>
                  </a:tcPr>
                </a:tc>
              </a:tr>
            </a:tbl>
          </a:graphicData>
        </a:graphic>
      </p:graphicFrame>
      <p:sp>
        <p:nvSpPr>
          <p:cNvPr id="40071" name="AutoShape 2"/>
          <p:cNvSpPr>
            <a:spLocks noChangeArrowheads="1"/>
          </p:cNvSpPr>
          <p:nvPr/>
        </p:nvSpPr>
        <p:spPr bwMode="auto">
          <a:xfrm rot="5400000">
            <a:off x="3463925" y="1139826"/>
            <a:ext cx="1914525" cy="274955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noFill/>
          <a:ln w="63500">
            <a:solidFill>
              <a:srgbClr val="FF0000"/>
            </a:solidFill>
            <a:miter lim="800000"/>
            <a:headEnd/>
            <a:tailEnd/>
          </a:ln>
        </p:spPr>
        <p:txBody>
          <a:bodyPr/>
          <a:lstStyle/>
          <a:p>
            <a:endParaRPr lang="de-DE"/>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el 1"/>
          <p:cNvSpPr>
            <a:spLocks noGrp="1"/>
          </p:cNvSpPr>
          <p:nvPr>
            <p:ph type="ctrTitle"/>
          </p:nvPr>
        </p:nvSpPr>
        <p:spPr bwMode="auto">
          <a:xfrm>
            <a:off x="1214438" y="500063"/>
            <a:ext cx="7750175" cy="481012"/>
          </a:xfrm>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en-CA" sz="2800" kern="0" dirty="0" err="1" smtClean="0"/>
              <a:t>Potentiels</a:t>
            </a:r>
            <a:r>
              <a:rPr lang="en-CA" sz="2800" kern="0" dirty="0" smtClean="0"/>
              <a:t> de main d'oeuvre pour la Suisse:</a:t>
            </a:r>
            <a:br>
              <a:rPr lang="en-CA" sz="2800" kern="0" dirty="0" smtClean="0"/>
            </a:br>
            <a:endParaRPr lang="en-CA" sz="2800" dirty="0" smtClean="0">
              <a:latin typeface="Arial" charset="0"/>
              <a:cs typeface="Arial" charset="0"/>
            </a:endParaRPr>
          </a:p>
        </p:txBody>
      </p:sp>
      <p:sp>
        <p:nvSpPr>
          <p:cNvPr id="11" name="Titel 1"/>
          <p:cNvSpPr txBox="1">
            <a:spLocks/>
          </p:cNvSpPr>
          <p:nvPr/>
        </p:nvSpPr>
        <p:spPr bwMode="auto">
          <a:xfrm>
            <a:off x="1214438" y="1076325"/>
            <a:ext cx="7750175" cy="481013"/>
          </a:xfrm>
          <a:prstGeom prst="rect">
            <a:avLst/>
          </a:prstGeom>
          <a:noFill/>
          <a:ln>
            <a:miter lim="800000"/>
            <a:headEnd/>
            <a:tailEnd/>
          </a:ln>
        </p:spPr>
        <p:txBody>
          <a:bodyPr/>
          <a:lstStyle/>
          <a:p>
            <a:pPr>
              <a:defRPr/>
            </a:pPr>
            <a:r>
              <a:rPr lang="en-CA" sz="2000" b="1" kern="0" dirty="0" err="1">
                <a:latin typeface="Arial" pitchFamily="34" charset="0"/>
                <a:ea typeface="+mj-ea"/>
                <a:cs typeface="Arial" pitchFamily="34" charset="0"/>
              </a:rPr>
              <a:t>Calcul</a:t>
            </a:r>
            <a:r>
              <a:rPr lang="en-CA" sz="2000" b="1" kern="0" dirty="0">
                <a:latin typeface="Arial" pitchFamily="34" charset="0"/>
                <a:ea typeface="+mj-ea"/>
                <a:cs typeface="Arial" pitchFamily="34" charset="0"/>
              </a:rPr>
              <a:t> des </a:t>
            </a:r>
            <a:r>
              <a:rPr lang="en-CA" sz="2000" b="1" kern="0" dirty="0" err="1">
                <a:latin typeface="Arial" pitchFamily="34" charset="0"/>
                <a:ea typeface="+mj-ea"/>
                <a:cs typeface="Arial" pitchFamily="34" charset="0"/>
              </a:rPr>
              <a:t>potentiels</a:t>
            </a:r>
            <a:r>
              <a:rPr lang="en-CA" sz="2000" b="1" kern="0" dirty="0">
                <a:latin typeface="Arial" pitchFamily="34" charset="0"/>
                <a:ea typeface="+mj-ea"/>
                <a:cs typeface="Arial" pitchFamily="34" charset="0"/>
              </a:rPr>
              <a:t> de main-d'oeuvre, 2009</a:t>
            </a:r>
            <a:endParaRPr lang="en-CA" sz="2800" b="1" dirty="0">
              <a:ea typeface="+mj-ea"/>
            </a:endParaRPr>
          </a:p>
        </p:txBody>
      </p:sp>
      <p:sp>
        <p:nvSpPr>
          <p:cNvPr id="7" name="Rechteck 6"/>
          <p:cNvSpPr/>
          <p:nvPr/>
        </p:nvSpPr>
        <p:spPr>
          <a:xfrm>
            <a:off x="684213" y="1844675"/>
            <a:ext cx="8064500" cy="422592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CH"/>
          </a:p>
        </p:txBody>
      </p:sp>
      <p:graphicFrame>
        <p:nvGraphicFramePr>
          <p:cNvPr id="13" name="Tabelle 12"/>
          <p:cNvGraphicFramePr>
            <a:graphicFrameLocks noGrp="1"/>
          </p:cNvGraphicFramePr>
          <p:nvPr/>
        </p:nvGraphicFramePr>
        <p:xfrm>
          <a:off x="684213" y="1844675"/>
          <a:ext cx="8064500" cy="4233863"/>
        </p:xfrm>
        <a:graphic>
          <a:graphicData uri="http://schemas.openxmlformats.org/drawingml/2006/table">
            <a:tbl>
              <a:tblPr/>
              <a:tblGrid>
                <a:gridCol w="2952830"/>
                <a:gridCol w="936057"/>
                <a:gridCol w="936057"/>
                <a:gridCol w="936057"/>
                <a:gridCol w="864053"/>
                <a:gridCol w="720044"/>
                <a:gridCol w="720046"/>
              </a:tblGrid>
              <a:tr h="251749">
                <a:tc>
                  <a:txBody>
                    <a:bodyPr/>
                    <a:lstStyle/>
                    <a:p>
                      <a:pPr algn="l" fontAlgn="b"/>
                      <a:r>
                        <a:rPr lang="de-CH" sz="1100" b="0" i="0" u="none" strike="noStrike" dirty="0">
                          <a:solidFill>
                            <a:srgbClr val="000000"/>
                          </a:solidFill>
                          <a:latin typeface="Arial"/>
                        </a:rPr>
                        <a:t> </a:t>
                      </a:r>
                    </a:p>
                  </a:txBody>
                  <a:tcPr marL="10375" marR="10375" marT="103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de-CH" sz="1100" b="0" i="0" u="none" strike="noStrike" dirty="0" err="1" smtClean="0">
                          <a:solidFill>
                            <a:srgbClr val="000000"/>
                          </a:solidFill>
                          <a:latin typeface="Arial"/>
                        </a:rPr>
                        <a:t>Jeunes</a:t>
                      </a:r>
                      <a:endParaRPr lang="de-CH" sz="1100" b="0" i="0" u="none" strike="noStrike" dirty="0">
                        <a:solidFill>
                          <a:srgbClr val="000000"/>
                        </a:solidFill>
                        <a:latin typeface="Arial"/>
                      </a:endParaRPr>
                    </a:p>
                  </a:txBody>
                  <a:tcPr marL="10375" marR="10375" marT="103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de-CH" sz="1100" b="0" i="0" u="none" strike="noStrike" dirty="0" smtClean="0">
                          <a:solidFill>
                            <a:srgbClr val="000000"/>
                          </a:solidFill>
                          <a:latin typeface="Arial"/>
                        </a:rPr>
                        <a:t>Adultes </a:t>
                      </a:r>
                      <a:r>
                        <a:rPr lang="de-CH" sz="1100" b="0" i="0" u="none" strike="noStrike" dirty="0">
                          <a:solidFill>
                            <a:srgbClr val="000000"/>
                          </a:solidFill>
                          <a:latin typeface="Arial"/>
                        </a:rPr>
                        <a:t>25-54 </a:t>
                      </a:r>
                      <a:r>
                        <a:rPr lang="de-CH" sz="1100" b="0" i="0" u="none" strike="noStrike" dirty="0" smtClean="0">
                          <a:solidFill>
                            <a:srgbClr val="000000"/>
                          </a:solidFill>
                          <a:latin typeface="Arial"/>
                        </a:rPr>
                        <a:t>ans</a:t>
                      </a:r>
                      <a:endParaRPr lang="de-CH" sz="1100" b="0" i="0" u="none" strike="noStrike" dirty="0">
                        <a:solidFill>
                          <a:srgbClr val="000000"/>
                        </a:solidFill>
                        <a:latin typeface="Arial"/>
                      </a:endParaRPr>
                    </a:p>
                  </a:txBody>
                  <a:tcPr marL="10375" marR="10375" marT="103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lang="de-CH"/>
                    </a:p>
                  </a:txBody>
                  <a:tcPr/>
                </a:tc>
                <a:tc gridSpan="2">
                  <a:txBody>
                    <a:bodyPr/>
                    <a:lstStyle/>
                    <a:p>
                      <a:pPr algn="ctr" fontAlgn="b"/>
                      <a:r>
                        <a:rPr lang="de-CH" sz="1100" b="0" i="0" u="none" strike="noStrike" dirty="0" err="1" smtClean="0">
                          <a:solidFill>
                            <a:srgbClr val="000000"/>
                          </a:solidFill>
                          <a:latin typeface="Arial"/>
                        </a:rPr>
                        <a:t>Travailleurs</a:t>
                      </a:r>
                      <a:r>
                        <a:rPr lang="de-CH" sz="1100" b="0" i="0" u="none" strike="noStrike" dirty="0" smtClean="0">
                          <a:solidFill>
                            <a:srgbClr val="000000"/>
                          </a:solidFill>
                          <a:latin typeface="Arial"/>
                        </a:rPr>
                        <a:t> </a:t>
                      </a:r>
                      <a:r>
                        <a:rPr lang="de-CH" sz="1100" b="0" i="0" u="none" strike="noStrike" dirty="0" err="1" smtClean="0">
                          <a:solidFill>
                            <a:srgbClr val="000000"/>
                          </a:solidFill>
                          <a:latin typeface="Arial"/>
                        </a:rPr>
                        <a:t>âgés</a:t>
                      </a:r>
                      <a:endParaRPr lang="de-CH" sz="1100" b="0" i="0" u="none" strike="noStrike" dirty="0">
                        <a:solidFill>
                          <a:srgbClr val="000000"/>
                        </a:solidFill>
                        <a:latin typeface="Arial"/>
                      </a:endParaRPr>
                    </a:p>
                  </a:txBody>
                  <a:tcPr marL="10375" marR="10375" marT="103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lang="de-CH"/>
                    </a:p>
                  </a:txBody>
                  <a:tcPr/>
                </a:tc>
                <a:tc>
                  <a:txBody>
                    <a:bodyPr/>
                    <a:lstStyle/>
                    <a:p>
                      <a:pPr algn="ctr" fontAlgn="b"/>
                      <a:r>
                        <a:rPr lang="de-CH" sz="1100" b="0" i="0" u="none" strike="noStrike" dirty="0">
                          <a:solidFill>
                            <a:srgbClr val="000000"/>
                          </a:solidFill>
                          <a:latin typeface="Arial"/>
                        </a:rPr>
                        <a:t>Total</a:t>
                      </a:r>
                    </a:p>
                  </a:txBody>
                  <a:tcPr marL="10375" marR="10375" marT="10378" marB="0" anchor="b">
                    <a:lnL w="6350" cap="flat" cmpd="sng" algn="ctr">
                      <a:solidFill>
                        <a:srgbClr val="000000"/>
                      </a:solidFill>
                      <a:prstDash val="solid"/>
                      <a:round/>
                      <a:headEnd type="none" w="med" len="med"/>
                      <a:tailEnd type="none" w="med" len="med"/>
                    </a:lnL>
                    <a:lnR>
                      <a:noFill/>
                    </a:lnR>
                    <a:lnT>
                      <a:noFill/>
                    </a:lnT>
                    <a:lnB>
                      <a:noFill/>
                    </a:lnB>
                  </a:tcPr>
                </a:tc>
              </a:tr>
              <a:tr h="268325">
                <a:tc>
                  <a:txBody>
                    <a:bodyPr/>
                    <a:lstStyle/>
                    <a:p>
                      <a:pPr algn="l" fontAlgn="b"/>
                      <a:r>
                        <a:rPr lang="de-CH" sz="1100" b="0" i="0" u="none" strike="noStrike">
                          <a:solidFill>
                            <a:srgbClr val="000000"/>
                          </a:solidFill>
                          <a:latin typeface="Arial"/>
                        </a:rPr>
                        <a:t> </a:t>
                      </a:r>
                    </a:p>
                  </a:txBody>
                  <a:tcPr marL="10375" marR="10375" marT="103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de-CH" sz="1100" b="0" i="0" u="none" strike="noStrike" dirty="0">
                          <a:solidFill>
                            <a:srgbClr val="000000"/>
                          </a:solidFill>
                          <a:latin typeface="Arial"/>
                        </a:rPr>
                        <a:t>15-24 </a:t>
                      </a:r>
                      <a:r>
                        <a:rPr lang="de-CH" sz="1100" b="0" i="0" u="none" strike="noStrike" dirty="0" smtClean="0">
                          <a:solidFill>
                            <a:srgbClr val="000000"/>
                          </a:solidFill>
                          <a:latin typeface="Arial"/>
                        </a:rPr>
                        <a:t>ans</a:t>
                      </a:r>
                      <a:endParaRPr lang="de-CH" sz="1100" b="0" i="0" u="none" strike="noStrike" dirty="0">
                        <a:solidFill>
                          <a:srgbClr val="000000"/>
                        </a:solidFill>
                        <a:latin typeface="Arial"/>
                      </a:endParaRPr>
                    </a:p>
                  </a:txBody>
                  <a:tcPr marL="10375" marR="10375" marT="103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de-CH" sz="1100" b="0" i="0" u="none" strike="noStrike" dirty="0" err="1" smtClean="0">
                          <a:solidFill>
                            <a:srgbClr val="000000"/>
                          </a:solidFill>
                          <a:latin typeface="Arial"/>
                        </a:rPr>
                        <a:t>sans</a:t>
                      </a:r>
                      <a:r>
                        <a:rPr lang="de-CH" sz="1100" b="0" i="0" u="none" strike="noStrike" dirty="0" smtClean="0">
                          <a:solidFill>
                            <a:srgbClr val="000000"/>
                          </a:solidFill>
                          <a:latin typeface="Arial"/>
                        </a:rPr>
                        <a:t> SEC </a:t>
                      </a:r>
                      <a:r>
                        <a:rPr lang="de-CH" sz="1100" b="0" i="0" u="none" strike="noStrike" dirty="0">
                          <a:solidFill>
                            <a:srgbClr val="000000"/>
                          </a:solidFill>
                          <a:latin typeface="Arial"/>
                        </a:rPr>
                        <a:t>II</a:t>
                      </a:r>
                    </a:p>
                  </a:txBody>
                  <a:tcPr marL="10375" marR="10375" marT="10378"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de-CH" sz="1100" b="0" i="0" u="none" strike="noStrike" dirty="0" err="1" smtClean="0">
                          <a:solidFill>
                            <a:srgbClr val="000000"/>
                          </a:solidFill>
                          <a:latin typeface="Arial"/>
                        </a:rPr>
                        <a:t>avec</a:t>
                      </a:r>
                      <a:r>
                        <a:rPr lang="de-CH" sz="1100" b="0" i="0" u="none" strike="noStrike" dirty="0" smtClean="0">
                          <a:solidFill>
                            <a:srgbClr val="000000"/>
                          </a:solidFill>
                          <a:latin typeface="Arial"/>
                        </a:rPr>
                        <a:t> SEC </a:t>
                      </a:r>
                      <a:r>
                        <a:rPr lang="de-CH" sz="1100" b="0" i="0" u="none" strike="noStrike" dirty="0">
                          <a:solidFill>
                            <a:srgbClr val="000000"/>
                          </a:solidFill>
                          <a:latin typeface="Arial"/>
                        </a:rPr>
                        <a:t>II</a:t>
                      </a:r>
                    </a:p>
                  </a:txBody>
                  <a:tcPr marL="10375" marR="10375" marT="10378"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de-CH" sz="1100" b="0" i="0" u="none" strike="noStrike" dirty="0">
                          <a:solidFill>
                            <a:srgbClr val="000000"/>
                          </a:solidFill>
                          <a:latin typeface="Arial"/>
                        </a:rPr>
                        <a:t>55-64 </a:t>
                      </a:r>
                      <a:r>
                        <a:rPr lang="de-CH" sz="1100" b="0" i="0" u="none" strike="noStrike" dirty="0" smtClean="0">
                          <a:solidFill>
                            <a:srgbClr val="000000"/>
                          </a:solidFill>
                          <a:latin typeface="Arial"/>
                        </a:rPr>
                        <a:t>ans</a:t>
                      </a:r>
                      <a:endParaRPr lang="de-CH" sz="1100" b="0" i="0" u="none" strike="noStrike" dirty="0">
                        <a:solidFill>
                          <a:srgbClr val="000000"/>
                        </a:solidFill>
                        <a:latin typeface="Arial"/>
                      </a:endParaRPr>
                    </a:p>
                  </a:txBody>
                  <a:tcPr marL="10375" marR="10375" marT="10378"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de-CH" sz="1100" b="0" i="1" u="none" strike="noStrike" dirty="0" smtClean="0">
                          <a:solidFill>
                            <a:srgbClr val="000000"/>
                          </a:solidFill>
                          <a:latin typeface="Arial"/>
                        </a:rPr>
                        <a:t>65 ans et +</a:t>
                      </a:r>
                      <a:endParaRPr lang="de-CH" sz="1100" b="0" i="1" u="none" strike="noStrike" dirty="0">
                        <a:solidFill>
                          <a:srgbClr val="000000"/>
                        </a:solidFill>
                        <a:latin typeface="Arial"/>
                      </a:endParaRPr>
                    </a:p>
                  </a:txBody>
                  <a:tcPr marL="10375" marR="10375" marT="10378"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de-CH" sz="1100" b="0" i="0" u="none" strike="noStrike" dirty="0">
                          <a:solidFill>
                            <a:srgbClr val="000000"/>
                          </a:solidFill>
                          <a:latin typeface="Arial"/>
                        </a:rPr>
                        <a:t> </a:t>
                      </a:r>
                    </a:p>
                  </a:txBody>
                  <a:tcPr marL="10375" marR="10375" marT="10378"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r>
              <a:tr h="314855">
                <a:tc>
                  <a:txBody>
                    <a:bodyPr/>
                    <a:lstStyle/>
                    <a:p>
                      <a:pPr algn="l" fontAlgn="b"/>
                      <a:r>
                        <a:rPr lang="de-CH" sz="1100" b="0" i="0" u="none" strike="noStrike" dirty="0" err="1" smtClean="0">
                          <a:solidFill>
                            <a:srgbClr val="000000"/>
                          </a:solidFill>
                          <a:latin typeface="Arial"/>
                        </a:rPr>
                        <a:t>Taux</a:t>
                      </a:r>
                      <a:r>
                        <a:rPr lang="de-CH" sz="1100" b="0" i="0" u="none" strike="noStrike" dirty="0" smtClean="0">
                          <a:solidFill>
                            <a:srgbClr val="000000"/>
                          </a:solidFill>
                          <a:latin typeface="Arial"/>
                        </a:rPr>
                        <a:t> </a:t>
                      </a:r>
                      <a:r>
                        <a:rPr lang="de-CH" sz="1100" b="0" i="0" u="none" strike="noStrike" dirty="0" err="1" smtClean="0">
                          <a:solidFill>
                            <a:srgbClr val="000000"/>
                          </a:solidFill>
                          <a:latin typeface="Arial"/>
                        </a:rPr>
                        <a:t>d'actifs</a:t>
                      </a:r>
                      <a:endParaRPr lang="de-CH" sz="1100" b="0" i="0" u="none" strike="noStrike" dirty="0">
                        <a:solidFill>
                          <a:srgbClr val="000000"/>
                        </a:solidFill>
                        <a:latin typeface="Arial"/>
                      </a:endParaRPr>
                    </a:p>
                  </a:txBody>
                  <a:tcPr marL="10375" marR="10375" marT="103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de-CH" sz="1600" b="0" i="0" u="none" strike="noStrike" dirty="0">
                          <a:solidFill>
                            <a:srgbClr val="000000"/>
                          </a:solidFill>
                          <a:latin typeface="Arial"/>
                        </a:rPr>
                        <a:t>91%</a:t>
                      </a:r>
                    </a:p>
                  </a:txBody>
                  <a:tcPr marL="10375" marR="10375" marT="103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de-CH" sz="1600" b="0" i="0" u="none" strike="noStrike" dirty="0">
                          <a:solidFill>
                            <a:srgbClr val="000000"/>
                          </a:solidFill>
                          <a:latin typeface="Arial"/>
                        </a:rPr>
                        <a:t>74%</a:t>
                      </a:r>
                    </a:p>
                  </a:txBody>
                  <a:tcPr marL="10375" marR="10375" marT="103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de-CH" sz="1600" b="0" i="0" u="none" strike="noStrike" dirty="0">
                          <a:solidFill>
                            <a:srgbClr val="000000"/>
                          </a:solidFill>
                          <a:latin typeface="Arial"/>
                        </a:rPr>
                        <a:t>90%</a:t>
                      </a:r>
                    </a:p>
                  </a:txBody>
                  <a:tcPr marL="10375" marR="10375" marT="10378"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de-CH" sz="1600" b="0" i="0" u="none" strike="noStrike" dirty="0">
                          <a:solidFill>
                            <a:srgbClr val="000000"/>
                          </a:solidFill>
                          <a:latin typeface="Arial"/>
                        </a:rPr>
                        <a:t>68%</a:t>
                      </a:r>
                    </a:p>
                  </a:txBody>
                  <a:tcPr marL="10375" marR="10375" marT="103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de-CH" sz="1600" b="0" i="1" u="none" strike="noStrike" dirty="0">
                          <a:solidFill>
                            <a:srgbClr val="000000"/>
                          </a:solidFill>
                          <a:latin typeface="Arial"/>
                        </a:rPr>
                        <a:t> </a:t>
                      </a:r>
                    </a:p>
                  </a:txBody>
                  <a:tcPr marL="10375" marR="10375" marT="10378"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de-CH" sz="1600" b="0" i="0" u="none" strike="noStrike" dirty="0" smtClean="0">
                          <a:solidFill>
                            <a:srgbClr val="000000"/>
                          </a:solidFill>
                          <a:latin typeface="Arial"/>
                        </a:rPr>
                        <a:t> </a:t>
                      </a:r>
                      <a:endParaRPr lang="de-CH" sz="1600" b="0" i="0" u="none" strike="noStrike" dirty="0">
                        <a:solidFill>
                          <a:srgbClr val="000000"/>
                        </a:solidFill>
                        <a:latin typeface="Arial"/>
                      </a:endParaRPr>
                    </a:p>
                  </a:txBody>
                  <a:tcPr marL="10375" marR="10375" marT="103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r>
              <a:tr h="488897">
                <a:tc>
                  <a:txBody>
                    <a:bodyPr/>
                    <a:lstStyle/>
                    <a:p>
                      <a:pPr algn="l" fontAlgn="b"/>
                      <a:r>
                        <a:rPr lang="de-CH" sz="1100" b="0" i="0" u="none" strike="noStrike" dirty="0" err="1" smtClean="0">
                          <a:solidFill>
                            <a:srgbClr val="000000"/>
                          </a:solidFill>
                          <a:latin typeface="Arial"/>
                        </a:rPr>
                        <a:t>Taux</a:t>
                      </a:r>
                      <a:r>
                        <a:rPr lang="de-CH" sz="1100" b="0" i="0" u="none" strike="noStrike" dirty="0" smtClean="0">
                          <a:solidFill>
                            <a:srgbClr val="000000"/>
                          </a:solidFill>
                          <a:latin typeface="Arial"/>
                        </a:rPr>
                        <a:t> </a:t>
                      </a:r>
                      <a:r>
                        <a:rPr lang="de-CH" sz="1100" b="0" i="0" u="none" strike="noStrike" dirty="0" err="1" smtClean="0">
                          <a:solidFill>
                            <a:srgbClr val="000000"/>
                          </a:solidFill>
                          <a:latin typeface="Arial"/>
                        </a:rPr>
                        <a:t>d'actifs</a:t>
                      </a:r>
                      <a:r>
                        <a:rPr lang="de-CH" sz="1100" b="0" i="0" u="none" strike="noStrike" dirty="0" smtClean="0">
                          <a:solidFill>
                            <a:srgbClr val="000000"/>
                          </a:solidFill>
                          <a:latin typeface="Arial"/>
                        </a:rPr>
                        <a:t> </a:t>
                      </a:r>
                      <a:r>
                        <a:rPr lang="de-CH" sz="1100" b="0" i="0" u="none" strike="noStrike" dirty="0" err="1" smtClean="0">
                          <a:solidFill>
                            <a:srgbClr val="000000"/>
                          </a:solidFill>
                          <a:latin typeface="Arial"/>
                        </a:rPr>
                        <a:t>occupés</a:t>
                      </a:r>
                      <a:r>
                        <a:rPr lang="de-CH" sz="1100" b="0" i="0" u="none" strike="noStrike" dirty="0" smtClean="0">
                          <a:solidFill>
                            <a:srgbClr val="000000"/>
                          </a:solidFill>
                          <a:latin typeface="Arial"/>
                        </a:rPr>
                        <a:t> à </a:t>
                      </a:r>
                      <a:r>
                        <a:rPr lang="de-CH" sz="1100" b="0" i="0" u="none" strike="noStrike" dirty="0" err="1" smtClean="0">
                          <a:solidFill>
                            <a:srgbClr val="000000"/>
                          </a:solidFill>
                          <a:latin typeface="Arial"/>
                        </a:rPr>
                        <a:t>plein</a:t>
                      </a:r>
                      <a:r>
                        <a:rPr lang="de-CH" sz="1100" b="0" i="0" u="none" strike="noStrike" dirty="0" smtClean="0">
                          <a:solidFill>
                            <a:srgbClr val="000000"/>
                          </a:solidFill>
                          <a:latin typeface="Arial"/>
                        </a:rPr>
                        <a:t> </a:t>
                      </a:r>
                      <a:r>
                        <a:rPr lang="de-CH" sz="1100" b="0" i="0" u="none" strike="noStrike" dirty="0" err="1" smtClean="0">
                          <a:solidFill>
                            <a:srgbClr val="000000"/>
                          </a:solidFill>
                          <a:latin typeface="Arial"/>
                        </a:rPr>
                        <a:t>temps</a:t>
                      </a:r>
                      <a:endParaRPr lang="de-CH" sz="1100" b="0" i="0" u="none" strike="noStrike" dirty="0">
                        <a:solidFill>
                          <a:srgbClr val="000000"/>
                        </a:solidFill>
                        <a:latin typeface="Arial"/>
                      </a:endParaRPr>
                    </a:p>
                  </a:txBody>
                  <a:tcPr marL="10375" marR="10375" marT="103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de-CH" sz="1600" b="0" i="0" u="none" strike="noStrike">
                          <a:solidFill>
                            <a:srgbClr val="000000"/>
                          </a:solidFill>
                          <a:latin typeface="Arial"/>
                        </a:rPr>
                        <a:t>81%</a:t>
                      </a:r>
                    </a:p>
                  </a:txBody>
                  <a:tcPr marL="10375" marR="10375" marT="103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de-CH" sz="1600" b="0" i="0" u="none" strike="noStrike">
                          <a:solidFill>
                            <a:srgbClr val="000000"/>
                          </a:solidFill>
                          <a:latin typeface="Arial"/>
                        </a:rPr>
                        <a:t>60%</a:t>
                      </a:r>
                    </a:p>
                  </a:txBody>
                  <a:tcPr marL="10375" marR="10375" marT="10378"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de-CH" sz="1600" b="0" i="0" u="none" strike="noStrike" dirty="0">
                          <a:solidFill>
                            <a:srgbClr val="000000"/>
                          </a:solidFill>
                          <a:latin typeface="Arial"/>
                        </a:rPr>
                        <a:t>75%</a:t>
                      </a:r>
                    </a:p>
                  </a:txBody>
                  <a:tcPr marL="10375" marR="10375" marT="10378"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de-CH" sz="1600" b="0" i="0" u="none" strike="noStrike" dirty="0">
                          <a:solidFill>
                            <a:srgbClr val="000000"/>
                          </a:solidFill>
                          <a:latin typeface="Arial"/>
                        </a:rPr>
                        <a:t>55%</a:t>
                      </a:r>
                    </a:p>
                  </a:txBody>
                  <a:tcPr marL="10375" marR="10375" marT="10378"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de-CH" sz="1600" b="0" i="1" u="none" strike="noStrike">
                          <a:solidFill>
                            <a:srgbClr val="000000"/>
                          </a:solidFill>
                          <a:latin typeface="Arial"/>
                        </a:rPr>
                        <a:t> </a:t>
                      </a:r>
                    </a:p>
                  </a:txBody>
                  <a:tcPr marL="10375" marR="10375" marT="10378"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endParaRPr lang="de-CH" sz="1600" b="0" i="0" u="none" strike="noStrike" dirty="0">
                        <a:solidFill>
                          <a:srgbClr val="000000"/>
                        </a:solidFill>
                        <a:latin typeface="Arial"/>
                      </a:endParaRPr>
                    </a:p>
                  </a:txBody>
                  <a:tcPr marL="10375" marR="10375" marT="10378"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r>
              <a:tr h="726045">
                <a:tc>
                  <a:txBody>
                    <a:bodyPr/>
                    <a:lstStyle/>
                    <a:p>
                      <a:pPr algn="l" fontAlgn="b"/>
                      <a:r>
                        <a:rPr lang="de-CH" sz="1100" b="0" i="0" u="none" strike="noStrike" dirty="0" err="1" smtClean="0">
                          <a:solidFill>
                            <a:srgbClr val="000000"/>
                          </a:solidFill>
                          <a:latin typeface="Arial"/>
                        </a:rPr>
                        <a:t>Equivalents</a:t>
                      </a:r>
                      <a:r>
                        <a:rPr lang="de-CH" sz="1100" b="0" i="0" u="none" strike="noStrike" dirty="0" smtClean="0">
                          <a:solidFill>
                            <a:srgbClr val="000000"/>
                          </a:solidFill>
                          <a:latin typeface="Arial"/>
                        </a:rPr>
                        <a:t> </a:t>
                      </a:r>
                      <a:r>
                        <a:rPr lang="de-CH" sz="1100" b="0" i="0" u="none" strike="noStrike" dirty="0" err="1" smtClean="0">
                          <a:solidFill>
                            <a:srgbClr val="000000"/>
                          </a:solidFill>
                          <a:latin typeface="Arial"/>
                        </a:rPr>
                        <a:t>plein</a:t>
                      </a:r>
                      <a:r>
                        <a:rPr lang="de-CH" sz="1100" b="0" i="0" u="none" strike="noStrike" dirty="0" smtClean="0">
                          <a:solidFill>
                            <a:srgbClr val="000000"/>
                          </a:solidFill>
                          <a:latin typeface="Arial"/>
                        </a:rPr>
                        <a:t> </a:t>
                      </a:r>
                      <a:r>
                        <a:rPr lang="de-CH" sz="1100" b="0" i="0" u="none" strike="noStrike" dirty="0" err="1" smtClean="0">
                          <a:solidFill>
                            <a:srgbClr val="000000"/>
                          </a:solidFill>
                          <a:latin typeface="Arial"/>
                        </a:rPr>
                        <a:t>temps</a:t>
                      </a:r>
                      <a:r>
                        <a:rPr lang="de-CH" sz="1100" b="0" i="0" u="none" strike="noStrike" dirty="0" smtClean="0">
                          <a:solidFill>
                            <a:srgbClr val="000000"/>
                          </a:solidFill>
                          <a:latin typeface="Arial"/>
                        </a:rPr>
                        <a:t> des </a:t>
                      </a:r>
                      <a:r>
                        <a:rPr lang="de-CH" sz="1100" b="0" i="0" u="none" strike="noStrike" dirty="0" err="1" smtClean="0">
                          <a:solidFill>
                            <a:srgbClr val="000000"/>
                          </a:solidFill>
                          <a:latin typeface="Arial"/>
                        </a:rPr>
                        <a:t>actifs</a:t>
                      </a:r>
                      <a:r>
                        <a:rPr lang="de-CH" sz="1100" b="0" i="0" u="none" strike="noStrike" dirty="0" smtClean="0">
                          <a:solidFill>
                            <a:srgbClr val="000000"/>
                          </a:solidFill>
                          <a:latin typeface="Arial"/>
                        </a:rPr>
                        <a:t> (en </a:t>
                      </a:r>
                      <a:r>
                        <a:rPr lang="de-CH" sz="1100" b="0" i="0" u="none" strike="noStrike" dirty="0" err="1" smtClean="0">
                          <a:solidFill>
                            <a:srgbClr val="000000"/>
                          </a:solidFill>
                          <a:latin typeface="Arial"/>
                        </a:rPr>
                        <a:t>milliers</a:t>
                      </a:r>
                      <a:r>
                        <a:rPr lang="de-CH" sz="1100" b="0" i="0" u="none" strike="noStrike" dirty="0" smtClean="0">
                          <a:solidFill>
                            <a:srgbClr val="000000"/>
                          </a:solidFill>
                          <a:latin typeface="Arial"/>
                        </a:rPr>
                        <a:t>)</a:t>
                      </a:r>
                      <a:endParaRPr lang="de-CH" sz="1100" b="0" i="0" u="none" strike="noStrike" dirty="0">
                        <a:solidFill>
                          <a:srgbClr val="000000"/>
                        </a:solidFill>
                        <a:latin typeface="Arial"/>
                      </a:endParaRPr>
                    </a:p>
                  </a:txBody>
                  <a:tcPr marL="10375" marR="10375" marT="10378"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de-CH" sz="1600" b="0" i="0" u="none" strike="noStrike">
                          <a:solidFill>
                            <a:srgbClr val="000000"/>
                          </a:solidFill>
                          <a:latin typeface="Arial"/>
                        </a:rPr>
                        <a:t>749</a:t>
                      </a:r>
                    </a:p>
                  </a:txBody>
                  <a:tcPr marL="10375" marR="10375" marT="103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de-CH" sz="1600" b="0" i="0" u="none" strike="noStrike">
                          <a:solidFill>
                            <a:srgbClr val="000000"/>
                          </a:solidFill>
                          <a:latin typeface="Arial"/>
                        </a:rPr>
                        <a:t>244</a:t>
                      </a:r>
                    </a:p>
                  </a:txBody>
                  <a:tcPr marL="10375" marR="10375" marT="103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de-CH" sz="1600" b="0" i="0" u="none" strike="noStrike">
                          <a:solidFill>
                            <a:srgbClr val="000000"/>
                          </a:solidFill>
                          <a:latin typeface="Arial"/>
                        </a:rPr>
                        <a:t>2'244</a:t>
                      </a:r>
                    </a:p>
                  </a:txBody>
                  <a:tcPr marL="10375" marR="10375" marT="10378"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de-CH" sz="1600" b="0" i="0" u="none" strike="noStrike" dirty="0">
                          <a:solidFill>
                            <a:srgbClr val="000000"/>
                          </a:solidFill>
                          <a:latin typeface="Arial"/>
                        </a:rPr>
                        <a:t>511</a:t>
                      </a:r>
                    </a:p>
                  </a:txBody>
                  <a:tcPr marL="10375" marR="10375" marT="103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de-CH" sz="1600" b="0" i="1" u="none" strike="noStrike" dirty="0">
                          <a:solidFill>
                            <a:srgbClr val="000000"/>
                          </a:solidFill>
                          <a:latin typeface="Arial"/>
                        </a:rPr>
                        <a:t>59</a:t>
                      </a:r>
                    </a:p>
                  </a:txBody>
                  <a:tcPr marL="10375" marR="10375" marT="10378"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de-CH" sz="1600" b="0" i="0" u="none" strike="noStrike" dirty="0">
                          <a:solidFill>
                            <a:srgbClr val="000000"/>
                          </a:solidFill>
                          <a:latin typeface="Arial"/>
                        </a:rPr>
                        <a:t>3'806</a:t>
                      </a:r>
                    </a:p>
                  </a:txBody>
                  <a:tcPr marL="10375" marR="10375" marT="103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r>
              <a:tr h="963192">
                <a:tc>
                  <a:txBody>
                    <a:bodyPr/>
                    <a:lstStyle/>
                    <a:p>
                      <a:pPr algn="l" fontAlgn="b">
                        <a:lnSpc>
                          <a:spcPct val="150000"/>
                        </a:lnSpc>
                      </a:pPr>
                      <a:r>
                        <a:rPr lang="de-CH" sz="1100" b="0" i="0" u="none" strike="noStrike" dirty="0" err="1" smtClean="0">
                          <a:solidFill>
                            <a:srgbClr val="000000"/>
                          </a:solidFill>
                          <a:latin typeface="Arial"/>
                        </a:rPr>
                        <a:t>Potentiel</a:t>
                      </a:r>
                      <a:r>
                        <a:rPr lang="de-CH" sz="1100" b="0" i="0" u="none" strike="noStrike" dirty="0" smtClean="0">
                          <a:solidFill>
                            <a:srgbClr val="000000"/>
                          </a:solidFill>
                          <a:latin typeface="Arial"/>
                        </a:rPr>
                        <a:t> </a:t>
                      </a:r>
                      <a:r>
                        <a:rPr lang="de-CH" sz="1100" b="0" i="0" u="none" strike="noStrike" dirty="0" err="1" smtClean="0">
                          <a:solidFill>
                            <a:srgbClr val="000000"/>
                          </a:solidFill>
                          <a:latin typeface="Arial"/>
                        </a:rPr>
                        <a:t>théorique</a:t>
                      </a:r>
                      <a:r>
                        <a:rPr lang="de-CH" sz="1100" b="0" i="0" u="none" strike="noStrike" dirty="0" smtClean="0">
                          <a:solidFill>
                            <a:srgbClr val="000000"/>
                          </a:solidFill>
                          <a:latin typeface="Arial"/>
                        </a:rPr>
                        <a:t> des </a:t>
                      </a:r>
                      <a:r>
                        <a:rPr lang="de-CH" sz="1100" b="0" i="0" u="none" strike="noStrike" dirty="0" err="1" smtClean="0">
                          <a:solidFill>
                            <a:srgbClr val="000000"/>
                          </a:solidFill>
                          <a:latin typeface="Arial"/>
                        </a:rPr>
                        <a:t>actifs</a:t>
                      </a:r>
                      <a:r>
                        <a:rPr lang="de-CH" sz="1100" b="0" i="0" u="none" strike="noStrike" dirty="0" smtClean="0">
                          <a:solidFill>
                            <a:srgbClr val="000000"/>
                          </a:solidFill>
                          <a:latin typeface="Arial"/>
                        </a:rPr>
                        <a:t> </a:t>
                      </a:r>
                      <a:r>
                        <a:rPr lang="de-CH" sz="1100" b="0" i="0" u="none" strike="noStrike" dirty="0" err="1" smtClean="0">
                          <a:solidFill>
                            <a:srgbClr val="000000"/>
                          </a:solidFill>
                          <a:latin typeface="Arial"/>
                        </a:rPr>
                        <a:t>occupés</a:t>
                      </a:r>
                      <a:r>
                        <a:rPr lang="de-CH" sz="1100" b="0" i="0" u="none" strike="noStrike" baseline="0" dirty="0" smtClean="0">
                          <a:solidFill>
                            <a:srgbClr val="000000"/>
                          </a:solidFill>
                          <a:latin typeface="Arial"/>
                        </a:rPr>
                        <a:t> à </a:t>
                      </a:r>
                      <a:r>
                        <a:rPr lang="de-CH" sz="1100" b="0" i="0" u="none" strike="noStrike" baseline="0" dirty="0" err="1" smtClean="0">
                          <a:solidFill>
                            <a:srgbClr val="000000"/>
                          </a:solidFill>
                          <a:latin typeface="Arial"/>
                        </a:rPr>
                        <a:t>plein</a:t>
                      </a:r>
                      <a:r>
                        <a:rPr lang="de-CH" sz="1100" b="0" i="0" u="none" strike="noStrike" baseline="0" dirty="0" smtClean="0">
                          <a:solidFill>
                            <a:srgbClr val="000000"/>
                          </a:solidFill>
                          <a:latin typeface="Arial"/>
                        </a:rPr>
                        <a:t> </a:t>
                      </a:r>
                      <a:r>
                        <a:rPr lang="de-CH" sz="1100" b="0" i="0" u="none" strike="noStrike" baseline="0" dirty="0" err="1" smtClean="0">
                          <a:solidFill>
                            <a:srgbClr val="000000"/>
                          </a:solidFill>
                          <a:latin typeface="Arial"/>
                        </a:rPr>
                        <a:t>temps</a:t>
                      </a:r>
                      <a:r>
                        <a:rPr lang="de-CH" sz="1100" b="0" i="0" u="none" strike="noStrike" dirty="0" smtClean="0">
                          <a:solidFill>
                            <a:srgbClr val="000000"/>
                          </a:solidFill>
                          <a:latin typeface="Arial"/>
                        </a:rPr>
                        <a:t> (en </a:t>
                      </a:r>
                      <a:r>
                        <a:rPr lang="de-CH" sz="1100" b="0" i="0" u="none" strike="noStrike" dirty="0" err="1" smtClean="0">
                          <a:solidFill>
                            <a:srgbClr val="000000"/>
                          </a:solidFill>
                          <a:latin typeface="Arial"/>
                        </a:rPr>
                        <a:t>milliers</a:t>
                      </a:r>
                      <a:r>
                        <a:rPr lang="de-CH" sz="1100" b="0" i="0" u="none" strike="noStrike" dirty="0" smtClean="0">
                          <a:solidFill>
                            <a:srgbClr val="000000"/>
                          </a:solidFill>
                          <a:latin typeface="Arial"/>
                        </a:rPr>
                        <a:t>)</a:t>
                      </a:r>
                      <a:endParaRPr lang="de-CH" sz="1100" b="0" i="0" u="none" strike="noStrike" dirty="0">
                        <a:solidFill>
                          <a:srgbClr val="000000"/>
                        </a:solidFill>
                        <a:latin typeface="Arial"/>
                      </a:endParaRPr>
                    </a:p>
                  </a:txBody>
                  <a:tcPr marL="10375" marR="10375" marT="10378"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de-CH" sz="1600" b="0" i="0" u="none" strike="noStrike">
                          <a:solidFill>
                            <a:srgbClr val="000000"/>
                          </a:solidFill>
                          <a:latin typeface="Arial"/>
                        </a:rPr>
                        <a:t>171</a:t>
                      </a:r>
                    </a:p>
                  </a:txBody>
                  <a:tcPr marL="10375" marR="10375" marT="103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de-CH" sz="1600" b="0" i="0" u="none" strike="noStrike">
                          <a:solidFill>
                            <a:srgbClr val="000000"/>
                          </a:solidFill>
                          <a:latin typeface="Arial"/>
                        </a:rPr>
                        <a:t>164</a:t>
                      </a:r>
                    </a:p>
                  </a:txBody>
                  <a:tcPr marL="10375" marR="10375" marT="10378"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de-CH" sz="1600" b="0" i="0" u="none" strike="noStrike">
                          <a:solidFill>
                            <a:srgbClr val="000000"/>
                          </a:solidFill>
                          <a:latin typeface="Arial"/>
                        </a:rPr>
                        <a:t>743</a:t>
                      </a:r>
                    </a:p>
                  </a:txBody>
                  <a:tcPr marL="10375" marR="10375" marT="10378"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de-CH" sz="1600" b="0" i="0" u="none" strike="noStrike">
                          <a:solidFill>
                            <a:srgbClr val="000000"/>
                          </a:solidFill>
                          <a:latin typeface="Arial"/>
                        </a:rPr>
                        <a:t>420</a:t>
                      </a:r>
                    </a:p>
                  </a:txBody>
                  <a:tcPr marL="10375" marR="10375" marT="10378"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de-CH" sz="1600" b="0" i="0" u="none" strike="noStrike" dirty="0">
                        <a:solidFill>
                          <a:srgbClr val="000000"/>
                        </a:solidFill>
                        <a:latin typeface="Arial"/>
                      </a:endParaRPr>
                    </a:p>
                  </a:txBody>
                  <a:tcPr marL="10375" marR="10375" marT="10378"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de-CH" sz="1600" b="0" i="0" u="none" strike="noStrike" dirty="0">
                          <a:solidFill>
                            <a:srgbClr val="000000"/>
                          </a:solidFill>
                          <a:latin typeface="Arial"/>
                        </a:rPr>
                        <a:t> </a:t>
                      </a:r>
                    </a:p>
                  </a:txBody>
                  <a:tcPr marL="10375" marR="10375" marT="10378" marB="0" anchor="b">
                    <a:lnL w="6350" cap="flat" cmpd="sng" algn="ctr">
                      <a:solidFill>
                        <a:srgbClr val="000000"/>
                      </a:solidFill>
                      <a:prstDash val="solid"/>
                      <a:round/>
                      <a:headEnd type="none" w="med" len="med"/>
                      <a:tailEnd type="none" w="med" len="med"/>
                    </a:lnL>
                    <a:lnR>
                      <a:noFill/>
                    </a:lnR>
                    <a:lnT>
                      <a:noFill/>
                    </a:lnT>
                    <a:lnB>
                      <a:noFill/>
                    </a:lnB>
                  </a:tcPr>
                </a:tc>
              </a:tr>
              <a:tr h="731903">
                <a:tc>
                  <a:txBody>
                    <a:bodyPr/>
                    <a:lstStyle/>
                    <a:p>
                      <a:pPr algn="l" fontAlgn="b">
                        <a:lnSpc>
                          <a:spcPct val="150000"/>
                        </a:lnSpc>
                      </a:pPr>
                      <a:r>
                        <a:rPr lang="de-CH" sz="1100" b="1" i="0" u="none" strike="noStrike" dirty="0" err="1" smtClean="0">
                          <a:solidFill>
                            <a:srgbClr val="000000"/>
                          </a:solidFill>
                          <a:latin typeface="Arial"/>
                        </a:rPr>
                        <a:t>Potentiel</a:t>
                      </a:r>
                      <a:r>
                        <a:rPr lang="de-CH" sz="1100" b="1" i="0" u="none" strike="noStrike" dirty="0" smtClean="0">
                          <a:solidFill>
                            <a:srgbClr val="000000"/>
                          </a:solidFill>
                          <a:latin typeface="Arial"/>
                        </a:rPr>
                        <a:t> </a:t>
                      </a:r>
                      <a:r>
                        <a:rPr lang="de-CH" sz="1100" b="1" i="0" u="none" strike="noStrike" dirty="0" err="1" smtClean="0">
                          <a:solidFill>
                            <a:srgbClr val="000000"/>
                          </a:solidFill>
                          <a:latin typeface="Arial"/>
                        </a:rPr>
                        <a:t>grâce</a:t>
                      </a:r>
                      <a:r>
                        <a:rPr lang="de-CH" sz="1100" b="1" i="0" u="none" strike="noStrike" dirty="0" smtClean="0">
                          <a:solidFill>
                            <a:srgbClr val="000000"/>
                          </a:solidFill>
                          <a:latin typeface="Arial"/>
                        </a:rPr>
                        <a:t> à </a:t>
                      </a:r>
                      <a:r>
                        <a:rPr lang="de-CH" sz="1100" b="1" i="0" u="none" strike="noStrike" dirty="0" err="1" smtClean="0">
                          <a:solidFill>
                            <a:srgbClr val="000000"/>
                          </a:solidFill>
                          <a:latin typeface="Arial"/>
                        </a:rPr>
                        <a:t>une</a:t>
                      </a:r>
                      <a:r>
                        <a:rPr lang="de-CH" sz="1100" b="1" i="0" u="none" strike="noStrike" dirty="0" smtClean="0">
                          <a:solidFill>
                            <a:srgbClr val="000000"/>
                          </a:solidFill>
                          <a:latin typeface="Arial"/>
                        </a:rPr>
                        <a:t> </a:t>
                      </a:r>
                      <a:r>
                        <a:rPr lang="de-CH" sz="1100" b="1" i="0" u="none" strike="noStrike" dirty="0" err="1" smtClean="0">
                          <a:solidFill>
                            <a:srgbClr val="000000"/>
                          </a:solidFill>
                          <a:latin typeface="Arial"/>
                        </a:rPr>
                        <a:t>activation</a:t>
                      </a:r>
                      <a:r>
                        <a:rPr lang="de-CH" sz="1100" b="1" i="0" u="none" strike="noStrike" dirty="0" smtClean="0">
                          <a:solidFill>
                            <a:srgbClr val="000000"/>
                          </a:solidFill>
                          <a:latin typeface="Arial"/>
                        </a:rPr>
                        <a:t> de 20</a:t>
                      </a:r>
                      <a:r>
                        <a:rPr lang="de-CH" sz="1100" b="1" i="0" u="none" strike="noStrike" dirty="0">
                          <a:solidFill>
                            <a:srgbClr val="000000"/>
                          </a:solidFill>
                          <a:latin typeface="Arial"/>
                        </a:rPr>
                        <a:t>%, </a:t>
                      </a:r>
                      <a:r>
                        <a:rPr lang="de-CH" sz="1100" b="1" i="0" u="none" strike="noStrike" dirty="0" err="1" smtClean="0">
                          <a:solidFill>
                            <a:srgbClr val="000000"/>
                          </a:solidFill>
                          <a:latin typeface="Arial"/>
                        </a:rPr>
                        <a:t>actifs</a:t>
                      </a:r>
                      <a:r>
                        <a:rPr lang="de-CH" sz="1100" b="1" i="0" u="none" strike="noStrike" dirty="0" smtClean="0">
                          <a:solidFill>
                            <a:srgbClr val="000000"/>
                          </a:solidFill>
                          <a:latin typeface="Arial"/>
                        </a:rPr>
                        <a:t> </a:t>
                      </a:r>
                      <a:r>
                        <a:rPr lang="de-CH" sz="1100" b="1" i="0" u="none" strike="noStrike" dirty="0" err="1" smtClean="0">
                          <a:solidFill>
                            <a:srgbClr val="000000"/>
                          </a:solidFill>
                          <a:latin typeface="Arial"/>
                        </a:rPr>
                        <a:t>occupés</a:t>
                      </a:r>
                      <a:r>
                        <a:rPr lang="de-CH" sz="1100" b="1" i="0" u="none" strike="noStrike" dirty="0" smtClean="0">
                          <a:solidFill>
                            <a:srgbClr val="000000"/>
                          </a:solidFill>
                          <a:latin typeface="Arial"/>
                        </a:rPr>
                        <a:t> à </a:t>
                      </a:r>
                      <a:r>
                        <a:rPr lang="de-CH" sz="1100" b="1" i="0" u="none" strike="noStrike" dirty="0" err="1" smtClean="0">
                          <a:solidFill>
                            <a:srgbClr val="000000"/>
                          </a:solidFill>
                          <a:latin typeface="Arial"/>
                        </a:rPr>
                        <a:t>plein</a:t>
                      </a:r>
                      <a:r>
                        <a:rPr lang="de-CH" sz="1100" b="1" i="0" u="none" strike="noStrike" dirty="0" smtClean="0">
                          <a:solidFill>
                            <a:srgbClr val="000000"/>
                          </a:solidFill>
                          <a:latin typeface="Arial"/>
                        </a:rPr>
                        <a:t> </a:t>
                      </a:r>
                      <a:r>
                        <a:rPr lang="de-CH" sz="1100" b="1" i="0" u="none" strike="noStrike" dirty="0" err="1" smtClean="0">
                          <a:solidFill>
                            <a:srgbClr val="000000"/>
                          </a:solidFill>
                          <a:latin typeface="Arial"/>
                        </a:rPr>
                        <a:t>temps</a:t>
                      </a:r>
                      <a:r>
                        <a:rPr lang="de-CH" sz="1100" b="1" i="0" u="none" strike="noStrike" dirty="0" smtClean="0">
                          <a:solidFill>
                            <a:srgbClr val="000000"/>
                          </a:solidFill>
                          <a:latin typeface="Arial"/>
                        </a:rPr>
                        <a:t> (en </a:t>
                      </a:r>
                      <a:r>
                        <a:rPr lang="de-CH" sz="1100" b="1" i="0" u="none" strike="noStrike" dirty="0" err="1" smtClean="0">
                          <a:solidFill>
                            <a:srgbClr val="000000"/>
                          </a:solidFill>
                          <a:latin typeface="Arial"/>
                        </a:rPr>
                        <a:t>milliers</a:t>
                      </a:r>
                      <a:r>
                        <a:rPr lang="de-CH" sz="1100" b="1" i="0" u="none" strike="noStrike" dirty="0" smtClean="0">
                          <a:solidFill>
                            <a:srgbClr val="000000"/>
                          </a:solidFill>
                          <a:latin typeface="Arial"/>
                        </a:rPr>
                        <a:t>)</a:t>
                      </a:r>
                      <a:endParaRPr lang="de-CH" sz="1100" b="1" i="0" u="none" strike="noStrike" dirty="0">
                        <a:solidFill>
                          <a:srgbClr val="000000"/>
                        </a:solidFill>
                        <a:latin typeface="Arial"/>
                      </a:endParaRPr>
                    </a:p>
                  </a:txBody>
                  <a:tcPr marL="10375" marR="10375" marT="10378"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EAF1DD"/>
                    </a:solidFill>
                  </a:tcPr>
                </a:tc>
                <a:tc>
                  <a:txBody>
                    <a:bodyPr/>
                    <a:lstStyle/>
                    <a:p>
                      <a:pPr algn="ctr" fontAlgn="b"/>
                      <a:r>
                        <a:rPr lang="de-CH" sz="1600" b="1" i="0" u="none" strike="noStrike">
                          <a:solidFill>
                            <a:srgbClr val="000000"/>
                          </a:solidFill>
                          <a:latin typeface="Arial"/>
                        </a:rPr>
                        <a:t>34</a:t>
                      </a:r>
                    </a:p>
                  </a:txBody>
                  <a:tcPr marL="10375" marR="10375" marT="103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EAF1DD"/>
                    </a:solidFill>
                  </a:tcPr>
                </a:tc>
                <a:tc>
                  <a:txBody>
                    <a:bodyPr/>
                    <a:lstStyle/>
                    <a:p>
                      <a:pPr algn="ctr" fontAlgn="b"/>
                      <a:r>
                        <a:rPr lang="de-CH" sz="1600" b="1" i="0" u="none" strike="noStrike">
                          <a:solidFill>
                            <a:srgbClr val="000000"/>
                          </a:solidFill>
                          <a:latin typeface="Arial"/>
                        </a:rPr>
                        <a:t>33</a:t>
                      </a:r>
                    </a:p>
                  </a:txBody>
                  <a:tcPr marL="10375" marR="10375" marT="10378"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EAF1DD"/>
                    </a:solidFill>
                  </a:tcPr>
                </a:tc>
                <a:tc>
                  <a:txBody>
                    <a:bodyPr/>
                    <a:lstStyle/>
                    <a:p>
                      <a:pPr algn="ctr" fontAlgn="b"/>
                      <a:r>
                        <a:rPr lang="de-CH" sz="1600" b="1" i="0" u="none" strike="noStrike">
                          <a:solidFill>
                            <a:srgbClr val="000000"/>
                          </a:solidFill>
                          <a:latin typeface="Arial"/>
                        </a:rPr>
                        <a:t>149</a:t>
                      </a:r>
                    </a:p>
                  </a:txBody>
                  <a:tcPr marL="10375" marR="10375" marT="10378"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EAF1DD"/>
                    </a:solidFill>
                  </a:tcPr>
                </a:tc>
                <a:tc>
                  <a:txBody>
                    <a:bodyPr/>
                    <a:lstStyle/>
                    <a:p>
                      <a:pPr algn="ctr" fontAlgn="b"/>
                      <a:r>
                        <a:rPr lang="de-CH" sz="1600" b="1" i="0" u="none" strike="noStrike">
                          <a:solidFill>
                            <a:srgbClr val="000000"/>
                          </a:solidFill>
                          <a:latin typeface="Arial"/>
                        </a:rPr>
                        <a:t>84</a:t>
                      </a:r>
                    </a:p>
                  </a:txBody>
                  <a:tcPr marL="10375" marR="10375" marT="10378"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EAF1DD"/>
                    </a:solidFill>
                  </a:tcPr>
                </a:tc>
                <a:tc>
                  <a:txBody>
                    <a:bodyPr/>
                    <a:lstStyle/>
                    <a:p>
                      <a:pPr algn="ctr" fontAlgn="b"/>
                      <a:r>
                        <a:rPr lang="de-CH" sz="1600" b="1" i="0" u="none" strike="noStrike" dirty="0">
                          <a:solidFill>
                            <a:srgbClr val="000000"/>
                          </a:solidFill>
                          <a:latin typeface="Arial"/>
                        </a:rPr>
                        <a:t>12</a:t>
                      </a:r>
                    </a:p>
                  </a:txBody>
                  <a:tcPr marL="10375" marR="10375" marT="10378"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EAF1DD"/>
                    </a:solidFill>
                  </a:tcPr>
                </a:tc>
                <a:tc>
                  <a:txBody>
                    <a:bodyPr/>
                    <a:lstStyle/>
                    <a:p>
                      <a:pPr algn="ctr" fontAlgn="b"/>
                      <a:r>
                        <a:rPr lang="de-CH" sz="1600" b="1" i="0" u="none" strike="noStrike" dirty="0">
                          <a:solidFill>
                            <a:srgbClr val="000000"/>
                          </a:solidFill>
                          <a:latin typeface="Arial"/>
                        </a:rPr>
                        <a:t>312</a:t>
                      </a:r>
                    </a:p>
                  </a:txBody>
                  <a:tcPr marL="10375" marR="10375" marT="10378"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EAF1DD"/>
                    </a:solidFill>
                  </a:tcPr>
                </a:tc>
              </a:tr>
              <a:tr h="488897">
                <a:tc>
                  <a:txBody>
                    <a:bodyPr/>
                    <a:lstStyle/>
                    <a:p>
                      <a:pPr algn="l" fontAlgn="b">
                        <a:lnSpc>
                          <a:spcPct val="150000"/>
                        </a:lnSpc>
                      </a:pPr>
                      <a:r>
                        <a:rPr lang="de-CH" sz="1100" b="0" i="0" u="none" strike="noStrike" dirty="0">
                          <a:solidFill>
                            <a:srgbClr val="000000"/>
                          </a:solidFill>
                          <a:latin typeface="Arial"/>
                        </a:rPr>
                        <a:t>Total </a:t>
                      </a:r>
                      <a:r>
                        <a:rPr lang="de-CH" sz="1100" b="0" i="0" u="none" strike="noStrike" dirty="0" smtClean="0">
                          <a:solidFill>
                            <a:srgbClr val="000000"/>
                          </a:solidFill>
                          <a:latin typeface="Arial"/>
                        </a:rPr>
                        <a:t>des </a:t>
                      </a:r>
                      <a:r>
                        <a:rPr lang="de-CH" sz="1100" b="0" i="0" u="none" strike="noStrike" dirty="0" err="1" smtClean="0">
                          <a:solidFill>
                            <a:srgbClr val="000000"/>
                          </a:solidFill>
                          <a:latin typeface="Arial"/>
                        </a:rPr>
                        <a:t>personnes</a:t>
                      </a:r>
                      <a:r>
                        <a:rPr lang="de-CH" sz="1100" b="0" i="0" u="none" strike="noStrike" dirty="0" smtClean="0">
                          <a:solidFill>
                            <a:srgbClr val="000000"/>
                          </a:solidFill>
                          <a:latin typeface="Arial"/>
                        </a:rPr>
                        <a:t> (en </a:t>
                      </a:r>
                      <a:r>
                        <a:rPr lang="de-CH" sz="1100" b="0" i="0" u="none" strike="noStrike" dirty="0" err="1" smtClean="0">
                          <a:solidFill>
                            <a:srgbClr val="000000"/>
                          </a:solidFill>
                          <a:latin typeface="Arial"/>
                        </a:rPr>
                        <a:t>milliers</a:t>
                      </a:r>
                      <a:r>
                        <a:rPr lang="de-CH" sz="1100" b="0" i="0" u="none" strike="noStrike" dirty="0" smtClean="0">
                          <a:solidFill>
                            <a:srgbClr val="000000"/>
                          </a:solidFill>
                          <a:latin typeface="Arial"/>
                        </a:rPr>
                        <a:t>)</a:t>
                      </a:r>
                      <a:endParaRPr lang="de-CH" sz="1100" b="0" i="0" u="none" strike="noStrike" dirty="0">
                        <a:solidFill>
                          <a:srgbClr val="000000"/>
                        </a:solidFill>
                        <a:latin typeface="Arial"/>
                      </a:endParaRPr>
                    </a:p>
                  </a:txBody>
                  <a:tcPr marL="10375" marR="10375" marT="103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lnSpc>
                          <a:spcPct val="150000"/>
                        </a:lnSpc>
                      </a:pPr>
                      <a:r>
                        <a:rPr lang="de-CH" sz="1600" b="0" i="0" u="none" strike="noStrike">
                          <a:solidFill>
                            <a:srgbClr val="000000"/>
                          </a:solidFill>
                          <a:latin typeface="Arial"/>
                        </a:rPr>
                        <a:t>920</a:t>
                      </a:r>
                    </a:p>
                  </a:txBody>
                  <a:tcPr marL="10375" marR="10375" marT="103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lnSpc>
                          <a:spcPct val="150000"/>
                        </a:lnSpc>
                      </a:pPr>
                      <a:r>
                        <a:rPr lang="de-CH" sz="1600" b="0" i="0" u="none" strike="noStrike">
                          <a:solidFill>
                            <a:srgbClr val="000000"/>
                          </a:solidFill>
                          <a:latin typeface="Arial"/>
                        </a:rPr>
                        <a:t>408</a:t>
                      </a:r>
                    </a:p>
                  </a:txBody>
                  <a:tcPr marL="10375" marR="10375" marT="103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lnSpc>
                          <a:spcPct val="150000"/>
                        </a:lnSpc>
                      </a:pPr>
                      <a:r>
                        <a:rPr lang="de-CH" sz="1600" b="0" i="0" u="none" strike="noStrike">
                          <a:solidFill>
                            <a:srgbClr val="000000"/>
                          </a:solidFill>
                          <a:latin typeface="Arial"/>
                        </a:rPr>
                        <a:t>2'987</a:t>
                      </a:r>
                    </a:p>
                  </a:txBody>
                  <a:tcPr marL="10375" marR="10375" marT="10378"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lnSpc>
                          <a:spcPct val="150000"/>
                        </a:lnSpc>
                      </a:pPr>
                      <a:r>
                        <a:rPr lang="de-CH" sz="1600" b="0" i="0" u="none" strike="noStrike">
                          <a:solidFill>
                            <a:srgbClr val="000000"/>
                          </a:solidFill>
                          <a:latin typeface="Arial"/>
                        </a:rPr>
                        <a:t>931</a:t>
                      </a:r>
                    </a:p>
                  </a:txBody>
                  <a:tcPr marL="10375" marR="10375" marT="103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lnSpc>
                          <a:spcPct val="150000"/>
                        </a:lnSpc>
                      </a:pPr>
                      <a:endParaRPr lang="de-CH" sz="1600" b="0" i="1" u="none" strike="noStrike" dirty="0">
                        <a:solidFill>
                          <a:srgbClr val="000000"/>
                        </a:solidFill>
                        <a:latin typeface="Arial"/>
                      </a:endParaRPr>
                    </a:p>
                  </a:txBody>
                  <a:tcPr marL="10375" marR="10375" marT="10378"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lnSpc>
                          <a:spcPct val="150000"/>
                        </a:lnSpc>
                      </a:pPr>
                      <a:endParaRPr lang="de-CH" sz="1600" b="0" i="0" u="none" strike="noStrike" dirty="0">
                        <a:solidFill>
                          <a:srgbClr val="000000"/>
                        </a:solidFill>
                        <a:latin typeface="Arial"/>
                      </a:endParaRPr>
                    </a:p>
                  </a:txBody>
                  <a:tcPr marL="10375" marR="10375" marT="103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r>
            </a:tbl>
          </a:graphicData>
        </a:graphic>
      </p:graphicFrame>
      <p:sp>
        <p:nvSpPr>
          <p:cNvPr id="6" name="Rechteck 5"/>
          <p:cNvSpPr/>
          <p:nvPr/>
        </p:nvSpPr>
        <p:spPr>
          <a:xfrm>
            <a:off x="5580063" y="4365625"/>
            <a:ext cx="2376487" cy="1366838"/>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CH"/>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el 1"/>
          <p:cNvSpPr>
            <a:spLocks noGrp="1"/>
          </p:cNvSpPr>
          <p:nvPr>
            <p:ph type="ctrTitle"/>
          </p:nvPr>
        </p:nvSpPr>
        <p:spPr bwMode="auto">
          <a:xfrm>
            <a:off x="1116013" y="476250"/>
            <a:ext cx="6286500" cy="714375"/>
          </a:xfrm>
          <a:noFill/>
          <a:ln>
            <a:miter lim="800000"/>
            <a:headEnd/>
            <a:tailEnd/>
          </a:ln>
        </p:spPr>
        <p:txBody>
          <a:bodyPr vert="horz" wrap="square" lIns="91440" tIns="45720" rIns="91440" bIns="45720" numCol="1" anchor="t" anchorCtr="0" compatLnSpc="1">
            <a:prstTxWarp prst="textNoShape">
              <a:avLst/>
            </a:prstTxWarp>
          </a:bodyPr>
          <a:lstStyle/>
          <a:p>
            <a:r>
              <a:rPr lang="de-CH" smtClean="0">
                <a:latin typeface="Arial" charset="0"/>
                <a:cs typeface="Arial" charset="0"/>
              </a:rPr>
              <a:t>Aperçu</a:t>
            </a:r>
          </a:p>
        </p:txBody>
      </p:sp>
      <p:sp>
        <p:nvSpPr>
          <p:cNvPr id="44034" name="Inhaltsplatzhalter 2"/>
          <p:cNvSpPr>
            <a:spLocks noGrp="1"/>
          </p:cNvSpPr>
          <p:nvPr>
            <p:ph sz="quarter" idx="12"/>
          </p:nvPr>
        </p:nvSpPr>
        <p:spPr bwMode="auto">
          <a:xfrm>
            <a:off x="1214438" y="1412875"/>
            <a:ext cx="7215187" cy="1857375"/>
          </a:xfrm>
          <a:noFill/>
          <a:ln>
            <a:miter lim="800000"/>
            <a:headEnd/>
            <a:tailEnd/>
          </a:ln>
        </p:spPr>
        <p:txBody>
          <a:bodyPr vert="horz" wrap="square" lIns="91440" tIns="45720" rIns="91440" bIns="45720" numCol="1" anchor="t" anchorCtr="0" compatLnSpc="1">
            <a:prstTxWarp prst="textNoShape">
              <a:avLst/>
            </a:prstTxWarp>
          </a:bodyPr>
          <a:lstStyle/>
          <a:p>
            <a:pPr>
              <a:buFont typeface="Arial" charset="0"/>
              <a:buChar char="•"/>
            </a:pPr>
            <a:r>
              <a:rPr lang="de-CH" sz="2400" b="1" smtClean="0">
                <a:latin typeface="Arial" charset="0"/>
                <a:cs typeface="Arial" charset="0"/>
              </a:rPr>
              <a:t>Analyse de la situation du personnel qualifié:</a:t>
            </a:r>
            <a:r>
              <a:rPr lang="de-CH" sz="2400" smtClean="0">
                <a:latin typeface="Arial" charset="0"/>
                <a:cs typeface="Arial" charset="0"/>
              </a:rPr>
              <a:t> l'évolution démographique soulève de grands défis</a:t>
            </a:r>
            <a:br>
              <a:rPr lang="de-CH" sz="2400" smtClean="0">
                <a:latin typeface="Arial" charset="0"/>
                <a:cs typeface="Arial" charset="0"/>
              </a:rPr>
            </a:br>
            <a:endParaRPr lang="de-CH" sz="2400" smtClean="0">
              <a:latin typeface="Arial" charset="0"/>
              <a:cs typeface="Arial" charset="0"/>
            </a:endParaRPr>
          </a:p>
          <a:p>
            <a:pPr>
              <a:buFont typeface="Arial" charset="0"/>
              <a:buChar char="•"/>
            </a:pPr>
            <a:r>
              <a:rPr lang="de-CH" sz="2400" b="1" smtClean="0">
                <a:latin typeface="Arial" charset="0"/>
                <a:cs typeface="Arial" charset="0"/>
              </a:rPr>
              <a:t>Potentiels de main-d'oeuvre: </a:t>
            </a:r>
            <a:r>
              <a:rPr lang="de-CH" sz="2400" smtClean="0">
                <a:latin typeface="Arial" charset="0"/>
                <a:cs typeface="Arial" charset="0"/>
              </a:rPr>
              <a:t>potentiels disponibles et inactifs dans la population actve suisse. </a:t>
            </a:r>
          </a:p>
          <a:p>
            <a:pPr>
              <a:buFont typeface="Arial" charset="0"/>
              <a:buChar char="•"/>
            </a:pPr>
            <a:endParaRPr lang="de-CH" sz="2400" smtClean="0">
              <a:latin typeface="Arial" charset="0"/>
              <a:cs typeface="Arial" charset="0"/>
            </a:endParaRPr>
          </a:p>
          <a:p>
            <a:pPr>
              <a:buFont typeface="Arial" charset="0"/>
              <a:buChar char="•"/>
            </a:pPr>
            <a:r>
              <a:rPr lang="de-CH" sz="2400" b="1" smtClean="0">
                <a:solidFill>
                  <a:srgbClr val="FF0000"/>
                </a:solidFill>
                <a:latin typeface="Arial" charset="0"/>
                <a:cs typeface="Arial" charset="0"/>
              </a:rPr>
              <a:t>Lignes directrices + objectifs </a:t>
            </a:r>
            <a:r>
              <a:rPr lang="de-CH" sz="2400" smtClean="0">
                <a:solidFill>
                  <a:srgbClr val="FF0000"/>
                </a:solidFill>
                <a:latin typeface="Arial" charset="0"/>
                <a:cs typeface="Arial" charset="0"/>
              </a:rPr>
              <a:t>du DFE</a:t>
            </a:r>
            <a:endParaRPr lang="de-CH" sz="2400" b="1" smtClean="0">
              <a:solidFill>
                <a:srgbClr val="FF0000"/>
              </a:solidFill>
              <a:latin typeface="Arial" charset="0"/>
              <a:cs typeface="Arial" charset="0"/>
            </a:endParaRPr>
          </a:p>
          <a:p>
            <a:pPr>
              <a:buFont typeface="Arial" charset="0"/>
              <a:buNone/>
            </a:pPr>
            <a:endParaRPr lang="de-CH" sz="2400" smtClean="0">
              <a:latin typeface="Arial" charset="0"/>
              <a:cs typeface="Arial" charset="0"/>
            </a:endParaRPr>
          </a:p>
          <a:p>
            <a:pPr>
              <a:buFont typeface="Arial" charset="0"/>
              <a:buChar char="•"/>
            </a:pPr>
            <a:r>
              <a:rPr lang="de-CH" sz="2400" b="1" smtClean="0">
                <a:latin typeface="Arial" charset="0"/>
                <a:cs typeface="Arial" charset="0"/>
              </a:rPr>
              <a:t>Mesures: </a:t>
            </a:r>
            <a:r>
              <a:rPr lang="de-CH" sz="2400" smtClean="0">
                <a:latin typeface="Arial" charset="0"/>
                <a:cs typeface="Arial" charset="0"/>
              </a:rPr>
              <a:t>exploiter les potentiels disponibles par l'activation et la qualification</a:t>
            </a:r>
          </a:p>
        </p:txBody>
      </p:sp>
      <p:sp>
        <p:nvSpPr>
          <p:cNvPr id="44035" name="Foliennummernplatzhalter 3"/>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727D1B2E-2D79-439D-B075-AAE80087A0A1}" type="slidenum">
              <a:rPr lang="de-CH" smtClean="0">
                <a:latin typeface="Arial" charset="0"/>
                <a:ea typeface="MS PGothic" pitchFamily="34" charset="-128"/>
                <a:cs typeface="Arial" charset="0"/>
              </a:rPr>
              <a:pPr fontAlgn="base">
                <a:spcBef>
                  <a:spcPct val="0"/>
                </a:spcBef>
                <a:spcAft>
                  <a:spcPct val="0"/>
                </a:spcAft>
              </a:pPr>
              <a:t>17</a:t>
            </a:fld>
            <a:endParaRPr lang="de-CH" smtClean="0">
              <a:latin typeface="Arial" charset="0"/>
              <a:ea typeface="MS PGothic" pitchFamily="34" charset="-128"/>
              <a:cs typeface="Arial"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el 1"/>
          <p:cNvSpPr>
            <a:spLocks noGrp="1"/>
          </p:cNvSpPr>
          <p:nvPr>
            <p:ph type="ctrTitle"/>
          </p:nvPr>
        </p:nvSpPr>
        <p:spPr bwMode="auto">
          <a:xfrm>
            <a:off x="1214438" y="571500"/>
            <a:ext cx="7750175" cy="481013"/>
          </a:xfrm>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en-CA" sz="2800" kern="0" dirty="0" err="1" smtClean="0"/>
              <a:t>Lignes</a:t>
            </a:r>
            <a:r>
              <a:rPr lang="en-CA" sz="2800" kern="0" dirty="0" smtClean="0"/>
              <a:t> </a:t>
            </a:r>
            <a:r>
              <a:rPr lang="en-CA" sz="2800" kern="0" dirty="0" err="1" smtClean="0"/>
              <a:t>directrices</a:t>
            </a:r>
            <a:r>
              <a:rPr lang="en-CA" sz="2800" kern="0" dirty="0" smtClean="0"/>
              <a:t> et </a:t>
            </a:r>
            <a:r>
              <a:rPr lang="en-CA" sz="2800" kern="0" dirty="0" err="1" smtClean="0"/>
              <a:t>objectifs</a:t>
            </a:r>
            <a:r>
              <a:rPr lang="en-CA" sz="2800" kern="0" dirty="0" smtClean="0"/>
              <a:t/>
            </a:r>
            <a:br>
              <a:rPr lang="en-CA" sz="2800" kern="0" dirty="0" smtClean="0"/>
            </a:br>
            <a:endParaRPr lang="en-CA" sz="2800" dirty="0" smtClean="0">
              <a:latin typeface="Arial" charset="0"/>
              <a:cs typeface="Arial" charset="0"/>
            </a:endParaRPr>
          </a:p>
        </p:txBody>
      </p:sp>
      <p:sp>
        <p:nvSpPr>
          <p:cNvPr id="46082" name="Textfeld 17"/>
          <p:cNvSpPr txBox="1">
            <a:spLocks noChangeArrowheads="1"/>
          </p:cNvSpPr>
          <p:nvPr/>
        </p:nvSpPr>
        <p:spPr bwMode="auto">
          <a:xfrm>
            <a:off x="395288" y="2852738"/>
            <a:ext cx="2825750" cy="3786187"/>
          </a:xfrm>
          <a:prstGeom prst="rect">
            <a:avLst/>
          </a:prstGeom>
          <a:noFill/>
          <a:ln w="9525">
            <a:noFill/>
            <a:miter lim="800000"/>
            <a:headEnd/>
            <a:tailEnd/>
          </a:ln>
        </p:spPr>
        <p:txBody>
          <a:bodyPr wrap="none">
            <a:spAutoFit/>
          </a:bodyPr>
          <a:lstStyle/>
          <a:p>
            <a:r>
              <a:rPr lang="de-CH" sz="1600" b="1">
                <a:solidFill>
                  <a:srgbClr val="FF0000"/>
                </a:solidFill>
                <a:ea typeface="MS PGothic" pitchFamily="34" charset="-128"/>
              </a:rPr>
              <a:t>Formation professionnelle </a:t>
            </a:r>
          </a:p>
          <a:p>
            <a:r>
              <a:rPr lang="de-CH" sz="1600" b="1">
                <a:solidFill>
                  <a:srgbClr val="FF0000"/>
                </a:solidFill>
                <a:ea typeface="MS PGothic" pitchFamily="34" charset="-128"/>
              </a:rPr>
              <a:t>avant l'entrée en emploi</a:t>
            </a:r>
          </a:p>
          <a:p>
            <a:endParaRPr lang="de-CH" sz="1600" b="1">
              <a:ea typeface="MS PGothic" pitchFamily="34" charset="-128"/>
            </a:endParaRPr>
          </a:p>
          <a:p>
            <a:pPr>
              <a:buFont typeface="Arial" charset="0"/>
              <a:buChar char="•"/>
            </a:pPr>
            <a:r>
              <a:rPr lang="de-CH" sz="1600" b="1">
                <a:ea typeface="MS PGothic" pitchFamily="34" charset="-128"/>
              </a:rPr>
              <a:t> Amener 95% des jeunes </a:t>
            </a:r>
          </a:p>
          <a:p>
            <a:r>
              <a:rPr lang="de-CH" sz="1600" b="1">
                <a:ea typeface="MS PGothic" pitchFamily="34" charset="-128"/>
              </a:rPr>
              <a:t>de 25 ans à obtenir un</a:t>
            </a:r>
          </a:p>
          <a:p>
            <a:r>
              <a:rPr lang="de-CH" sz="1600" b="1">
                <a:ea typeface="MS PGothic" pitchFamily="34" charset="-128"/>
              </a:rPr>
              <a:t>diplôme du degré secon-</a:t>
            </a:r>
          </a:p>
          <a:p>
            <a:r>
              <a:rPr lang="de-CH" sz="1600" b="1">
                <a:ea typeface="MS PGothic" pitchFamily="34" charset="-128"/>
              </a:rPr>
              <a:t>daire II</a:t>
            </a:r>
          </a:p>
          <a:p>
            <a:pPr>
              <a:buFont typeface="Arial" charset="0"/>
              <a:buChar char="•"/>
            </a:pPr>
            <a:endParaRPr lang="de-CH" sz="1600" b="1">
              <a:ea typeface="MS PGothic" pitchFamily="34" charset="-128"/>
            </a:endParaRPr>
          </a:p>
          <a:p>
            <a:pPr>
              <a:buFont typeface="Arial" charset="0"/>
              <a:buChar char="•"/>
            </a:pPr>
            <a:r>
              <a:rPr lang="de-CH" sz="1600" b="1">
                <a:ea typeface="MS PGothic" pitchFamily="34" charset="-128"/>
              </a:rPr>
              <a:t> Faire nettement reculer le</a:t>
            </a:r>
          </a:p>
          <a:p>
            <a:r>
              <a:rPr lang="de-CH" sz="1600" b="1">
                <a:ea typeface="MS PGothic" pitchFamily="34" charset="-128"/>
              </a:rPr>
              <a:t>taux de chômage des jeu-</a:t>
            </a:r>
          </a:p>
          <a:p>
            <a:r>
              <a:rPr lang="de-CH" sz="1600" b="1">
                <a:ea typeface="MS PGothic" pitchFamily="34" charset="-128"/>
              </a:rPr>
              <a:t>nes</a:t>
            </a:r>
          </a:p>
          <a:p>
            <a:pPr>
              <a:buFont typeface="Arial" charset="0"/>
              <a:buChar char="•"/>
            </a:pPr>
            <a:endParaRPr lang="de-CH" sz="1600" b="1">
              <a:ea typeface="MS PGothic" pitchFamily="34" charset="-128"/>
            </a:endParaRPr>
          </a:p>
          <a:p>
            <a:pPr>
              <a:buFont typeface="Arial" charset="0"/>
              <a:buChar char="•"/>
            </a:pPr>
            <a:r>
              <a:rPr lang="de-CH" sz="1600" b="1">
                <a:ea typeface="MS PGothic" pitchFamily="34" charset="-128"/>
              </a:rPr>
              <a:t> Faire baisser le nombre</a:t>
            </a:r>
          </a:p>
          <a:p>
            <a:r>
              <a:rPr lang="de-CH" sz="1600" b="1">
                <a:ea typeface="MS PGothic" pitchFamily="34" charset="-128"/>
              </a:rPr>
              <a:t>de jeunes bénéficiaires de</a:t>
            </a:r>
          </a:p>
          <a:p>
            <a:r>
              <a:rPr lang="de-CH" sz="1600" b="1">
                <a:ea typeface="MS PGothic" pitchFamily="34" charset="-128"/>
              </a:rPr>
              <a:t>l'aide sociale</a:t>
            </a:r>
          </a:p>
        </p:txBody>
      </p:sp>
      <p:sp>
        <p:nvSpPr>
          <p:cNvPr id="46083" name="Textfeld 9"/>
          <p:cNvSpPr txBox="1">
            <a:spLocks noChangeArrowheads="1"/>
          </p:cNvSpPr>
          <p:nvPr/>
        </p:nvSpPr>
        <p:spPr bwMode="auto">
          <a:xfrm>
            <a:off x="3203575" y="2852738"/>
            <a:ext cx="2890838" cy="3786187"/>
          </a:xfrm>
          <a:prstGeom prst="rect">
            <a:avLst/>
          </a:prstGeom>
          <a:noFill/>
          <a:ln w="9525">
            <a:noFill/>
            <a:miter lim="800000"/>
            <a:headEnd/>
            <a:tailEnd/>
          </a:ln>
        </p:spPr>
        <p:txBody>
          <a:bodyPr wrap="none">
            <a:spAutoFit/>
          </a:bodyPr>
          <a:lstStyle/>
          <a:p>
            <a:r>
              <a:rPr lang="de-CH" sz="1600" b="1">
                <a:solidFill>
                  <a:srgbClr val="FF0000"/>
                </a:solidFill>
                <a:ea typeface="MS PGothic" pitchFamily="34" charset="-128"/>
              </a:rPr>
              <a:t>D'abord le travail, ensuite </a:t>
            </a:r>
          </a:p>
          <a:p>
            <a:r>
              <a:rPr lang="de-CH" sz="1600" b="1">
                <a:solidFill>
                  <a:srgbClr val="FF0000"/>
                </a:solidFill>
                <a:ea typeface="MS PGothic" pitchFamily="34" charset="-128"/>
              </a:rPr>
              <a:t>la formation</a:t>
            </a:r>
          </a:p>
          <a:p>
            <a:endParaRPr lang="de-CH" sz="1600" b="1">
              <a:ea typeface="MS PGothic" pitchFamily="34" charset="-128"/>
            </a:endParaRPr>
          </a:p>
          <a:p>
            <a:pPr>
              <a:buFont typeface="Arial" charset="0"/>
              <a:buChar char="•"/>
            </a:pPr>
            <a:r>
              <a:rPr lang="de-CH" sz="1600" b="1">
                <a:ea typeface="MS PGothic" pitchFamily="34" charset="-128"/>
              </a:rPr>
              <a:t> Augmenter la participation</a:t>
            </a:r>
          </a:p>
          <a:p>
            <a:r>
              <a:rPr lang="de-CH" sz="1600" b="1">
                <a:ea typeface="MS PGothic" pitchFamily="34" charset="-128"/>
              </a:rPr>
              <a:t>au marché du travail</a:t>
            </a:r>
          </a:p>
          <a:p>
            <a:pPr>
              <a:buFont typeface="Arial" charset="0"/>
              <a:buChar char="•"/>
            </a:pPr>
            <a:endParaRPr lang="de-CH" sz="1600" b="1">
              <a:ea typeface="MS PGothic" pitchFamily="34" charset="-128"/>
            </a:endParaRPr>
          </a:p>
          <a:p>
            <a:pPr>
              <a:buFont typeface="Arial" charset="0"/>
              <a:buChar char="•"/>
            </a:pPr>
            <a:r>
              <a:rPr lang="de-CH" sz="1600" b="1">
                <a:ea typeface="MS PGothic" pitchFamily="34" charset="-128"/>
              </a:rPr>
              <a:t> Développer les formations</a:t>
            </a:r>
          </a:p>
          <a:p>
            <a:r>
              <a:rPr lang="de-CH" sz="1600" b="1">
                <a:ea typeface="MS PGothic" pitchFamily="34" charset="-128"/>
              </a:rPr>
              <a:t>de rattrapage et les forma-</a:t>
            </a:r>
          </a:p>
          <a:p>
            <a:r>
              <a:rPr lang="de-CH" sz="1600" b="1">
                <a:ea typeface="MS PGothic" pitchFamily="34" charset="-128"/>
              </a:rPr>
              <a:t>tions complémentaires</a:t>
            </a:r>
          </a:p>
          <a:p>
            <a:pPr>
              <a:buFont typeface="Arial" charset="0"/>
              <a:buChar char="•"/>
            </a:pPr>
            <a:endParaRPr lang="de-CH" sz="1600" b="1">
              <a:ea typeface="MS PGothic" pitchFamily="34" charset="-128"/>
            </a:endParaRPr>
          </a:p>
          <a:p>
            <a:pPr>
              <a:buFont typeface="Arial" charset="0"/>
              <a:buChar char="•"/>
            </a:pPr>
            <a:r>
              <a:rPr lang="de-CH" sz="1600" b="1">
                <a:ea typeface="MS PGothic" pitchFamily="34" charset="-128"/>
              </a:rPr>
              <a:t> Collecter des données sur </a:t>
            </a:r>
          </a:p>
          <a:p>
            <a:r>
              <a:rPr lang="de-CH" sz="1600" b="1">
                <a:ea typeface="MS PGothic" pitchFamily="34" charset="-128"/>
              </a:rPr>
              <a:t>le nombre d'adultes sans </a:t>
            </a:r>
          </a:p>
          <a:p>
            <a:r>
              <a:rPr lang="de-CH" sz="1600" b="1">
                <a:ea typeface="MS PGothic" pitchFamily="34" charset="-128"/>
              </a:rPr>
              <a:t>emploi bénéficiaires de </a:t>
            </a:r>
          </a:p>
          <a:p>
            <a:r>
              <a:rPr lang="de-CH" sz="1600" b="1">
                <a:ea typeface="MS PGothic" pitchFamily="34" charset="-128"/>
              </a:rPr>
              <a:t>l'aide sociale et sur leur </a:t>
            </a:r>
          </a:p>
          <a:p>
            <a:r>
              <a:rPr lang="de-CH" sz="1600" b="1">
                <a:ea typeface="MS PGothic" pitchFamily="34" charset="-128"/>
              </a:rPr>
              <a:t>parcours</a:t>
            </a:r>
          </a:p>
        </p:txBody>
      </p:sp>
      <p:sp>
        <p:nvSpPr>
          <p:cNvPr id="46084" name="Textfeld 10"/>
          <p:cNvSpPr txBox="1">
            <a:spLocks noChangeArrowheads="1"/>
          </p:cNvSpPr>
          <p:nvPr/>
        </p:nvSpPr>
        <p:spPr bwMode="auto">
          <a:xfrm>
            <a:off x="6019800" y="2874963"/>
            <a:ext cx="3082925" cy="3046412"/>
          </a:xfrm>
          <a:prstGeom prst="rect">
            <a:avLst/>
          </a:prstGeom>
          <a:noFill/>
          <a:ln w="9525">
            <a:noFill/>
            <a:miter lim="800000"/>
            <a:headEnd/>
            <a:tailEnd/>
          </a:ln>
        </p:spPr>
        <p:txBody>
          <a:bodyPr wrap="none">
            <a:spAutoFit/>
          </a:bodyPr>
          <a:lstStyle/>
          <a:p>
            <a:r>
              <a:rPr lang="de-CH" sz="1600" b="1">
                <a:solidFill>
                  <a:srgbClr val="FF0000"/>
                </a:solidFill>
                <a:ea typeface="MS PGothic" pitchFamily="34" charset="-128"/>
              </a:rPr>
              <a:t>Augmenter le taux d'occupa-</a:t>
            </a:r>
          </a:p>
          <a:p>
            <a:r>
              <a:rPr lang="de-CH" sz="1600" b="1">
                <a:solidFill>
                  <a:srgbClr val="FF0000"/>
                </a:solidFill>
                <a:ea typeface="MS PGothic" pitchFamily="34" charset="-128"/>
              </a:rPr>
              <a:t>tion</a:t>
            </a:r>
          </a:p>
          <a:p>
            <a:endParaRPr lang="de-CH" sz="1600" b="1">
              <a:ea typeface="MS PGothic" pitchFamily="34" charset="-128"/>
            </a:endParaRPr>
          </a:p>
          <a:p>
            <a:pPr>
              <a:buFont typeface="Arial" charset="0"/>
              <a:buChar char="•"/>
            </a:pPr>
            <a:r>
              <a:rPr lang="de-CH" sz="1600" b="1">
                <a:ea typeface="MS PGothic" pitchFamily="34" charset="-128"/>
              </a:rPr>
              <a:t> Créer des conditions-cadres</a:t>
            </a:r>
          </a:p>
          <a:p>
            <a:r>
              <a:rPr lang="de-CH" sz="1600" b="1">
                <a:ea typeface="MS PGothic" pitchFamily="34" charset="-128"/>
              </a:rPr>
              <a:t>favorisant une plus grande </a:t>
            </a:r>
          </a:p>
          <a:p>
            <a:r>
              <a:rPr lang="de-CH" sz="1600" b="1">
                <a:ea typeface="MS PGothic" pitchFamily="34" charset="-128"/>
              </a:rPr>
              <a:t>participation au marché du </a:t>
            </a:r>
          </a:p>
          <a:p>
            <a:r>
              <a:rPr lang="de-CH" sz="1600" b="1">
                <a:ea typeface="MS PGothic" pitchFamily="34" charset="-128"/>
              </a:rPr>
              <a:t>travail</a:t>
            </a:r>
          </a:p>
          <a:p>
            <a:pPr>
              <a:buFont typeface="Arial" charset="0"/>
              <a:buChar char="•"/>
            </a:pPr>
            <a:endParaRPr lang="de-CH" sz="1600" b="1">
              <a:ea typeface="MS PGothic" pitchFamily="34" charset="-128"/>
            </a:endParaRPr>
          </a:p>
          <a:p>
            <a:pPr>
              <a:buFont typeface="Arial" charset="0"/>
              <a:buChar char="•"/>
            </a:pPr>
            <a:r>
              <a:rPr lang="de-CH" sz="1600" b="1">
                <a:ea typeface="MS PGothic" pitchFamily="34" charset="-128"/>
              </a:rPr>
              <a:t> Encourager l'acquisition de</a:t>
            </a:r>
          </a:p>
          <a:p>
            <a:r>
              <a:rPr lang="de-CH" sz="1600" b="1">
                <a:ea typeface="MS PGothic" pitchFamily="34" charset="-128"/>
              </a:rPr>
              <a:t>qualifications complémentai-</a:t>
            </a:r>
          </a:p>
          <a:p>
            <a:r>
              <a:rPr lang="de-CH" sz="1600" b="1">
                <a:ea typeface="MS PGothic" pitchFamily="34" charset="-128"/>
              </a:rPr>
              <a:t>res axées sur les besoins du</a:t>
            </a:r>
          </a:p>
          <a:p>
            <a:r>
              <a:rPr lang="de-CH" sz="1600" b="1">
                <a:ea typeface="MS PGothic" pitchFamily="34" charset="-128"/>
              </a:rPr>
              <a:t>marché du travail</a:t>
            </a:r>
          </a:p>
        </p:txBody>
      </p:sp>
      <p:sp>
        <p:nvSpPr>
          <p:cNvPr id="46085" name="Foliennummernplatzhalter 5"/>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10DE72DB-9C09-4CDB-8D79-5D68C016C56E}" type="slidenum">
              <a:rPr lang="de-CH" smtClean="0">
                <a:latin typeface="Arial" charset="0"/>
                <a:ea typeface="MS PGothic" pitchFamily="34" charset="-128"/>
                <a:cs typeface="Arial" charset="0"/>
              </a:rPr>
              <a:pPr fontAlgn="base">
                <a:spcBef>
                  <a:spcPct val="0"/>
                </a:spcBef>
                <a:spcAft>
                  <a:spcPct val="0"/>
                </a:spcAft>
              </a:pPr>
              <a:t>18</a:t>
            </a:fld>
            <a:endParaRPr lang="de-CH" smtClean="0">
              <a:latin typeface="Arial" charset="0"/>
              <a:ea typeface="MS PGothic" pitchFamily="34" charset="-128"/>
              <a:cs typeface="Arial" charset="0"/>
            </a:endParaRPr>
          </a:p>
        </p:txBody>
      </p:sp>
      <p:pic>
        <p:nvPicPr>
          <p:cNvPr id="46086" name="table"/>
          <p:cNvPicPr>
            <a:picLocks noChangeAspect="1" noChangeArrowheads="1"/>
          </p:cNvPicPr>
          <p:nvPr/>
        </p:nvPicPr>
        <p:blipFill>
          <a:blip r:embed="rId3"/>
          <a:srcRect/>
          <a:stretch>
            <a:fillRect/>
          </a:stretch>
        </p:blipFill>
        <p:spPr bwMode="auto">
          <a:xfrm>
            <a:off x="684213" y="1557338"/>
            <a:ext cx="2016125" cy="1150937"/>
          </a:xfrm>
          <a:prstGeom prst="rect">
            <a:avLst/>
          </a:prstGeom>
          <a:noFill/>
          <a:ln w="9525">
            <a:noFill/>
            <a:miter lim="800000"/>
            <a:headEnd/>
            <a:tailEnd/>
          </a:ln>
        </p:spPr>
      </p:pic>
      <p:sp>
        <p:nvSpPr>
          <p:cNvPr id="12" name="Abgerundetes Rechteck 11"/>
          <p:cNvSpPr/>
          <p:nvPr/>
        </p:nvSpPr>
        <p:spPr>
          <a:xfrm>
            <a:off x="684213" y="2432050"/>
            <a:ext cx="363537" cy="230188"/>
          </a:xfrm>
          <a:prstGeom prst="roundRect">
            <a:avLst>
              <a:gd name="adj" fmla="val 2337"/>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CH"/>
          </a:p>
        </p:txBody>
      </p:sp>
      <p:pic>
        <p:nvPicPr>
          <p:cNvPr id="46088" name="Bild 18"/>
          <p:cNvPicPr>
            <a:picLocks noChangeAspect="1" noChangeArrowheads="1"/>
          </p:cNvPicPr>
          <p:nvPr/>
        </p:nvPicPr>
        <p:blipFill>
          <a:blip r:embed="rId4"/>
          <a:srcRect/>
          <a:stretch>
            <a:fillRect/>
          </a:stretch>
        </p:blipFill>
        <p:spPr bwMode="auto">
          <a:xfrm>
            <a:off x="3492500" y="1557338"/>
            <a:ext cx="2016125" cy="1150937"/>
          </a:xfrm>
          <a:prstGeom prst="rect">
            <a:avLst/>
          </a:prstGeom>
          <a:noFill/>
          <a:ln w="9525">
            <a:noFill/>
            <a:miter lim="800000"/>
            <a:headEnd/>
            <a:tailEnd/>
          </a:ln>
        </p:spPr>
      </p:pic>
      <p:sp>
        <p:nvSpPr>
          <p:cNvPr id="15" name="Abgerundetes Rechteck 14"/>
          <p:cNvSpPr/>
          <p:nvPr/>
        </p:nvSpPr>
        <p:spPr>
          <a:xfrm>
            <a:off x="4665663" y="2170113"/>
            <a:ext cx="339725" cy="511175"/>
          </a:xfrm>
          <a:prstGeom prst="roundRect">
            <a:avLst>
              <a:gd name="adj" fmla="val 2337"/>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CH"/>
          </a:p>
        </p:txBody>
      </p:sp>
      <p:pic>
        <p:nvPicPr>
          <p:cNvPr id="46090" name="Bild 19"/>
          <p:cNvPicPr>
            <a:picLocks noChangeAspect="1" noChangeArrowheads="1"/>
          </p:cNvPicPr>
          <p:nvPr/>
        </p:nvPicPr>
        <p:blipFill>
          <a:blip r:embed="rId5"/>
          <a:srcRect/>
          <a:stretch>
            <a:fillRect/>
          </a:stretch>
        </p:blipFill>
        <p:spPr bwMode="auto">
          <a:xfrm>
            <a:off x="6430963" y="1557338"/>
            <a:ext cx="2016125" cy="1150937"/>
          </a:xfrm>
          <a:prstGeom prst="rect">
            <a:avLst/>
          </a:prstGeom>
          <a:noFill/>
          <a:ln w="9525">
            <a:noFill/>
            <a:miter lim="800000"/>
            <a:headEnd/>
            <a:tailEnd/>
          </a:ln>
        </p:spPr>
      </p:pic>
      <p:sp>
        <p:nvSpPr>
          <p:cNvPr id="17" name="Abgerundetes Rechteck 16"/>
          <p:cNvSpPr/>
          <p:nvPr/>
        </p:nvSpPr>
        <p:spPr>
          <a:xfrm>
            <a:off x="6791325" y="2249488"/>
            <a:ext cx="341313" cy="430212"/>
          </a:xfrm>
          <a:prstGeom prst="roundRect">
            <a:avLst>
              <a:gd name="adj" fmla="val 2337"/>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CH"/>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el 1"/>
          <p:cNvSpPr>
            <a:spLocks noGrp="1"/>
          </p:cNvSpPr>
          <p:nvPr>
            <p:ph type="ctrTitle"/>
          </p:nvPr>
        </p:nvSpPr>
        <p:spPr bwMode="auto">
          <a:xfrm>
            <a:off x="1214438" y="571500"/>
            <a:ext cx="7750175" cy="481013"/>
          </a:xfrm>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en-CA" sz="2800" kern="0" dirty="0" err="1" smtClean="0"/>
              <a:t>Lignes</a:t>
            </a:r>
            <a:r>
              <a:rPr lang="en-CA" sz="2800" kern="0" dirty="0" smtClean="0"/>
              <a:t> </a:t>
            </a:r>
            <a:r>
              <a:rPr lang="en-CA" sz="2800" kern="0" dirty="0" err="1" smtClean="0"/>
              <a:t>directrices</a:t>
            </a:r>
            <a:r>
              <a:rPr lang="en-CA" sz="2800" kern="0" dirty="0" smtClean="0"/>
              <a:t> et </a:t>
            </a:r>
            <a:r>
              <a:rPr lang="en-CA" sz="2800" kern="0" dirty="0" err="1" smtClean="0"/>
              <a:t>objectifs</a:t>
            </a:r>
            <a:endParaRPr lang="en-CA" sz="2800" dirty="0" smtClean="0">
              <a:latin typeface="Arial" charset="0"/>
              <a:cs typeface="Arial" charset="0"/>
            </a:endParaRPr>
          </a:p>
        </p:txBody>
      </p:sp>
      <p:sp>
        <p:nvSpPr>
          <p:cNvPr id="48130" name="Textfeld 17"/>
          <p:cNvSpPr txBox="1">
            <a:spLocks noChangeArrowheads="1"/>
          </p:cNvSpPr>
          <p:nvPr/>
        </p:nvSpPr>
        <p:spPr bwMode="auto">
          <a:xfrm>
            <a:off x="395288" y="2997200"/>
            <a:ext cx="2827337" cy="2062163"/>
          </a:xfrm>
          <a:prstGeom prst="rect">
            <a:avLst/>
          </a:prstGeom>
          <a:noFill/>
          <a:ln w="9525">
            <a:noFill/>
            <a:miter lim="800000"/>
            <a:headEnd/>
            <a:tailEnd/>
          </a:ln>
        </p:spPr>
        <p:txBody>
          <a:bodyPr wrap="none">
            <a:spAutoFit/>
          </a:bodyPr>
          <a:lstStyle/>
          <a:p>
            <a:r>
              <a:rPr lang="de-CH" sz="1600" b="1">
                <a:solidFill>
                  <a:srgbClr val="FF0000"/>
                </a:solidFill>
                <a:ea typeface="MS PGothic" pitchFamily="34" charset="-128"/>
              </a:rPr>
              <a:t>Optimiser les possibilités</a:t>
            </a:r>
          </a:p>
          <a:p>
            <a:r>
              <a:rPr lang="de-CH" sz="1600" b="1">
                <a:solidFill>
                  <a:srgbClr val="FF0000"/>
                </a:solidFill>
                <a:ea typeface="MS PGothic" pitchFamily="34" charset="-128"/>
              </a:rPr>
              <a:t>pour les travailleurs âgés</a:t>
            </a:r>
          </a:p>
          <a:p>
            <a:r>
              <a:rPr lang="de-CH" sz="1600" b="1">
                <a:solidFill>
                  <a:srgbClr val="FF0000"/>
                </a:solidFill>
                <a:ea typeface="MS PGothic" pitchFamily="34" charset="-128"/>
              </a:rPr>
              <a:t>d'exercer une activité pro-</a:t>
            </a:r>
          </a:p>
          <a:p>
            <a:r>
              <a:rPr lang="de-CH" sz="1600" b="1">
                <a:solidFill>
                  <a:srgbClr val="FF0000"/>
                </a:solidFill>
                <a:ea typeface="MS PGothic" pitchFamily="34" charset="-128"/>
              </a:rPr>
              <a:t>fessionnelle</a:t>
            </a:r>
          </a:p>
          <a:p>
            <a:endParaRPr lang="de-CH" sz="1600" b="1">
              <a:ea typeface="MS PGothic" pitchFamily="34" charset="-128"/>
            </a:endParaRPr>
          </a:p>
          <a:p>
            <a:pPr>
              <a:buFont typeface="Arial" charset="0"/>
              <a:buChar char="•"/>
            </a:pPr>
            <a:r>
              <a:rPr lang="de-CH" sz="1600" b="1">
                <a:ea typeface="MS PGothic" pitchFamily="34" charset="-128"/>
              </a:rPr>
              <a:t> Permettre de rester actif</a:t>
            </a:r>
          </a:p>
          <a:p>
            <a:r>
              <a:rPr lang="de-CH" sz="1600" b="1">
                <a:ea typeface="MS PGothic" pitchFamily="34" charset="-128"/>
              </a:rPr>
              <a:t>jusqu'à l'âge réglementaire</a:t>
            </a:r>
          </a:p>
          <a:p>
            <a:r>
              <a:rPr lang="de-CH" sz="1600" b="1">
                <a:ea typeface="MS PGothic" pitchFamily="34" charset="-128"/>
              </a:rPr>
              <a:t>de la retraite et au-delà</a:t>
            </a:r>
          </a:p>
        </p:txBody>
      </p:sp>
      <p:sp>
        <p:nvSpPr>
          <p:cNvPr id="48131" name="Textfeld 18"/>
          <p:cNvSpPr txBox="1">
            <a:spLocks noChangeArrowheads="1"/>
          </p:cNvSpPr>
          <p:nvPr/>
        </p:nvSpPr>
        <p:spPr bwMode="auto">
          <a:xfrm>
            <a:off x="3348038" y="2997200"/>
            <a:ext cx="2838450" cy="2062163"/>
          </a:xfrm>
          <a:prstGeom prst="rect">
            <a:avLst/>
          </a:prstGeom>
          <a:noFill/>
          <a:ln w="9525">
            <a:noFill/>
            <a:miter lim="800000"/>
            <a:headEnd/>
            <a:tailEnd/>
          </a:ln>
        </p:spPr>
        <p:txBody>
          <a:bodyPr wrap="none">
            <a:spAutoFit/>
          </a:bodyPr>
          <a:lstStyle/>
          <a:p>
            <a:r>
              <a:rPr lang="de-CH" sz="1600" b="1">
                <a:solidFill>
                  <a:srgbClr val="FF0000"/>
                </a:solidFill>
                <a:ea typeface="MS PGothic" pitchFamily="34" charset="-128"/>
              </a:rPr>
              <a:t>Offrir à tous les actifs des </a:t>
            </a:r>
          </a:p>
          <a:p>
            <a:r>
              <a:rPr lang="de-CH" sz="1600" b="1">
                <a:solidFill>
                  <a:srgbClr val="FF0000"/>
                </a:solidFill>
                <a:ea typeface="MS PGothic" pitchFamily="34" charset="-128"/>
              </a:rPr>
              <a:t>possibilités d'acquérir des</a:t>
            </a:r>
          </a:p>
          <a:p>
            <a:r>
              <a:rPr lang="de-CH" sz="1600" b="1">
                <a:solidFill>
                  <a:srgbClr val="FF0000"/>
                </a:solidFill>
                <a:ea typeface="MS PGothic" pitchFamily="34" charset="-128"/>
              </a:rPr>
              <a:t>qualifications complémen-</a:t>
            </a:r>
          </a:p>
          <a:p>
            <a:r>
              <a:rPr lang="de-CH" sz="1600" b="1">
                <a:solidFill>
                  <a:srgbClr val="FF0000"/>
                </a:solidFill>
                <a:ea typeface="MS PGothic" pitchFamily="34" charset="-128"/>
              </a:rPr>
              <a:t>taires</a:t>
            </a:r>
          </a:p>
          <a:p>
            <a:endParaRPr lang="de-CH" sz="1600" b="1">
              <a:ea typeface="MS PGothic" pitchFamily="34" charset="-128"/>
            </a:endParaRPr>
          </a:p>
          <a:p>
            <a:pPr>
              <a:buFont typeface="Arial" charset="0"/>
              <a:buChar char="•"/>
            </a:pPr>
            <a:r>
              <a:rPr lang="de-CH" sz="1600" b="1">
                <a:ea typeface="MS PGothic" pitchFamily="34" charset="-128"/>
              </a:rPr>
              <a:t> Relever en permanence le</a:t>
            </a:r>
          </a:p>
          <a:p>
            <a:r>
              <a:rPr lang="de-CH" sz="1600" b="1">
                <a:ea typeface="MS PGothic" pitchFamily="34" charset="-128"/>
              </a:rPr>
              <a:t>niveau de qualification de</a:t>
            </a:r>
          </a:p>
          <a:p>
            <a:r>
              <a:rPr lang="de-CH" sz="1600" b="1">
                <a:ea typeface="MS PGothic" pitchFamily="34" charset="-128"/>
              </a:rPr>
              <a:t>la population active </a:t>
            </a:r>
          </a:p>
        </p:txBody>
      </p:sp>
      <p:sp>
        <p:nvSpPr>
          <p:cNvPr id="48132" name="Textfeld 19"/>
          <p:cNvSpPr txBox="1">
            <a:spLocks noChangeArrowheads="1"/>
          </p:cNvSpPr>
          <p:nvPr/>
        </p:nvSpPr>
        <p:spPr bwMode="auto">
          <a:xfrm>
            <a:off x="6157913" y="2997200"/>
            <a:ext cx="3011487" cy="1816100"/>
          </a:xfrm>
          <a:prstGeom prst="rect">
            <a:avLst/>
          </a:prstGeom>
          <a:noFill/>
          <a:ln w="9525">
            <a:noFill/>
            <a:miter lim="800000"/>
            <a:headEnd/>
            <a:tailEnd/>
          </a:ln>
        </p:spPr>
        <p:txBody>
          <a:bodyPr wrap="none">
            <a:spAutoFit/>
          </a:bodyPr>
          <a:lstStyle/>
          <a:p>
            <a:r>
              <a:rPr lang="de-CH" sz="1600" b="1">
                <a:solidFill>
                  <a:srgbClr val="FF0000"/>
                </a:solidFill>
                <a:ea typeface="MS PGothic" pitchFamily="34" charset="-128"/>
              </a:rPr>
              <a:t>Exploiter d'abord au mieux</a:t>
            </a:r>
          </a:p>
          <a:p>
            <a:r>
              <a:rPr lang="de-CH" sz="1600" b="1">
                <a:solidFill>
                  <a:srgbClr val="FF0000"/>
                </a:solidFill>
                <a:ea typeface="MS PGothic" pitchFamily="34" charset="-128"/>
              </a:rPr>
              <a:t>le potentiel national; immi-</a:t>
            </a:r>
          </a:p>
          <a:p>
            <a:r>
              <a:rPr lang="de-CH" sz="1600" b="1">
                <a:solidFill>
                  <a:srgbClr val="FF0000"/>
                </a:solidFill>
                <a:ea typeface="MS PGothic" pitchFamily="34" charset="-128"/>
              </a:rPr>
              <a:t>gration en complément</a:t>
            </a:r>
          </a:p>
          <a:p>
            <a:endParaRPr lang="de-CH" sz="1600" b="1">
              <a:ea typeface="MS PGothic" pitchFamily="34" charset="-128"/>
            </a:endParaRPr>
          </a:p>
          <a:p>
            <a:pPr>
              <a:buFont typeface="Arial" charset="0"/>
              <a:buChar char="•"/>
            </a:pPr>
            <a:r>
              <a:rPr lang="de-CH" sz="1600" b="1">
                <a:ea typeface="MS PGothic" pitchFamily="34" charset="-128"/>
              </a:rPr>
              <a:t> Faciliter une immigration</a:t>
            </a:r>
          </a:p>
          <a:p>
            <a:r>
              <a:rPr lang="de-CH" sz="1600" b="1">
                <a:ea typeface="MS PGothic" pitchFamily="34" charset="-128"/>
              </a:rPr>
              <a:t>ciblée afin de combler les </a:t>
            </a:r>
          </a:p>
          <a:p>
            <a:r>
              <a:rPr lang="de-CH" sz="1600" b="1">
                <a:ea typeface="MS PGothic" pitchFamily="34" charset="-128"/>
              </a:rPr>
              <a:t>déficits de personnel qualifié</a:t>
            </a:r>
          </a:p>
        </p:txBody>
      </p:sp>
      <p:sp>
        <p:nvSpPr>
          <p:cNvPr id="48133" name="Foliennummernplatzhalter 5"/>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7DD92777-0604-4F7F-A705-AA4819CD8E3D}" type="slidenum">
              <a:rPr lang="de-CH" smtClean="0">
                <a:latin typeface="Arial" charset="0"/>
                <a:ea typeface="MS PGothic" pitchFamily="34" charset="-128"/>
                <a:cs typeface="Arial" charset="0"/>
              </a:rPr>
              <a:pPr fontAlgn="base">
                <a:spcBef>
                  <a:spcPct val="0"/>
                </a:spcBef>
                <a:spcAft>
                  <a:spcPct val="0"/>
                </a:spcAft>
              </a:pPr>
              <a:t>19</a:t>
            </a:fld>
            <a:endParaRPr lang="de-CH" smtClean="0">
              <a:latin typeface="Arial" charset="0"/>
              <a:ea typeface="MS PGothic" pitchFamily="34" charset="-128"/>
              <a:cs typeface="Arial" charset="0"/>
            </a:endParaRPr>
          </a:p>
        </p:txBody>
      </p:sp>
      <p:pic>
        <p:nvPicPr>
          <p:cNvPr id="48134" name="Bild 12"/>
          <p:cNvPicPr>
            <a:picLocks noChangeAspect="1" noChangeArrowheads="1"/>
          </p:cNvPicPr>
          <p:nvPr/>
        </p:nvPicPr>
        <p:blipFill>
          <a:blip r:embed="rId3"/>
          <a:srcRect/>
          <a:stretch>
            <a:fillRect/>
          </a:stretch>
        </p:blipFill>
        <p:spPr bwMode="auto">
          <a:xfrm>
            <a:off x="684213" y="1628775"/>
            <a:ext cx="1943100" cy="1152525"/>
          </a:xfrm>
          <a:prstGeom prst="rect">
            <a:avLst/>
          </a:prstGeom>
          <a:noFill/>
          <a:ln w="9525">
            <a:noFill/>
            <a:miter lim="800000"/>
            <a:headEnd/>
            <a:tailEnd/>
          </a:ln>
        </p:spPr>
      </p:pic>
      <p:sp>
        <p:nvSpPr>
          <p:cNvPr id="7" name="Abgerundetes Rechteck 6"/>
          <p:cNvSpPr/>
          <p:nvPr/>
        </p:nvSpPr>
        <p:spPr>
          <a:xfrm>
            <a:off x="2124075" y="1833563"/>
            <a:ext cx="484188" cy="949325"/>
          </a:xfrm>
          <a:prstGeom prst="roundRect">
            <a:avLst>
              <a:gd name="adj" fmla="val 2337"/>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CH"/>
          </a:p>
        </p:txBody>
      </p:sp>
      <p:pic>
        <p:nvPicPr>
          <p:cNvPr id="48136" name="Bild 14"/>
          <p:cNvPicPr>
            <a:picLocks noChangeAspect="1" noChangeArrowheads="1"/>
          </p:cNvPicPr>
          <p:nvPr/>
        </p:nvPicPr>
        <p:blipFill>
          <a:blip r:embed="rId3"/>
          <a:srcRect/>
          <a:stretch>
            <a:fillRect/>
          </a:stretch>
        </p:blipFill>
        <p:spPr bwMode="auto">
          <a:xfrm>
            <a:off x="3686175" y="1649413"/>
            <a:ext cx="1944688" cy="1152525"/>
          </a:xfrm>
          <a:prstGeom prst="rect">
            <a:avLst/>
          </a:prstGeom>
          <a:noFill/>
          <a:ln w="9525">
            <a:noFill/>
            <a:miter lim="800000"/>
            <a:headEnd/>
            <a:tailEnd/>
          </a:ln>
        </p:spPr>
      </p:pic>
      <p:sp>
        <p:nvSpPr>
          <p:cNvPr id="48137" name="Freeform 2"/>
          <p:cNvSpPr>
            <a:spLocks/>
          </p:cNvSpPr>
          <p:nvPr/>
        </p:nvSpPr>
        <p:spPr bwMode="auto">
          <a:xfrm>
            <a:off x="3721100" y="1844675"/>
            <a:ext cx="1884363" cy="820738"/>
          </a:xfrm>
          <a:custGeom>
            <a:avLst/>
            <a:gdLst>
              <a:gd name="T0" fmla="*/ 43263812 w 7558"/>
              <a:gd name="T1" fmla="*/ 45964688 h 2933"/>
              <a:gd name="T2" fmla="*/ 84725039 w 7558"/>
              <a:gd name="T3" fmla="*/ 45964688 h 2933"/>
              <a:gd name="T4" fmla="*/ 84725039 w 7558"/>
              <a:gd name="T5" fmla="*/ 31008392 h 2933"/>
              <a:gd name="T6" fmla="*/ 169387747 w 7558"/>
              <a:gd name="T7" fmla="*/ 29912303 h 2933"/>
              <a:gd name="T8" fmla="*/ 169387747 w 7558"/>
              <a:gd name="T9" fmla="*/ 0 h 2933"/>
              <a:gd name="T10" fmla="*/ 469809995 w 7558"/>
              <a:gd name="T11" fmla="*/ 0 h 2933"/>
              <a:gd name="T12" fmla="*/ 468877537 w 7558"/>
              <a:gd name="T13" fmla="*/ 29520543 h 2933"/>
              <a:gd name="T14" fmla="*/ 408954659 w 7558"/>
              <a:gd name="T15" fmla="*/ 29677247 h 2933"/>
              <a:gd name="T16" fmla="*/ 410011528 w 7558"/>
              <a:gd name="T17" fmla="*/ 166709727 h 2933"/>
              <a:gd name="T18" fmla="*/ 351269681 w 7558"/>
              <a:gd name="T19" fmla="*/ 166709727 h 2933"/>
              <a:gd name="T20" fmla="*/ 351269681 w 7558"/>
              <a:gd name="T21" fmla="*/ 180491014 h 2933"/>
              <a:gd name="T22" fmla="*/ 272201500 w 7558"/>
              <a:gd name="T23" fmla="*/ 180491014 h 2933"/>
              <a:gd name="T24" fmla="*/ 272201500 w 7558"/>
              <a:gd name="T25" fmla="*/ 196386966 h 2933"/>
              <a:gd name="T26" fmla="*/ 169574239 w 7558"/>
              <a:gd name="T27" fmla="*/ 196308613 h 2933"/>
              <a:gd name="T28" fmla="*/ 170693188 w 7558"/>
              <a:gd name="T29" fmla="*/ 210951492 h 2933"/>
              <a:gd name="T30" fmla="*/ 86652035 w 7558"/>
              <a:gd name="T31" fmla="*/ 210951492 h 2933"/>
              <a:gd name="T32" fmla="*/ 87335671 w 7558"/>
              <a:gd name="T33" fmla="*/ 228491718 h 2933"/>
              <a:gd name="T34" fmla="*/ 372983 w 7558"/>
              <a:gd name="T35" fmla="*/ 229666159 h 2933"/>
              <a:gd name="T36" fmla="*/ 0 w 7558"/>
              <a:gd name="T37" fmla="*/ 167962521 h 2933"/>
              <a:gd name="T38" fmla="*/ 43201731 w 7558"/>
              <a:gd name="T39" fmla="*/ 167335984 h 2933"/>
              <a:gd name="T40" fmla="*/ 43263812 w 7558"/>
              <a:gd name="T41" fmla="*/ 45964688 h 293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558"/>
              <a:gd name="T64" fmla="*/ 0 h 2933"/>
              <a:gd name="T65" fmla="*/ 7558 w 7558"/>
              <a:gd name="T66" fmla="*/ 2933 h 293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558" h="2933">
                <a:moveTo>
                  <a:pt x="696" y="587"/>
                </a:moveTo>
                <a:lnTo>
                  <a:pt x="1363" y="587"/>
                </a:lnTo>
                <a:lnTo>
                  <a:pt x="1363" y="396"/>
                </a:lnTo>
                <a:lnTo>
                  <a:pt x="2725" y="382"/>
                </a:lnTo>
                <a:lnTo>
                  <a:pt x="2725" y="0"/>
                </a:lnTo>
                <a:lnTo>
                  <a:pt x="7558" y="0"/>
                </a:lnTo>
                <a:lnTo>
                  <a:pt x="7543" y="377"/>
                </a:lnTo>
                <a:lnTo>
                  <a:pt x="6579" y="379"/>
                </a:lnTo>
                <a:lnTo>
                  <a:pt x="6596" y="2129"/>
                </a:lnTo>
                <a:lnTo>
                  <a:pt x="5651" y="2129"/>
                </a:lnTo>
                <a:lnTo>
                  <a:pt x="5651" y="2305"/>
                </a:lnTo>
                <a:lnTo>
                  <a:pt x="4379" y="2305"/>
                </a:lnTo>
                <a:lnTo>
                  <a:pt x="4379" y="2508"/>
                </a:lnTo>
                <a:lnTo>
                  <a:pt x="2728" y="2507"/>
                </a:lnTo>
                <a:lnTo>
                  <a:pt x="2746" y="2694"/>
                </a:lnTo>
                <a:lnTo>
                  <a:pt x="1394" y="2694"/>
                </a:lnTo>
                <a:lnTo>
                  <a:pt x="1405" y="2918"/>
                </a:lnTo>
                <a:lnTo>
                  <a:pt x="6" y="2933"/>
                </a:lnTo>
                <a:lnTo>
                  <a:pt x="0" y="2145"/>
                </a:lnTo>
                <a:lnTo>
                  <a:pt x="695" y="2137"/>
                </a:lnTo>
                <a:lnTo>
                  <a:pt x="696" y="587"/>
                </a:lnTo>
                <a:close/>
              </a:path>
            </a:pathLst>
          </a:custGeom>
          <a:noFill/>
          <a:ln w="63500">
            <a:solidFill>
              <a:srgbClr val="FF0000"/>
            </a:solidFill>
            <a:round/>
            <a:headEnd/>
            <a:tailEnd/>
          </a:ln>
        </p:spPr>
        <p:txBody>
          <a:bodyPr/>
          <a:lstStyle/>
          <a:p>
            <a:endParaRPr lang="de-DE"/>
          </a:p>
        </p:txBody>
      </p:sp>
      <p:pic>
        <p:nvPicPr>
          <p:cNvPr id="48138" name="Bild 16"/>
          <p:cNvPicPr>
            <a:picLocks noChangeAspect="1" noChangeArrowheads="1"/>
          </p:cNvPicPr>
          <p:nvPr/>
        </p:nvPicPr>
        <p:blipFill>
          <a:blip r:embed="rId3"/>
          <a:srcRect/>
          <a:stretch>
            <a:fillRect/>
          </a:stretch>
        </p:blipFill>
        <p:spPr bwMode="auto">
          <a:xfrm>
            <a:off x="6542088" y="1735138"/>
            <a:ext cx="1943100" cy="1150937"/>
          </a:xfrm>
          <a:prstGeom prst="rect">
            <a:avLst/>
          </a:prstGeom>
          <a:noFill/>
          <a:ln w="9525">
            <a:noFill/>
            <a:miter lim="800000"/>
            <a:headEnd/>
            <a:tailEnd/>
          </a:ln>
        </p:spPr>
      </p:pic>
      <p:sp>
        <p:nvSpPr>
          <p:cNvPr id="48139" name="AutoShape 2"/>
          <p:cNvSpPr>
            <a:spLocks noChangeArrowheads="1"/>
          </p:cNvSpPr>
          <p:nvPr/>
        </p:nvSpPr>
        <p:spPr bwMode="auto">
          <a:xfrm rot="5400000">
            <a:off x="7145338" y="1516062"/>
            <a:ext cx="515938" cy="741363"/>
          </a:xfrm>
          <a:custGeom>
            <a:avLst/>
            <a:gdLst>
              <a:gd name="T0" fmla="*/ 220743134 w 21600"/>
              <a:gd name="T1" fmla="*/ 0 h 21600"/>
              <a:gd name="T2" fmla="*/ 0 w 21600"/>
              <a:gd name="T3" fmla="*/ 436487331 h 21600"/>
              <a:gd name="T4" fmla="*/ 220743134 w 21600"/>
              <a:gd name="T5" fmla="*/ 872973563 h 21600"/>
              <a:gd name="T6" fmla="*/ 294324274 w 21600"/>
              <a:gd name="T7" fmla="*/ 436487331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noFill/>
          <a:ln w="63500">
            <a:solidFill>
              <a:srgbClr val="FF0000"/>
            </a:solidFill>
            <a:miter lim="800000"/>
            <a:headEnd/>
            <a:tailEnd/>
          </a:ln>
        </p:spPr>
        <p:txBody>
          <a:bodyPr/>
          <a:lstStyle/>
          <a:p>
            <a:endParaRPr lang="de-DE"/>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el 1"/>
          <p:cNvSpPr>
            <a:spLocks noGrp="1"/>
          </p:cNvSpPr>
          <p:nvPr>
            <p:ph type="ctrTitle"/>
          </p:nvPr>
        </p:nvSpPr>
        <p:spPr bwMode="auto">
          <a:xfrm>
            <a:off x="1214438" y="500063"/>
            <a:ext cx="6286500" cy="714375"/>
          </a:xfrm>
          <a:noFill/>
          <a:ln>
            <a:miter lim="800000"/>
            <a:headEnd/>
            <a:tailEnd/>
          </a:ln>
        </p:spPr>
        <p:txBody>
          <a:bodyPr vert="horz" wrap="square" lIns="91440" tIns="45720" rIns="91440" bIns="45720" numCol="1" anchor="t" anchorCtr="0" compatLnSpc="1">
            <a:prstTxWarp prst="textNoShape">
              <a:avLst/>
            </a:prstTxWarp>
          </a:bodyPr>
          <a:lstStyle/>
          <a:p>
            <a:r>
              <a:rPr lang="de-CH" smtClean="0">
                <a:latin typeface="Arial" charset="0"/>
                <a:cs typeface="Arial" charset="0"/>
              </a:rPr>
              <a:t>Aperçu</a:t>
            </a:r>
          </a:p>
        </p:txBody>
      </p:sp>
      <p:sp>
        <p:nvSpPr>
          <p:cNvPr id="50178" name="Inhaltsplatzhalter 2"/>
          <p:cNvSpPr>
            <a:spLocks noGrp="1"/>
          </p:cNvSpPr>
          <p:nvPr>
            <p:ph sz="quarter" idx="12"/>
          </p:nvPr>
        </p:nvSpPr>
        <p:spPr bwMode="auto">
          <a:xfrm>
            <a:off x="1214438" y="1412875"/>
            <a:ext cx="7215187" cy="1857375"/>
          </a:xfrm>
          <a:noFill/>
          <a:ln>
            <a:miter lim="800000"/>
            <a:headEnd/>
            <a:tailEnd/>
          </a:ln>
        </p:spPr>
        <p:txBody>
          <a:bodyPr vert="horz" wrap="square" lIns="91440" tIns="45720" rIns="91440" bIns="45720" numCol="1" anchor="t" anchorCtr="0" compatLnSpc="1">
            <a:prstTxWarp prst="textNoShape">
              <a:avLst/>
            </a:prstTxWarp>
          </a:bodyPr>
          <a:lstStyle/>
          <a:p>
            <a:pPr>
              <a:buFont typeface="Arial" charset="0"/>
              <a:buChar char="•"/>
            </a:pPr>
            <a:r>
              <a:rPr lang="de-CH" sz="2400" b="1" smtClean="0">
                <a:latin typeface="Arial" charset="0"/>
                <a:cs typeface="Arial" charset="0"/>
              </a:rPr>
              <a:t>Analyse de la situation du personnel qualifié:</a:t>
            </a:r>
            <a:r>
              <a:rPr lang="de-CH" sz="2400" smtClean="0">
                <a:latin typeface="Arial" charset="0"/>
                <a:cs typeface="Arial" charset="0"/>
              </a:rPr>
              <a:t> l'évolution démographique soulève de grands défis</a:t>
            </a:r>
            <a:br>
              <a:rPr lang="de-CH" sz="2400" smtClean="0">
                <a:latin typeface="Arial" charset="0"/>
                <a:cs typeface="Arial" charset="0"/>
              </a:rPr>
            </a:br>
            <a:endParaRPr lang="de-CH" sz="2400" smtClean="0">
              <a:latin typeface="Arial" charset="0"/>
              <a:cs typeface="Arial" charset="0"/>
            </a:endParaRPr>
          </a:p>
          <a:p>
            <a:pPr>
              <a:buFont typeface="Arial" charset="0"/>
              <a:buChar char="•"/>
            </a:pPr>
            <a:r>
              <a:rPr lang="de-CH" sz="2400" b="1" smtClean="0">
                <a:latin typeface="Arial" charset="0"/>
                <a:cs typeface="Arial" charset="0"/>
              </a:rPr>
              <a:t>Potentiels de main-d'oeuvre: </a:t>
            </a:r>
            <a:r>
              <a:rPr lang="de-CH" sz="2400" smtClean="0">
                <a:latin typeface="Arial" charset="0"/>
                <a:cs typeface="Arial" charset="0"/>
              </a:rPr>
              <a:t>potentiels disponibles et inactifs dans la population actve suisse. </a:t>
            </a:r>
          </a:p>
          <a:p>
            <a:pPr>
              <a:buFont typeface="Arial" charset="0"/>
              <a:buChar char="•"/>
            </a:pPr>
            <a:endParaRPr lang="de-CH" sz="2400" smtClean="0">
              <a:latin typeface="Arial" charset="0"/>
              <a:cs typeface="Arial" charset="0"/>
            </a:endParaRPr>
          </a:p>
          <a:p>
            <a:pPr>
              <a:buFont typeface="Arial" charset="0"/>
              <a:buChar char="•"/>
            </a:pPr>
            <a:r>
              <a:rPr lang="de-CH" sz="2400" b="1" smtClean="0">
                <a:latin typeface="Arial" charset="0"/>
                <a:cs typeface="Arial" charset="0"/>
              </a:rPr>
              <a:t>Lignes directrices + objectifs</a:t>
            </a:r>
            <a:r>
              <a:rPr lang="de-CH" sz="2400" smtClean="0">
                <a:latin typeface="Arial" charset="0"/>
                <a:cs typeface="Arial" charset="0"/>
              </a:rPr>
              <a:t> du DFE</a:t>
            </a:r>
          </a:p>
          <a:p>
            <a:pPr>
              <a:buFont typeface="Arial" charset="0"/>
              <a:buNone/>
            </a:pPr>
            <a:endParaRPr lang="de-CH" sz="2400" smtClean="0">
              <a:latin typeface="Arial" charset="0"/>
              <a:cs typeface="Arial" charset="0"/>
            </a:endParaRPr>
          </a:p>
          <a:p>
            <a:pPr>
              <a:buFont typeface="Arial" charset="0"/>
              <a:buChar char="•"/>
            </a:pPr>
            <a:r>
              <a:rPr lang="de-CH" sz="2400" b="1" smtClean="0">
                <a:solidFill>
                  <a:srgbClr val="FF0000"/>
                </a:solidFill>
                <a:latin typeface="Arial" charset="0"/>
                <a:cs typeface="Arial" charset="0"/>
              </a:rPr>
              <a:t>Mesures: </a:t>
            </a:r>
            <a:r>
              <a:rPr lang="de-CH" sz="2400" smtClean="0">
                <a:solidFill>
                  <a:srgbClr val="FF0000"/>
                </a:solidFill>
                <a:latin typeface="Arial" charset="0"/>
                <a:cs typeface="Arial" charset="0"/>
              </a:rPr>
              <a:t>exploiter les potentiels disponibles par l'activation et la qualification</a:t>
            </a:r>
          </a:p>
        </p:txBody>
      </p:sp>
      <p:sp>
        <p:nvSpPr>
          <p:cNvPr id="50179" name="Foliennummernplatzhalter 3"/>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DE709C41-CDB9-493D-AA8B-105C29A0AB97}" type="slidenum">
              <a:rPr lang="de-CH" smtClean="0">
                <a:latin typeface="Arial" charset="0"/>
                <a:ea typeface="MS PGothic" pitchFamily="34" charset="-128"/>
                <a:cs typeface="Arial" charset="0"/>
              </a:rPr>
              <a:pPr fontAlgn="base">
                <a:spcBef>
                  <a:spcPct val="0"/>
                </a:spcBef>
                <a:spcAft>
                  <a:spcPct val="0"/>
                </a:spcAft>
              </a:pPr>
              <a:t>20</a:t>
            </a:fld>
            <a:endParaRPr lang="de-CH" smtClean="0">
              <a:latin typeface="Arial" charset="0"/>
              <a:ea typeface="MS PGothic" pitchFamily="34" charset="-128"/>
              <a:cs typeface="Arial"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el 1"/>
          <p:cNvSpPr>
            <a:spLocks noGrp="1"/>
          </p:cNvSpPr>
          <p:nvPr>
            <p:ph type="ctrTitle"/>
          </p:nvPr>
        </p:nvSpPr>
        <p:spPr bwMode="auto">
          <a:xfrm>
            <a:off x="1214438" y="500063"/>
            <a:ext cx="6286500" cy="714375"/>
          </a:xfrm>
          <a:noFill/>
          <a:ln>
            <a:miter lim="800000"/>
            <a:headEnd/>
            <a:tailEnd/>
          </a:ln>
        </p:spPr>
        <p:txBody>
          <a:bodyPr vert="horz" wrap="square" lIns="91440" tIns="45720" rIns="91440" bIns="45720" numCol="1" anchor="t" anchorCtr="0" compatLnSpc="1">
            <a:prstTxWarp prst="textNoShape">
              <a:avLst/>
            </a:prstTxWarp>
          </a:bodyPr>
          <a:lstStyle/>
          <a:p>
            <a:r>
              <a:rPr lang="de-CH" smtClean="0">
                <a:latin typeface="Arial" charset="0"/>
                <a:cs typeface="Arial" charset="0"/>
              </a:rPr>
              <a:t>Exemple</a:t>
            </a:r>
          </a:p>
        </p:txBody>
      </p:sp>
      <p:sp>
        <p:nvSpPr>
          <p:cNvPr id="58370" name="Inhaltsplatzhalter 2"/>
          <p:cNvSpPr>
            <a:spLocks noGrp="1"/>
          </p:cNvSpPr>
          <p:nvPr>
            <p:ph sz="quarter" idx="12"/>
          </p:nvPr>
        </p:nvSpPr>
        <p:spPr bwMode="auto">
          <a:xfrm>
            <a:off x="900113" y="1412875"/>
            <a:ext cx="7529512" cy="1857375"/>
          </a:xfrm>
          <a:extLst>
            <a:ext uri="{909E8E84-426E-40DD-AFC4-6F175D3DCCD1}"/>
            <a:ext uri="{91240B29-F687-4F45-9708-019B960494DF}"/>
          </a:extLst>
        </p:spPr>
        <p:txBody>
          <a:bodyPr vert="horz" wrap="square" lIns="91440" tIns="45720" rIns="91440" bIns="45720" numCol="1" anchor="t" anchorCtr="0" compatLnSpc="1">
            <a:prstTxWarp prst="textNoShape">
              <a:avLst/>
            </a:prstTxWarp>
          </a:bodyPr>
          <a:lstStyle/>
          <a:p>
            <a:pPr marL="0" indent="0">
              <a:buFont typeface="Arial" charset="0"/>
              <a:buNone/>
              <a:defRPr/>
            </a:pPr>
            <a:endParaRPr lang="de-CH" sz="2400" dirty="0" smtClean="0">
              <a:solidFill>
                <a:srgbClr val="FF0000"/>
              </a:solidFill>
              <a:latin typeface="Arial" charset="0"/>
            </a:endParaRPr>
          </a:p>
          <a:p>
            <a:pPr>
              <a:defRPr/>
            </a:pPr>
            <a:r>
              <a:rPr lang="en-CA" sz="2400" kern="0" dirty="0" smtClean="0"/>
              <a:t>    </a:t>
            </a:r>
            <a:r>
              <a:rPr lang="en-CA" sz="2400" kern="0" dirty="0" err="1" smtClean="0"/>
              <a:t>Adultes</a:t>
            </a:r>
            <a:r>
              <a:rPr lang="en-CA" sz="2400" kern="0" dirty="0" smtClean="0"/>
              <a:t> </a:t>
            </a:r>
            <a:r>
              <a:rPr lang="en-CA" sz="2400" kern="0" dirty="0"/>
              <a:t>non </a:t>
            </a:r>
            <a:r>
              <a:rPr lang="en-CA" sz="2400" kern="0" dirty="0" err="1"/>
              <a:t>actifs</a:t>
            </a:r>
            <a:r>
              <a:rPr lang="en-CA" sz="2400" kern="0" dirty="0"/>
              <a:t> et </a:t>
            </a:r>
            <a:r>
              <a:rPr lang="en-CA" sz="2400" kern="0" dirty="0" err="1"/>
              <a:t>adultes</a:t>
            </a:r>
            <a:r>
              <a:rPr lang="en-CA" sz="2400" kern="0" dirty="0"/>
              <a:t> </a:t>
            </a:r>
            <a:r>
              <a:rPr lang="en-CA" sz="2400" kern="0" dirty="0" err="1"/>
              <a:t>actifs</a:t>
            </a:r>
            <a:r>
              <a:rPr lang="en-CA" sz="2400" kern="0" dirty="0"/>
              <a:t> </a:t>
            </a:r>
            <a:r>
              <a:rPr lang="en-CA" sz="2400" kern="0" dirty="0" err="1"/>
              <a:t>à</a:t>
            </a:r>
            <a:r>
              <a:rPr lang="en-CA" sz="2400" kern="0" dirty="0"/>
              <a:t> temps </a:t>
            </a:r>
            <a:r>
              <a:rPr lang="en-CA" sz="2400" kern="0" dirty="0" err="1" smtClean="0"/>
              <a:t>partiel</a:t>
            </a:r>
            <a:r>
              <a:rPr lang="en-CA" sz="2400" kern="0" dirty="0" smtClean="0"/>
              <a:t> </a:t>
            </a:r>
            <a:r>
              <a:rPr lang="en-CA" sz="2400" kern="0" dirty="0" err="1" smtClean="0"/>
              <a:t>titulaires</a:t>
            </a:r>
            <a:r>
              <a:rPr lang="en-CA" sz="2400" kern="0" dirty="0" smtClean="0"/>
              <a:t> </a:t>
            </a:r>
            <a:r>
              <a:rPr lang="en-CA" sz="2400" kern="0" dirty="0" err="1"/>
              <a:t>d'au</a:t>
            </a:r>
            <a:r>
              <a:rPr lang="en-CA" sz="2400" kern="0" dirty="0"/>
              <a:t> </a:t>
            </a:r>
            <a:r>
              <a:rPr lang="en-CA" sz="2400" kern="0" dirty="0" err="1"/>
              <a:t>moins</a:t>
            </a:r>
            <a:r>
              <a:rPr lang="en-CA" sz="2400" kern="0" dirty="0"/>
              <a:t> un </a:t>
            </a:r>
            <a:r>
              <a:rPr lang="en-CA" sz="2400" kern="0" dirty="0" err="1"/>
              <a:t>diplôme</a:t>
            </a:r>
            <a:r>
              <a:rPr lang="en-CA" sz="2400" kern="0" dirty="0"/>
              <a:t> de </a:t>
            </a:r>
            <a:r>
              <a:rPr lang="en-CA" sz="2400" kern="0" dirty="0" err="1"/>
              <a:t>degré</a:t>
            </a:r>
            <a:r>
              <a:rPr lang="en-CA" sz="2400" kern="0" dirty="0"/>
              <a:t> </a:t>
            </a:r>
            <a:r>
              <a:rPr lang="en-CA" sz="2400" kern="0" dirty="0" err="1"/>
              <a:t>secondaire</a:t>
            </a:r>
            <a:r>
              <a:rPr lang="en-CA" sz="2400" kern="0" dirty="0"/>
              <a:t> II (&gt;25)</a:t>
            </a:r>
            <a:br>
              <a:rPr lang="en-CA" sz="2400" kern="0" dirty="0"/>
            </a:br>
            <a:endParaRPr lang="en-CA" sz="2400" dirty="0">
              <a:cs typeface="Arial" charset="0"/>
            </a:endParaRPr>
          </a:p>
        </p:txBody>
      </p:sp>
      <p:sp>
        <p:nvSpPr>
          <p:cNvPr id="52227" name="Foliennummernplatzhalter 3"/>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ADF54AA2-88C2-4B08-AACB-EFA00B94D1CE}" type="slidenum">
              <a:rPr lang="de-CH" smtClean="0">
                <a:latin typeface="Arial" charset="0"/>
                <a:ea typeface="MS PGothic" pitchFamily="34" charset="-128"/>
                <a:cs typeface="Arial" charset="0"/>
              </a:rPr>
              <a:pPr fontAlgn="base">
                <a:spcBef>
                  <a:spcPct val="0"/>
                </a:spcBef>
                <a:spcAft>
                  <a:spcPct val="0"/>
                </a:spcAft>
              </a:pPr>
              <a:t>21</a:t>
            </a:fld>
            <a:endParaRPr lang="de-CH" smtClean="0">
              <a:latin typeface="Arial" charset="0"/>
              <a:ea typeface="MS PGothic" pitchFamily="34" charset="-128"/>
              <a:cs typeface="Arial"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el 1"/>
          <p:cNvSpPr>
            <a:spLocks noGrp="1"/>
          </p:cNvSpPr>
          <p:nvPr>
            <p:ph type="ctrTitle"/>
          </p:nvPr>
        </p:nvSpPr>
        <p:spPr bwMode="auto">
          <a:xfrm>
            <a:off x="1214438" y="500063"/>
            <a:ext cx="7750175" cy="481012"/>
          </a:xfrm>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en-CA" sz="2800" kern="0" dirty="0" err="1" smtClean="0"/>
              <a:t>Mesures</a:t>
            </a:r>
            <a:r>
              <a:rPr lang="en-CA" sz="2800" kern="0" dirty="0" smtClean="0"/>
              <a:t>:</a:t>
            </a:r>
            <a:endParaRPr lang="en-CA" sz="2800" dirty="0" smtClean="0">
              <a:latin typeface="Arial" charset="0"/>
              <a:cs typeface="Arial" charset="0"/>
            </a:endParaRPr>
          </a:p>
        </p:txBody>
      </p:sp>
      <p:sp>
        <p:nvSpPr>
          <p:cNvPr id="11" name="Titel 1"/>
          <p:cNvSpPr txBox="1">
            <a:spLocks/>
          </p:cNvSpPr>
          <p:nvPr/>
        </p:nvSpPr>
        <p:spPr bwMode="auto">
          <a:xfrm>
            <a:off x="1214438" y="1076325"/>
            <a:ext cx="7750175" cy="696913"/>
          </a:xfrm>
          <a:prstGeom prst="rect">
            <a:avLst/>
          </a:prstGeom>
          <a:noFill/>
          <a:ln>
            <a:miter lim="800000"/>
            <a:headEnd/>
            <a:tailEnd/>
          </a:ln>
        </p:spPr>
        <p:txBody>
          <a:bodyPr/>
          <a:lstStyle/>
          <a:p>
            <a:pPr>
              <a:defRPr/>
            </a:pPr>
            <a:r>
              <a:rPr lang="en-CA" sz="2000" b="1" kern="0" dirty="0" err="1">
                <a:latin typeface="Arial" pitchFamily="34" charset="0"/>
                <a:cs typeface="Arial" pitchFamily="34" charset="0"/>
              </a:rPr>
              <a:t>Adultes</a:t>
            </a:r>
            <a:r>
              <a:rPr lang="en-CA" sz="2000" b="1" kern="0" dirty="0">
                <a:latin typeface="Arial" pitchFamily="34" charset="0"/>
                <a:cs typeface="Arial" pitchFamily="34" charset="0"/>
              </a:rPr>
              <a:t> non </a:t>
            </a:r>
            <a:r>
              <a:rPr lang="en-CA" sz="2000" b="1" kern="0" dirty="0" err="1">
                <a:latin typeface="Arial" pitchFamily="34" charset="0"/>
                <a:cs typeface="Arial" pitchFamily="34" charset="0"/>
              </a:rPr>
              <a:t>actifs</a:t>
            </a:r>
            <a:r>
              <a:rPr lang="en-CA" sz="2000" b="1" kern="0" dirty="0">
                <a:latin typeface="Arial" pitchFamily="34" charset="0"/>
                <a:cs typeface="Arial" pitchFamily="34" charset="0"/>
              </a:rPr>
              <a:t> et </a:t>
            </a:r>
            <a:r>
              <a:rPr lang="en-CA" sz="2000" b="1" kern="0" dirty="0" err="1">
                <a:latin typeface="Arial" pitchFamily="34" charset="0"/>
                <a:cs typeface="Arial" pitchFamily="34" charset="0"/>
              </a:rPr>
              <a:t>adultes</a:t>
            </a:r>
            <a:r>
              <a:rPr lang="en-CA" sz="2000" b="1" kern="0" dirty="0">
                <a:latin typeface="Arial" pitchFamily="34" charset="0"/>
                <a:cs typeface="Arial" pitchFamily="34" charset="0"/>
              </a:rPr>
              <a:t> </a:t>
            </a:r>
            <a:r>
              <a:rPr lang="en-CA" sz="2000" b="1" kern="0" dirty="0" err="1">
                <a:latin typeface="Arial" pitchFamily="34" charset="0"/>
                <a:cs typeface="Arial" pitchFamily="34" charset="0"/>
              </a:rPr>
              <a:t>actifs</a:t>
            </a:r>
            <a:r>
              <a:rPr lang="en-CA" sz="2000" b="1" kern="0" dirty="0">
                <a:latin typeface="Arial" pitchFamily="34" charset="0"/>
                <a:cs typeface="Arial" pitchFamily="34" charset="0"/>
              </a:rPr>
              <a:t> </a:t>
            </a:r>
            <a:r>
              <a:rPr lang="en-CA" sz="2000" b="1" kern="0" dirty="0" err="1">
                <a:latin typeface="Arial" pitchFamily="34" charset="0"/>
                <a:cs typeface="Arial" pitchFamily="34" charset="0"/>
              </a:rPr>
              <a:t>à</a:t>
            </a:r>
            <a:r>
              <a:rPr lang="en-CA" sz="2000" b="1" kern="0" dirty="0">
                <a:latin typeface="Arial" pitchFamily="34" charset="0"/>
                <a:cs typeface="Arial" pitchFamily="34" charset="0"/>
              </a:rPr>
              <a:t> temps </a:t>
            </a:r>
            <a:r>
              <a:rPr lang="en-CA" sz="2000" b="1" kern="0" dirty="0" err="1">
                <a:latin typeface="Arial" pitchFamily="34" charset="0"/>
                <a:cs typeface="Arial" pitchFamily="34" charset="0"/>
              </a:rPr>
              <a:t>partiel</a:t>
            </a:r>
            <a:r>
              <a:rPr lang="en-CA" sz="2000" b="1" kern="0" dirty="0">
                <a:latin typeface="Arial" pitchFamily="34" charset="0"/>
                <a:cs typeface="Arial" pitchFamily="34" charset="0"/>
              </a:rPr>
              <a:t> </a:t>
            </a:r>
            <a:r>
              <a:rPr lang="en-CA" sz="2000" b="1" kern="0" dirty="0" err="1">
                <a:latin typeface="Arial" pitchFamily="34" charset="0"/>
                <a:cs typeface="Arial" pitchFamily="34" charset="0"/>
              </a:rPr>
              <a:t>titulaires</a:t>
            </a:r>
            <a:r>
              <a:rPr lang="en-CA" sz="2000" b="1" kern="0" dirty="0">
                <a:latin typeface="Arial" pitchFamily="34" charset="0"/>
                <a:cs typeface="Arial" pitchFamily="34" charset="0"/>
              </a:rPr>
              <a:t> </a:t>
            </a:r>
            <a:r>
              <a:rPr lang="en-CA" sz="2000" b="1" kern="0" dirty="0" err="1">
                <a:latin typeface="Arial" pitchFamily="34" charset="0"/>
                <a:cs typeface="Arial" pitchFamily="34" charset="0"/>
              </a:rPr>
              <a:t>d'au</a:t>
            </a:r>
            <a:r>
              <a:rPr lang="en-CA" sz="2000" b="1" kern="0" dirty="0">
                <a:latin typeface="Arial" pitchFamily="34" charset="0"/>
                <a:cs typeface="Arial" pitchFamily="34" charset="0"/>
              </a:rPr>
              <a:t> </a:t>
            </a:r>
            <a:r>
              <a:rPr lang="en-CA" sz="2000" b="1" kern="0" dirty="0" err="1">
                <a:latin typeface="Arial" pitchFamily="34" charset="0"/>
                <a:cs typeface="Arial" pitchFamily="34" charset="0"/>
              </a:rPr>
              <a:t>moins</a:t>
            </a:r>
            <a:r>
              <a:rPr lang="en-CA" sz="2000" b="1" kern="0" dirty="0">
                <a:latin typeface="Arial" pitchFamily="34" charset="0"/>
                <a:cs typeface="Arial" pitchFamily="34" charset="0"/>
              </a:rPr>
              <a:t> un </a:t>
            </a:r>
            <a:r>
              <a:rPr lang="en-CA" sz="2000" b="1" kern="0" dirty="0" err="1">
                <a:latin typeface="Arial" pitchFamily="34" charset="0"/>
                <a:cs typeface="Arial" pitchFamily="34" charset="0"/>
              </a:rPr>
              <a:t>diplôme</a:t>
            </a:r>
            <a:r>
              <a:rPr lang="en-CA" sz="2000" b="1" kern="0" dirty="0">
                <a:latin typeface="Arial" pitchFamily="34" charset="0"/>
                <a:cs typeface="Arial" pitchFamily="34" charset="0"/>
              </a:rPr>
              <a:t> de </a:t>
            </a:r>
            <a:r>
              <a:rPr lang="en-CA" sz="2000" b="1" kern="0" dirty="0" err="1">
                <a:latin typeface="Arial" pitchFamily="34" charset="0"/>
                <a:cs typeface="Arial" pitchFamily="34" charset="0"/>
              </a:rPr>
              <a:t>degré</a:t>
            </a:r>
            <a:r>
              <a:rPr lang="en-CA" sz="2000" b="1" kern="0" dirty="0">
                <a:latin typeface="Arial" pitchFamily="34" charset="0"/>
                <a:cs typeface="Arial" pitchFamily="34" charset="0"/>
              </a:rPr>
              <a:t> </a:t>
            </a:r>
            <a:r>
              <a:rPr lang="en-CA" sz="2000" b="1" kern="0" dirty="0" err="1">
                <a:latin typeface="Arial" pitchFamily="34" charset="0"/>
                <a:cs typeface="Arial" pitchFamily="34" charset="0"/>
              </a:rPr>
              <a:t>secondaire</a:t>
            </a:r>
            <a:r>
              <a:rPr lang="en-CA" sz="2000" b="1" kern="0" dirty="0">
                <a:latin typeface="Arial" pitchFamily="34" charset="0"/>
                <a:cs typeface="Arial" pitchFamily="34" charset="0"/>
              </a:rPr>
              <a:t> II (&gt;25)</a:t>
            </a:r>
            <a:r>
              <a:rPr lang="en-CA" sz="2800" b="1" kern="0" dirty="0">
                <a:latin typeface="Arial" pitchFamily="34" charset="0"/>
                <a:cs typeface="Arial" pitchFamily="34" charset="0"/>
              </a:rPr>
              <a:t/>
            </a:r>
            <a:br>
              <a:rPr lang="en-CA" sz="2800" b="1" kern="0" dirty="0">
                <a:latin typeface="Arial" pitchFamily="34" charset="0"/>
                <a:cs typeface="Arial" pitchFamily="34" charset="0"/>
              </a:rPr>
            </a:br>
            <a:endParaRPr lang="en-CA" sz="2800" b="1" dirty="0"/>
          </a:p>
        </p:txBody>
      </p:sp>
      <p:graphicFrame>
        <p:nvGraphicFramePr>
          <p:cNvPr id="6" name="Tabelle 5"/>
          <p:cNvGraphicFramePr>
            <a:graphicFrameLocks noGrp="1"/>
          </p:cNvGraphicFramePr>
          <p:nvPr/>
        </p:nvGraphicFramePr>
        <p:xfrm>
          <a:off x="2771775" y="1916113"/>
          <a:ext cx="6042025" cy="4606925"/>
        </p:xfrm>
        <a:graphic>
          <a:graphicData uri="http://schemas.openxmlformats.org/drawingml/2006/table">
            <a:tbl>
              <a:tblPr/>
              <a:tblGrid>
                <a:gridCol w="1073150"/>
                <a:gridCol w="946150"/>
                <a:gridCol w="481013"/>
                <a:gridCol w="3541712"/>
              </a:tblGrid>
              <a:tr h="407988">
                <a:tc>
                  <a:txBody>
                    <a:bodyPr/>
                    <a:lstStyle/>
                    <a:p>
                      <a:pPr marL="34925" marR="0" lvl="0" indent="0" algn="l" defTabSz="914400" rtl="0" eaLnBrk="1" fontAlgn="base" latinLnBrk="0" hangingPunct="1">
                        <a:lnSpc>
                          <a:spcPts val="900"/>
                        </a:lnSpc>
                        <a:spcBef>
                          <a:spcPts val="100"/>
                        </a:spcBef>
                        <a:spcAft>
                          <a:spcPct val="0"/>
                        </a:spcAft>
                        <a:buClrTx/>
                        <a:buSzTx/>
                        <a:buFontTx/>
                        <a:buNone/>
                        <a:tabLst/>
                        <a:defRPr/>
                      </a:pPr>
                      <a:r>
                        <a:rPr kumimoji="0" lang="de-CH" sz="1000" b="1" i="0" u="none" strike="noStrike" cap="none" normalizeH="0" baseline="0" dirty="0" err="1" smtClean="0">
                          <a:ln>
                            <a:noFill/>
                          </a:ln>
                          <a:solidFill>
                            <a:schemeClr val="tx1"/>
                          </a:solidFill>
                          <a:effectLst/>
                          <a:latin typeface="Arial" charset="0"/>
                          <a:ea typeface="ＭＳ Ｐゴシック" charset="0"/>
                          <a:cs typeface="Times New Roman" charset="0"/>
                        </a:rPr>
                        <a:t>Ligne</a:t>
                      </a:r>
                      <a:r>
                        <a:rPr kumimoji="0" lang="de-CH" sz="1000" b="1" i="0" u="none" strike="noStrike" cap="none" normalizeH="0" baseline="0" dirty="0" smtClean="0">
                          <a:ln>
                            <a:noFill/>
                          </a:ln>
                          <a:solidFill>
                            <a:schemeClr val="tx1"/>
                          </a:solidFill>
                          <a:effectLst/>
                          <a:latin typeface="Arial" charset="0"/>
                          <a:ea typeface="ＭＳ Ｐゴシック" charset="0"/>
                          <a:cs typeface="Times New Roman" charset="0"/>
                        </a:rPr>
                        <a:t> </a:t>
                      </a:r>
                      <a:r>
                        <a:rPr kumimoji="0" lang="de-CH" sz="1000" b="1" i="0" u="none" strike="noStrike" cap="none" normalizeH="0" baseline="0" dirty="0" err="1" smtClean="0">
                          <a:ln>
                            <a:noFill/>
                          </a:ln>
                          <a:solidFill>
                            <a:schemeClr val="tx1"/>
                          </a:solidFill>
                          <a:effectLst/>
                          <a:latin typeface="Arial" charset="0"/>
                          <a:ea typeface="ＭＳ Ｐゴシック" charset="0"/>
                          <a:cs typeface="Times New Roman" charset="0"/>
                        </a:rPr>
                        <a:t>directrice</a:t>
                      </a:r>
                      <a:endParaRPr kumimoji="0" lang="de-CH" sz="1000" b="1" i="0" u="none" strike="noStrike" cap="none" normalizeH="0" baseline="0" dirty="0">
                        <a:ln>
                          <a:noFill/>
                        </a:ln>
                        <a:solidFill>
                          <a:schemeClr val="tx1"/>
                        </a:solidFill>
                        <a:effectLst/>
                        <a:latin typeface="Arial" charset="0"/>
                        <a:ea typeface="ＭＳ Ｐゴシック" charset="0"/>
                        <a:cs typeface="Times New Roman" charset="0"/>
                      </a:endParaRPr>
                    </a:p>
                  </a:txBody>
                  <a:tcPr marL="42898" marR="42898" marT="42898" marB="4289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p>
                      <a:pPr marL="34925" marR="0" lvl="0" indent="0" algn="l" defTabSz="914400" rtl="0" eaLnBrk="1" fontAlgn="base" latinLnBrk="0" hangingPunct="1">
                        <a:lnSpc>
                          <a:spcPts val="900"/>
                        </a:lnSpc>
                        <a:spcBef>
                          <a:spcPts val="100"/>
                        </a:spcBef>
                        <a:spcAft>
                          <a:spcPct val="0"/>
                        </a:spcAft>
                        <a:buClrTx/>
                        <a:buSzTx/>
                        <a:buFontTx/>
                        <a:buNone/>
                        <a:tabLst/>
                      </a:pPr>
                      <a:r>
                        <a:rPr kumimoji="0" lang="de-CH" sz="1000" b="1" i="0" u="none" strike="noStrike" cap="none" normalizeH="0" baseline="0" dirty="0" err="1" smtClean="0">
                          <a:ln>
                            <a:noFill/>
                          </a:ln>
                          <a:solidFill>
                            <a:schemeClr val="tx1"/>
                          </a:solidFill>
                          <a:effectLst/>
                          <a:latin typeface="Arial" charset="0"/>
                          <a:ea typeface="ＭＳ Ｐゴシック" charset="0"/>
                          <a:cs typeface="Times New Roman" charset="0"/>
                        </a:rPr>
                        <a:t>Objectif</a:t>
                      </a:r>
                      <a:endParaRPr kumimoji="0" lang="de-CH" sz="1000" b="1" i="0" u="none" strike="noStrike" cap="none" normalizeH="0" baseline="0" dirty="0">
                        <a:ln>
                          <a:noFill/>
                        </a:ln>
                        <a:solidFill>
                          <a:schemeClr val="tx1"/>
                        </a:solidFill>
                        <a:effectLst/>
                        <a:latin typeface="Arial" charset="0"/>
                        <a:ea typeface="ＭＳ Ｐゴシック" charset="0"/>
                        <a:cs typeface="Times New Roman" charset="0"/>
                      </a:endParaRPr>
                    </a:p>
                  </a:txBody>
                  <a:tcPr marL="42898" marR="42898" marT="42898" marB="4289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6E6"/>
                    </a:solidFill>
                  </a:tcPr>
                </a:tc>
                <a:tc gridSpan="2">
                  <a:txBody>
                    <a:bodyPr/>
                    <a:lstStyle/>
                    <a:p>
                      <a:pPr marL="34925" marR="0" lvl="0" indent="0" algn="l" defTabSz="914400" rtl="0" eaLnBrk="1" fontAlgn="base" latinLnBrk="0" hangingPunct="1">
                        <a:lnSpc>
                          <a:spcPts val="900"/>
                        </a:lnSpc>
                        <a:spcBef>
                          <a:spcPts val="100"/>
                        </a:spcBef>
                        <a:spcAft>
                          <a:spcPct val="0"/>
                        </a:spcAft>
                        <a:buClrTx/>
                        <a:buSzTx/>
                        <a:buFontTx/>
                        <a:buNone/>
                        <a:tabLst/>
                      </a:pPr>
                      <a:r>
                        <a:rPr kumimoji="0" lang="de-CH" sz="1000" b="1" i="0" u="none" strike="noStrike" cap="none" normalizeH="0" baseline="0" dirty="0" err="1" smtClean="0">
                          <a:ln>
                            <a:noFill/>
                          </a:ln>
                          <a:solidFill>
                            <a:schemeClr val="tx1"/>
                          </a:solidFill>
                          <a:effectLst/>
                          <a:latin typeface="Arial" charset="0"/>
                          <a:ea typeface="ＭＳ Ｐゴシック" charset="0"/>
                          <a:cs typeface="Times New Roman" charset="0"/>
                        </a:rPr>
                        <a:t>Mesures</a:t>
                      </a:r>
                      <a:endParaRPr kumimoji="0" lang="de-CH" sz="1000" b="1" i="0" u="none" strike="noStrike" cap="none" normalizeH="0" baseline="0" dirty="0">
                        <a:ln>
                          <a:noFill/>
                        </a:ln>
                        <a:solidFill>
                          <a:schemeClr val="tx1"/>
                        </a:solidFill>
                        <a:effectLst/>
                        <a:latin typeface="Arial" charset="0"/>
                        <a:ea typeface="ＭＳ Ｐゴシック" charset="0"/>
                        <a:cs typeface="Times New Roman" charset="0"/>
                      </a:endParaRPr>
                    </a:p>
                  </a:txBody>
                  <a:tcPr marL="42898" marR="42898" marT="42898" marB="4289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6E6"/>
                    </a:solidFill>
                  </a:tcPr>
                </a:tc>
                <a:tc hMerge="1">
                  <a:txBody>
                    <a:bodyPr/>
                    <a:lstStyle/>
                    <a:p>
                      <a:endParaRPr lang="fr-FR"/>
                    </a:p>
                  </a:txBody>
                  <a:tcPr/>
                </a:tc>
              </a:tr>
              <a:tr h="1181100">
                <a:tc rowSpan="6">
                  <a:txBody>
                    <a:bodyPr/>
                    <a:lstStyle/>
                    <a:p>
                      <a:pPr marL="34925" marR="0" lvl="0" indent="0" algn="l" defTabSz="914400" rtl="0" eaLnBrk="1" fontAlgn="base" latinLnBrk="0" hangingPunct="1">
                        <a:lnSpc>
                          <a:spcPts val="900"/>
                        </a:lnSpc>
                        <a:spcBef>
                          <a:spcPts val="100"/>
                        </a:spcBef>
                        <a:spcAft>
                          <a:spcPct val="0"/>
                        </a:spcAft>
                        <a:buClrTx/>
                        <a:buSzTx/>
                        <a:buFontTx/>
                        <a:buNone/>
                        <a:tabLst/>
                      </a:pPr>
                      <a:r>
                        <a:rPr kumimoji="0" lang="de-CH" sz="1000" b="0" i="0" u="none" strike="noStrike" cap="none" normalizeH="0" baseline="0" dirty="0" err="1" smtClean="0">
                          <a:ln>
                            <a:noFill/>
                          </a:ln>
                          <a:solidFill>
                            <a:schemeClr val="tx1"/>
                          </a:solidFill>
                          <a:effectLst/>
                          <a:latin typeface="Arial" charset="0"/>
                          <a:ea typeface="Calibri" charset="0"/>
                        </a:rPr>
                        <a:t>Augmenter</a:t>
                      </a:r>
                      <a:r>
                        <a:rPr kumimoji="0" lang="de-CH" sz="1000" b="0" i="0" u="none" strike="noStrike" cap="none" normalizeH="0" baseline="0" dirty="0" smtClean="0">
                          <a:ln>
                            <a:noFill/>
                          </a:ln>
                          <a:solidFill>
                            <a:schemeClr val="tx1"/>
                          </a:solidFill>
                          <a:effectLst/>
                          <a:latin typeface="Arial" charset="0"/>
                          <a:ea typeface="Calibri" charset="0"/>
                        </a:rPr>
                        <a:t> le</a:t>
                      </a:r>
                    </a:p>
                    <a:p>
                      <a:pPr marL="34925" marR="0" lvl="0" indent="0" algn="l" defTabSz="914400" rtl="0" eaLnBrk="1" fontAlgn="base" latinLnBrk="0" hangingPunct="1">
                        <a:lnSpc>
                          <a:spcPts val="900"/>
                        </a:lnSpc>
                        <a:spcBef>
                          <a:spcPts val="100"/>
                        </a:spcBef>
                        <a:spcAft>
                          <a:spcPct val="0"/>
                        </a:spcAft>
                        <a:buClrTx/>
                        <a:buSzTx/>
                        <a:buFontTx/>
                        <a:buNone/>
                        <a:tabLst/>
                      </a:pPr>
                      <a:r>
                        <a:rPr kumimoji="0" lang="de-CH" sz="1000" b="0" i="0" u="none" strike="noStrike" cap="none" normalizeH="0" baseline="0" dirty="0" err="1" smtClean="0">
                          <a:ln>
                            <a:noFill/>
                          </a:ln>
                          <a:solidFill>
                            <a:schemeClr val="tx1"/>
                          </a:solidFill>
                          <a:effectLst/>
                          <a:latin typeface="Arial" charset="0"/>
                          <a:ea typeface="Calibri" charset="0"/>
                        </a:rPr>
                        <a:t>taux</a:t>
                      </a:r>
                      <a:r>
                        <a:rPr kumimoji="0" lang="de-CH" sz="1000" b="0" i="0" u="none" strike="noStrike" cap="none" normalizeH="0" baseline="0" dirty="0" smtClean="0">
                          <a:ln>
                            <a:noFill/>
                          </a:ln>
                          <a:solidFill>
                            <a:schemeClr val="tx1"/>
                          </a:solidFill>
                          <a:effectLst/>
                          <a:latin typeface="Arial" charset="0"/>
                          <a:ea typeface="Calibri" charset="0"/>
                        </a:rPr>
                        <a:t> </a:t>
                      </a:r>
                      <a:r>
                        <a:rPr kumimoji="0" lang="de-CH" sz="1000" b="0" i="0" u="none" strike="noStrike" cap="none" normalizeH="0" baseline="0" dirty="0" err="1" smtClean="0">
                          <a:ln>
                            <a:noFill/>
                          </a:ln>
                          <a:solidFill>
                            <a:schemeClr val="tx1"/>
                          </a:solidFill>
                          <a:effectLst/>
                          <a:latin typeface="Arial" charset="0"/>
                          <a:ea typeface="Calibri" charset="0"/>
                        </a:rPr>
                        <a:t>d'occupa-tion</a:t>
                      </a:r>
                      <a:r>
                        <a:rPr kumimoji="0" lang="de-CH" sz="1000" b="0" i="0" u="none" strike="noStrike" cap="none" normalizeH="0" baseline="0" dirty="0" smtClean="0">
                          <a:ln>
                            <a:noFill/>
                          </a:ln>
                          <a:solidFill>
                            <a:schemeClr val="tx1"/>
                          </a:solidFill>
                          <a:effectLst/>
                          <a:latin typeface="Arial" charset="0"/>
                          <a:ea typeface="Calibri" charset="0"/>
                        </a:rPr>
                        <a:t> et </a:t>
                      </a:r>
                      <a:r>
                        <a:rPr kumimoji="0" lang="de-CH" sz="1000" b="0" i="0" u="none" strike="noStrike" cap="none" normalizeH="0" baseline="0" dirty="0" err="1" smtClean="0">
                          <a:ln>
                            <a:noFill/>
                          </a:ln>
                          <a:solidFill>
                            <a:schemeClr val="tx1"/>
                          </a:solidFill>
                          <a:effectLst/>
                          <a:latin typeface="Arial" charset="0"/>
                          <a:ea typeface="Calibri" charset="0"/>
                        </a:rPr>
                        <a:t>relever</a:t>
                      </a:r>
                      <a:endParaRPr kumimoji="0" lang="de-CH" sz="1000" b="0" i="0" u="none" strike="noStrike" cap="none" normalizeH="0" baseline="0" dirty="0" smtClean="0">
                        <a:ln>
                          <a:noFill/>
                        </a:ln>
                        <a:solidFill>
                          <a:schemeClr val="tx1"/>
                        </a:solidFill>
                        <a:effectLst/>
                        <a:latin typeface="Arial" charset="0"/>
                        <a:ea typeface="Calibri" charset="0"/>
                      </a:endParaRPr>
                    </a:p>
                    <a:p>
                      <a:pPr marL="34925" marR="0" lvl="0" indent="0" algn="l" defTabSz="914400" rtl="0" eaLnBrk="1" fontAlgn="base" latinLnBrk="0" hangingPunct="1">
                        <a:lnSpc>
                          <a:spcPts val="900"/>
                        </a:lnSpc>
                        <a:spcBef>
                          <a:spcPts val="100"/>
                        </a:spcBef>
                        <a:spcAft>
                          <a:spcPct val="0"/>
                        </a:spcAft>
                        <a:buClrTx/>
                        <a:buSzTx/>
                        <a:buFontTx/>
                        <a:buNone/>
                        <a:tabLst/>
                      </a:pPr>
                      <a:r>
                        <a:rPr kumimoji="0" lang="de-CH" sz="1000" b="0" i="0" u="none" strike="noStrike" cap="none" normalizeH="0" baseline="0" dirty="0" smtClean="0">
                          <a:ln>
                            <a:noFill/>
                          </a:ln>
                          <a:solidFill>
                            <a:schemeClr val="tx1"/>
                          </a:solidFill>
                          <a:effectLst/>
                          <a:latin typeface="Arial" charset="0"/>
                          <a:ea typeface="Calibri" charset="0"/>
                        </a:rPr>
                        <a:t>le </a:t>
                      </a:r>
                      <a:r>
                        <a:rPr kumimoji="0" lang="de-CH" sz="1000" b="0" i="0" u="none" strike="noStrike" cap="none" normalizeH="0" baseline="0" dirty="0" err="1" smtClean="0">
                          <a:ln>
                            <a:noFill/>
                          </a:ln>
                          <a:solidFill>
                            <a:schemeClr val="tx1"/>
                          </a:solidFill>
                          <a:effectLst/>
                          <a:latin typeface="Arial" charset="0"/>
                          <a:ea typeface="Calibri" charset="0"/>
                        </a:rPr>
                        <a:t>niveau</a:t>
                      </a:r>
                      <a:r>
                        <a:rPr kumimoji="0" lang="de-CH" sz="1000" b="0" i="0" u="none" strike="noStrike" cap="none" normalizeH="0" baseline="0" dirty="0" smtClean="0">
                          <a:ln>
                            <a:noFill/>
                          </a:ln>
                          <a:solidFill>
                            <a:schemeClr val="tx1"/>
                          </a:solidFill>
                          <a:effectLst/>
                          <a:latin typeface="Arial" charset="0"/>
                          <a:ea typeface="Calibri" charset="0"/>
                        </a:rPr>
                        <a:t> de</a:t>
                      </a:r>
                    </a:p>
                    <a:p>
                      <a:pPr marL="34925" marR="0" lvl="0" indent="0" algn="l" defTabSz="914400" rtl="0" eaLnBrk="1" fontAlgn="base" latinLnBrk="0" hangingPunct="1">
                        <a:lnSpc>
                          <a:spcPts val="900"/>
                        </a:lnSpc>
                        <a:spcBef>
                          <a:spcPts val="100"/>
                        </a:spcBef>
                        <a:spcAft>
                          <a:spcPct val="0"/>
                        </a:spcAft>
                        <a:buClrTx/>
                        <a:buSzTx/>
                        <a:buFontTx/>
                        <a:buNone/>
                        <a:tabLst/>
                      </a:pPr>
                      <a:r>
                        <a:rPr kumimoji="0" lang="de-CH" sz="1000" b="0" i="0" u="none" strike="noStrike" cap="none" normalizeH="0" baseline="0" dirty="0" err="1" smtClean="0">
                          <a:ln>
                            <a:noFill/>
                          </a:ln>
                          <a:solidFill>
                            <a:schemeClr val="tx1"/>
                          </a:solidFill>
                          <a:effectLst/>
                          <a:latin typeface="Arial" charset="0"/>
                          <a:ea typeface="Calibri" charset="0"/>
                        </a:rPr>
                        <a:t>qualification</a:t>
                      </a:r>
                      <a:r>
                        <a:rPr kumimoji="0" lang="de-CH" sz="1000" b="0" i="0" u="none" strike="noStrike" cap="none" normalizeH="0" baseline="0" dirty="0" smtClean="0">
                          <a:ln>
                            <a:noFill/>
                          </a:ln>
                          <a:solidFill>
                            <a:schemeClr val="tx1"/>
                          </a:solidFill>
                          <a:effectLst/>
                          <a:latin typeface="Arial" charset="0"/>
                          <a:ea typeface="Calibri" charset="0"/>
                        </a:rPr>
                        <a:t> des</a:t>
                      </a:r>
                    </a:p>
                    <a:p>
                      <a:pPr marL="34925" marR="0" lvl="0" indent="0" algn="l" defTabSz="914400" rtl="0" eaLnBrk="1" fontAlgn="base" latinLnBrk="0" hangingPunct="1">
                        <a:lnSpc>
                          <a:spcPts val="900"/>
                        </a:lnSpc>
                        <a:spcBef>
                          <a:spcPts val="100"/>
                        </a:spcBef>
                        <a:spcAft>
                          <a:spcPct val="0"/>
                        </a:spcAft>
                        <a:buClrTx/>
                        <a:buSzTx/>
                        <a:buFontTx/>
                        <a:buNone/>
                        <a:tabLst/>
                      </a:pPr>
                      <a:r>
                        <a:rPr kumimoji="0" lang="de-CH" sz="1000" b="0" i="0" u="none" strike="noStrike" cap="none" normalizeH="0" baseline="0" dirty="0" smtClean="0">
                          <a:ln>
                            <a:noFill/>
                          </a:ln>
                          <a:solidFill>
                            <a:schemeClr val="tx1"/>
                          </a:solidFill>
                          <a:effectLst/>
                          <a:latin typeface="Arial" charset="0"/>
                          <a:ea typeface="Calibri" charset="0"/>
                        </a:rPr>
                        <a:t>adultes </a:t>
                      </a:r>
                      <a:r>
                        <a:rPr kumimoji="0" lang="de-CH" sz="1000" b="0" i="0" u="none" strike="noStrike" cap="none" normalizeH="0" baseline="0" dirty="0" err="1" smtClean="0">
                          <a:ln>
                            <a:noFill/>
                          </a:ln>
                          <a:solidFill>
                            <a:schemeClr val="tx1"/>
                          </a:solidFill>
                          <a:effectLst/>
                          <a:latin typeface="Arial" charset="0"/>
                          <a:ea typeface="Calibri" charset="0"/>
                        </a:rPr>
                        <a:t>titulaires</a:t>
                      </a:r>
                      <a:endParaRPr kumimoji="0" lang="de-CH" sz="1000" b="0" i="0" u="none" strike="noStrike" cap="none" normalizeH="0" baseline="0" dirty="0" smtClean="0">
                        <a:ln>
                          <a:noFill/>
                        </a:ln>
                        <a:solidFill>
                          <a:schemeClr val="tx1"/>
                        </a:solidFill>
                        <a:effectLst/>
                        <a:latin typeface="Arial" charset="0"/>
                        <a:ea typeface="Calibri" charset="0"/>
                      </a:endParaRPr>
                    </a:p>
                    <a:p>
                      <a:pPr marL="34925" marR="0" lvl="0" indent="0" algn="l" defTabSz="914400" rtl="0" eaLnBrk="1" fontAlgn="base" latinLnBrk="0" hangingPunct="1">
                        <a:lnSpc>
                          <a:spcPts val="900"/>
                        </a:lnSpc>
                        <a:spcBef>
                          <a:spcPts val="100"/>
                        </a:spcBef>
                        <a:spcAft>
                          <a:spcPct val="0"/>
                        </a:spcAft>
                        <a:buClrTx/>
                        <a:buSzTx/>
                        <a:buFontTx/>
                        <a:buNone/>
                        <a:tabLst/>
                      </a:pPr>
                      <a:r>
                        <a:rPr kumimoji="0" lang="de-CH" sz="1000" b="0" i="0" u="none" strike="noStrike" cap="none" normalizeH="0" baseline="0" dirty="0" err="1" smtClean="0">
                          <a:ln>
                            <a:noFill/>
                          </a:ln>
                          <a:solidFill>
                            <a:schemeClr val="tx1"/>
                          </a:solidFill>
                          <a:effectLst/>
                          <a:latin typeface="Arial" charset="0"/>
                          <a:ea typeface="Calibri" charset="0"/>
                        </a:rPr>
                        <a:t>d'un</a:t>
                      </a:r>
                      <a:r>
                        <a:rPr kumimoji="0" lang="de-CH" sz="1000" b="0" i="0" u="none" strike="noStrike" cap="none" normalizeH="0" baseline="0" dirty="0" smtClean="0">
                          <a:ln>
                            <a:noFill/>
                          </a:ln>
                          <a:solidFill>
                            <a:schemeClr val="tx1"/>
                          </a:solidFill>
                          <a:effectLst/>
                          <a:latin typeface="Arial" charset="0"/>
                          <a:ea typeface="Calibri" charset="0"/>
                        </a:rPr>
                        <a:t> </a:t>
                      </a:r>
                      <a:r>
                        <a:rPr kumimoji="0" lang="de-CH" sz="1000" b="0" i="0" u="none" strike="noStrike" cap="none" normalizeH="0" baseline="0" dirty="0" err="1" smtClean="0">
                          <a:ln>
                            <a:noFill/>
                          </a:ln>
                          <a:solidFill>
                            <a:schemeClr val="tx1"/>
                          </a:solidFill>
                          <a:effectLst/>
                          <a:latin typeface="Arial" charset="0"/>
                          <a:ea typeface="Calibri" charset="0"/>
                        </a:rPr>
                        <a:t>diplôme</a:t>
                      </a:r>
                      <a:r>
                        <a:rPr kumimoji="0" lang="de-CH" sz="1000" b="0" i="0" u="none" strike="noStrike" cap="none" normalizeH="0" baseline="0" dirty="0" smtClean="0">
                          <a:ln>
                            <a:noFill/>
                          </a:ln>
                          <a:solidFill>
                            <a:schemeClr val="tx1"/>
                          </a:solidFill>
                          <a:effectLst/>
                          <a:latin typeface="Arial" charset="0"/>
                          <a:ea typeface="Calibri" charset="0"/>
                        </a:rPr>
                        <a:t> de</a:t>
                      </a:r>
                    </a:p>
                    <a:p>
                      <a:pPr marL="34925" marR="0" lvl="0" indent="0" algn="l" defTabSz="914400" rtl="0" eaLnBrk="1" fontAlgn="base" latinLnBrk="0" hangingPunct="1">
                        <a:lnSpc>
                          <a:spcPts val="900"/>
                        </a:lnSpc>
                        <a:spcBef>
                          <a:spcPts val="100"/>
                        </a:spcBef>
                        <a:spcAft>
                          <a:spcPct val="0"/>
                        </a:spcAft>
                        <a:buClrTx/>
                        <a:buSzTx/>
                        <a:buFontTx/>
                        <a:buNone/>
                        <a:tabLst/>
                      </a:pPr>
                      <a:r>
                        <a:rPr kumimoji="0" lang="de-CH" sz="1000" b="0" i="0" u="none" strike="noStrike" cap="none" normalizeH="0" baseline="0" dirty="0" err="1" smtClean="0">
                          <a:ln>
                            <a:noFill/>
                          </a:ln>
                          <a:solidFill>
                            <a:schemeClr val="tx1"/>
                          </a:solidFill>
                          <a:effectLst/>
                          <a:latin typeface="Arial" charset="0"/>
                          <a:ea typeface="Calibri" charset="0"/>
                        </a:rPr>
                        <a:t>degré</a:t>
                      </a:r>
                      <a:r>
                        <a:rPr kumimoji="0" lang="de-CH" sz="1000" b="0" i="0" u="none" strike="noStrike" cap="none" normalizeH="0" baseline="0" dirty="0" smtClean="0">
                          <a:ln>
                            <a:noFill/>
                          </a:ln>
                          <a:solidFill>
                            <a:schemeClr val="tx1"/>
                          </a:solidFill>
                          <a:effectLst/>
                          <a:latin typeface="Arial" charset="0"/>
                          <a:ea typeface="Calibri" charset="0"/>
                        </a:rPr>
                        <a:t> </a:t>
                      </a:r>
                      <a:r>
                        <a:rPr kumimoji="0" lang="de-CH" sz="1000" b="0" i="0" u="none" strike="noStrike" cap="none" normalizeH="0" baseline="0" dirty="0" err="1" smtClean="0">
                          <a:ln>
                            <a:noFill/>
                          </a:ln>
                          <a:solidFill>
                            <a:schemeClr val="tx1"/>
                          </a:solidFill>
                          <a:effectLst/>
                          <a:latin typeface="Arial" charset="0"/>
                          <a:ea typeface="Calibri" charset="0"/>
                        </a:rPr>
                        <a:t>secondai</a:t>
                      </a:r>
                      <a:r>
                        <a:rPr kumimoji="0" lang="de-CH" sz="1000" b="0" i="0" u="none" strike="noStrike" cap="none" normalizeH="0" baseline="0" dirty="0" smtClean="0">
                          <a:ln>
                            <a:noFill/>
                          </a:ln>
                          <a:solidFill>
                            <a:schemeClr val="tx1"/>
                          </a:solidFill>
                          <a:effectLst/>
                          <a:latin typeface="Arial" charset="0"/>
                          <a:ea typeface="Calibri" charset="0"/>
                        </a:rPr>
                        <a:t>-</a:t>
                      </a:r>
                    </a:p>
                    <a:p>
                      <a:pPr marL="34925" marR="0" lvl="0" indent="0" algn="l" defTabSz="914400" rtl="0" eaLnBrk="1" fontAlgn="base" latinLnBrk="0" hangingPunct="1">
                        <a:lnSpc>
                          <a:spcPts val="900"/>
                        </a:lnSpc>
                        <a:spcBef>
                          <a:spcPts val="100"/>
                        </a:spcBef>
                        <a:spcAft>
                          <a:spcPct val="0"/>
                        </a:spcAft>
                        <a:buClrTx/>
                        <a:buSzTx/>
                        <a:buFontTx/>
                        <a:buNone/>
                        <a:tabLst/>
                      </a:pPr>
                      <a:r>
                        <a:rPr kumimoji="0" lang="de-CH" sz="1000" b="0" i="0" u="none" strike="noStrike" cap="none" normalizeH="0" baseline="0" dirty="0" err="1" smtClean="0">
                          <a:ln>
                            <a:noFill/>
                          </a:ln>
                          <a:solidFill>
                            <a:schemeClr val="tx1"/>
                          </a:solidFill>
                          <a:effectLst/>
                          <a:latin typeface="Arial" charset="0"/>
                          <a:ea typeface="Calibri" charset="0"/>
                        </a:rPr>
                        <a:t>re</a:t>
                      </a:r>
                      <a:r>
                        <a:rPr kumimoji="0" lang="de-CH" sz="1000" b="0" i="0" u="none" strike="noStrike" cap="none" normalizeH="0" baseline="0" dirty="0" smtClean="0">
                          <a:ln>
                            <a:noFill/>
                          </a:ln>
                          <a:solidFill>
                            <a:schemeClr val="tx1"/>
                          </a:solidFill>
                          <a:effectLst/>
                          <a:latin typeface="Arial" charset="0"/>
                          <a:ea typeface="Calibri" charset="0"/>
                        </a:rPr>
                        <a:t> II</a:t>
                      </a:r>
                      <a:endParaRPr kumimoji="0" lang="de-CH" sz="1000" b="0" i="0" u="none" strike="noStrike" cap="none" normalizeH="0" baseline="0" dirty="0">
                        <a:ln>
                          <a:noFill/>
                        </a:ln>
                        <a:solidFill>
                          <a:schemeClr val="tx1"/>
                        </a:solidFill>
                        <a:effectLst/>
                        <a:latin typeface="Arial" charset="0"/>
                        <a:ea typeface="Calibri" charset="0"/>
                      </a:endParaRPr>
                    </a:p>
                  </a:txBody>
                  <a:tcPr marL="48340" marR="48340" marT="48340" marB="4834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3">
                  <a:txBody>
                    <a:bodyPr/>
                    <a:lstStyle/>
                    <a:p>
                      <a:pPr marL="34925" marR="0" lvl="0" indent="0" algn="l" defTabSz="914400" rtl="0" eaLnBrk="1" fontAlgn="base" latinLnBrk="0" hangingPunct="1">
                        <a:lnSpc>
                          <a:spcPts val="900"/>
                        </a:lnSpc>
                        <a:spcBef>
                          <a:spcPts val="100"/>
                        </a:spcBef>
                        <a:spcAft>
                          <a:spcPct val="0"/>
                        </a:spcAft>
                        <a:buClrTx/>
                        <a:buSzTx/>
                        <a:buFontTx/>
                        <a:buNone/>
                        <a:tabLst/>
                      </a:pPr>
                      <a:r>
                        <a:rPr kumimoji="0" lang="de-CH" sz="1000" b="0" i="0" u="none" strike="noStrike" cap="none" normalizeH="0" baseline="0" dirty="0" err="1" smtClean="0">
                          <a:ln>
                            <a:noFill/>
                          </a:ln>
                          <a:solidFill>
                            <a:schemeClr val="tx1"/>
                          </a:solidFill>
                          <a:effectLst/>
                          <a:latin typeface="Arial" charset="0"/>
                          <a:ea typeface="Calibri" charset="0"/>
                        </a:rPr>
                        <a:t>Créer</a:t>
                      </a:r>
                      <a:r>
                        <a:rPr kumimoji="0" lang="de-CH" sz="1000" b="0" i="0" u="none" strike="noStrike" cap="none" normalizeH="0" baseline="0" dirty="0" smtClean="0">
                          <a:ln>
                            <a:noFill/>
                          </a:ln>
                          <a:solidFill>
                            <a:schemeClr val="tx1"/>
                          </a:solidFill>
                          <a:effectLst/>
                          <a:latin typeface="Arial" charset="0"/>
                          <a:ea typeface="Calibri" charset="0"/>
                        </a:rPr>
                        <a:t> des </a:t>
                      </a:r>
                      <a:r>
                        <a:rPr kumimoji="0" lang="de-CH" sz="1000" b="0" i="0" u="none" strike="noStrike" cap="none" normalizeH="0" baseline="0" dirty="0" err="1" smtClean="0">
                          <a:ln>
                            <a:noFill/>
                          </a:ln>
                          <a:solidFill>
                            <a:schemeClr val="tx1"/>
                          </a:solidFill>
                          <a:effectLst/>
                          <a:latin typeface="Arial" charset="0"/>
                          <a:ea typeface="Calibri" charset="0"/>
                        </a:rPr>
                        <a:t>conditions-cadres</a:t>
                      </a:r>
                      <a:r>
                        <a:rPr kumimoji="0" lang="de-CH" sz="1000" b="0" i="0" u="none" strike="noStrike" cap="none" normalizeH="0" baseline="0" dirty="0" smtClean="0">
                          <a:ln>
                            <a:noFill/>
                          </a:ln>
                          <a:solidFill>
                            <a:schemeClr val="tx1"/>
                          </a:solidFill>
                          <a:effectLst/>
                          <a:latin typeface="Arial" charset="0"/>
                          <a:ea typeface="Calibri" charset="0"/>
                        </a:rPr>
                        <a:t> </a:t>
                      </a:r>
                      <a:r>
                        <a:rPr kumimoji="0" lang="de-CH" sz="1000" b="0" i="0" u="none" strike="noStrike" cap="none" normalizeH="0" baseline="0" dirty="0" err="1" smtClean="0">
                          <a:ln>
                            <a:noFill/>
                          </a:ln>
                          <a:solidFill>
                            <a:schemeClr val="tx1"/>
                          </a:solidFill>
                          <a:effectLst/>
                          <a:latin typeface="Arial" charset="0"/>
                          <a:ea typeface="Calibri" charset="0"/>
                        </a:rPr>
                        <a:t>favorisant</a:t>
                      </a:r>
                      <a:r>
                        <a:rPr kumimoji="0" lang="de-CH" sz="1000" b="0" i="0" u="none" strike="noStrike" cap="none" normalizeH="0" baseline="0" dirty="0" smtClean="0">
                          <a:ln>
                            <a:noFill/>
                          </a:ln>
                          <a:solidFill>
                            <a:schemeClr val="tx1"/>
                          </a:solidFill>
                          <a:effectLst/>
                          <a:latin typeface="Arial" charset="0"/>
                          <a:ea typeface="Calibri" charset="0"/>
                        </a:rPr>
                        <a:t> </a:t>
                      </a:r>
                      <a:r>
                        <a:rPr kumimoji="0" lang="de-CH" sz="1000" b="0" i="0" u="none" strike="noStrike" cap="none" normalizeH="0" baseline="0" dirty="0" err="1" smtClean="0">
                          <a:ln>
                            <a:noFill/>
                          </a:ln>
                          <a:solidFill>
                            <a:schemeClr val="tx1"/>
                          </a:solidFill>
                          <a:effectLst/>
                          <a:latin typeface="Arial" charset="0"/>
                          <a:ea typeface="Calibri" charset="0"/>
                        </a:rPr>
                        <a:t>une</a:t>
                      </a:r>
                      <a:r>
                        <a:rPr kumimoji="0" lang="de-CH" sz="1000" b="0" i="0" u="none" strike="noStrike" cap="none" normalizeH="0" baseline="0" dirty="0" smtClean="0">
                          <a:ln>
                            <a:noFill/>
                          </a:ln>
                          <a:solidFill>
                            <a:schemeClr val="tx1"/>
                          </a:solidFill>
                          <a:effectLst/>
                          <a:latin typeface="Arial" charset="0"/>
                          <a:ea typeface="Calibri" charset="0"/>
                        </a:rPr>
                        <a:t> plus </a:t>
                      </a:r>
                      <a:r>
                        <a:rPr kumimoji="0" lang="de-CH" sz="1000" b="0" i="0" u="none" strike="noStrike" cap="none" normalizeH="0" baseline="0" dirty="0" err="1" smtClean="0">
                          <a:ln>
                            <a:noFill/>
                          </a:ln>
                          <a:solidFill>
                            <a:schemeClr val="tx1"/>
                          </a:solidFill>
                          <a:effectLst/>
                          <a:latin typeface="Arial" charset="0"/>
                          <a:ea typeface="Calibri" charset="0"/>
                        </a:rPr>
                        <a:t>grande</a:t>
                      </a:r>
                      <a:r>
                        <a:rPr kumimoji="0" lang="de-CH" sz="1000" b="0" i="0" u="none" strike="noStrike" cap="none" normalizeH="0" baseline="0" dirty="0" smtClean="0">
                          <a:ln>
                            <a:noFill/>
                          </a:ln>
                          <a:solidFill>
                            <a:schemeClr val="tx1"/>
                          </a:solidFill>
                          <a:effectLst/>
                          <a:latin typeface="Arial" charset="0"/>
                          <a:ea typeface="Calibri" charset="0"/>
                        </a:rPr>
                        <a:t> </a:t>
                      </a:r>
                      <a:r>
                        <a:rPr kumimoji="0" lang="de-CH" sz="1000" b="0" i="0" u="none" strike="noStrike" cap="none" normalizeH="0" baseline="0" dirty="0" err="1" smtClean="0">
                          <a:ln>
                            <a:noFill/>
                          </a:ln>
                          <a:solidFill>
                            <a:schemeClr val="tx1"/>
                          </a:solidFill>
                          <a:effectLst/>
                          <a:latin typeface="Arial" charset="0"/>
                          <a:ea typeface="Calibri" charset="0"/>
                        </a:rPr>
                        <a:t>participation</a:t>
                      </a:r>
                      <a:r>
                        <a:rPr kumimoji="0" lang="de-CH" sz="1000" b="0" i="0" u="none" strike="noStrike" cap="none" normalizeH="0" baseline="0" dirty="0" smtClean="0">
                          <a:ln>
                            <a:noFill/>
                          </a:ln>
                          <a:solidFill>
                            <a:schemeClr val="tx1"/>
                          </a:solidFill>
                          <a:effectLst/>
                          <a:latin typeface="Arial" charset="0"/>
                          <a:ea typeface="Calibri" charset="0"/>
                        </a:rPr>
                        <a:t> au </a:t>
                      </a:r>
                      <a:r>
                        <a:rPr kumimoji="0" lang="de-CH" sz="1000" b="0" i="0" u="none" strike="noStrike" cap="none" normalizeH="0" baseline="0" dirty="0" err="1" smtClean="0">
                          <a:ln>
                            <a:noFill/>
                          </a:ln>
                          <a:solidFill>
                            <a:schemeClr val="tx1"/>
                          </a:solidFill>
                          <a:effectLst/>
                          <a:latin typeface="Arial" charset="0"/>
                          <a:ea typeface="Calibri" charset="0"/>
                        </a:rPr>
                        <a:t>marché</a:t>
                      </a:r>
                      <a:r>
                        <a:rPr kumimoji="0" lang="de-CH" sz="1000" b="0" i="0" u="none" strike="noStrike" cap="none" normalizeH="0" baseline="0" dirty="0" smtClean="0">
                          <a:ln>
                            <a:noFill/>
                          </a:ln>
                          <a:solidFill>
                            <a:schemeClr val="tx1"/>
                          </a:solidFill>
                          <a:effectLst/>
                          <a:latin typeface="Arial" charset="0"/>
                          <a:ea typeface="Calibri" charset="0"/>
                        </a:rPr>
                        <a:t> du </a:t>
                      </a:r>
                      <a:r>
                        <a:rPr kumimoji="0" lang="de-CH" sz="1000" b="0" i="0" u="none" strike="noStrike" cap="none" normalizeH="0" baseline="0" dirty="0" err="1" smtClean="0">
                          <a:ln>
                            <a:noFill/>
                          </a:ln>
                          <a:solidFill>
                            <a:schemeClr val="tx1"/>
                          </a:solidFill>
                          <a:effectLst/>
                          <a:latin typeface="Arial" charset="0"/>
                          <a:ea typeface="Calibri" charset="0"/>
                        </a:rPr>
                        <a:t>travail</a:t>
                      </a:r>
                      <a:endParaRPr kumimoji="0" lang="de-CH" sz="1000" b="0" i="0" u="none" strike="noStrike" cap="none" normalizeH="0" baseline="0" dirty="0">
                        <a:ln>
                          <a:noFill/>
                        </a:ln>
                        <a:solidFill>
                          <a:schemeClr val="tx1"/>
                        </a:solidFill>
                        <a:effectLst/>
                        <a:latin typeface="Arial" charset="0"/>
                        <a:ea typeface="Calibri" charset="0"/>
                      </a:endParaRPr>
                    </a:p>
                  </a:txBody>
                  <a:tcPr marL="48340" marR="48340" marT="48340" marB="4834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925" marR="0" lvl="0" indent="0" algn="l" defTabSz="914400" rtl="0" eaLnBrk="1" fontAlgn="base" latinLnBrk="0" hangingPunct="1">
                        <a:lnSpc>
                          <a:spcPts val="900"/>
                        </a:lnSpc>
                        <a:spcBef>
                          <a:spcPts val="100"/>
                        </a:spcBef>
                        <a:spcAft>
                          <a:spcPct val="0"/>
                        </a:spcAft>
                        <a:buClrTx/>
                        <a:buSzTx/>
                        <a:buFontTx/>
                        <a:buNone/>
                        <a:tabLst/>
                      </a:pPr>
                      <a:r>
                        <a:rPr kumimoji="0" lang="de-CH" sz="1000" b="0" i="0" u="none" strike="noStrike" cap="none" normalizeH="0" baseline="0">
                          <a:ln>
                            <a:noFill/>
                          </a:ln>
                          <a:solidFill>
                            <a:schemeClr val="tx1"/>
                          </a:solidFill>
                          <a:effectLst/>
                          <a:latin typeface="Arial" charset="0"/>
                          <a:ea typeface="Calibri" charset="0"/>
                        </a:rPr>
                        <a:t>3.1</a:t>
                      </a:r>
                    </a:p>
                  </a:txBody>
                  <a:tcPr marL="48340" marR="48340" marT="48340" marB="4834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925" marR="0" lvl="0" indent="0" algn="l" defTabSz="914400" rtl="0" eaLnBrk="1" fontAlgn="base" latinLnBrk="0" hangingPunct="1">
                        <a:lnSpc>
                          <a:spcPts val="900"/>
                        </a:lnSpc>
                        <a:spcBef>
                          <a:spcPts val="100"/>
                        </a:spcBef>
                        <a:spcAft>
                          <a:spcPct val="0"/>
                        </a:spcAft>
                        <a:buClrTx/>
                        <a:buSzTx/>
                        <a:buFontTx/>
                        <a:buNone/>
                        <a:tabLst/>
                      </a:pPr>
                      <a:r>
                        <a:rPr kumimoji="0" lang="de-CH" sz="1000" b="0" i="0" u="none" strike="noStrike" cap="none" normalizeH="0" baseline="0" dirty="0" err="1" smtClean="0">
                          <a:ln>
                            <a:noFill/>
                          </a:ln>
                          <a:solidFill>
                            <a:schemeClr val="tx1"/>
                          </a:solidFill>
                          <a:effectLst/>
                          <a:latin typeface="Arial" charset="0"/>
                          <a:ea typeface="Calibri" charset="0"/>
                        </a:rPr>
                        <a:t>Optimisation</a:t>
                      </a:r>
                      <a:r>
                        <a:rPr kumimoji="0" lang="de-CH" sz="1000" b="0" i="0" u="none" strike="noStrike" cap="none" normalizeH="0" baseline="0" dirty="0" smtClean="0">
                          <a:ln>
                            <a:noFill/>
                          </a:ln>
                          <a:solidFill>
                            <a:schemeClr val="tx1"/>
                          </a:solidFill>
                          <a:effectLst/>
                          <a:latin typeface="Arial" charset="0"/>
                          <a:ea typeface="Calibri" charset="0"/>
                        </a:rPr>
                        <a:t> des </a:t>
                      </a:r>
                      <a:r>
                        <a:rPr kumimoji="0" lang="de-CH" sz="1000" b="0" i="0" u="none" strike="noStrike" cap="none" normalizeH="0" baseline="0" dirty="0" err="1" smtClean="0">
                          <a:ln>
                            <a:noFill/>
                          </a:ln>
                          <a:solidFill>
                            <a:schemeClr val="tx1"/>
                          </a:solidFill>
                          <a:effectLst/>
                          <a:latin typeface="Arial" charset="0"/>
                          <a:ea typeface="Calibri" charset="0"/>
                        </a:rPr>
                        <a:t>conditions-cadres</a:t>
                      </a:r>
                      <a:r>
                        <a:rPr kumimoji="0" lang="de-CH" sz="1000" b="0" i="0" u="none" strike="noStrike" cap="none" normalizeH="0" baseline="0" dirty="0" smtClean="0">
                          <a:ln>
                            <a:noFill/>
                          </a:ln>
                          <a:solidFill>
                            <a:schemeClr val="tx1"/>
                          </a:solidFill>
                          <a:effectLst/>
                          <a:latin typeface="Arial" charset="0"/>
                          <a:ea typeface="Calibri" charset="0"/>
                        </a:rPr>
                        <a:t> </a:t>
                      </a:r>
                      <a:r>
                        <a:rPr kumimoji="0" lang="de-CH" sz="1000" b="0" i="0" u="none" strike="noStrike" cap="none" normalizeH="0" baseline="0" dirty="0" err="1" smtClean="0">
                          <a:ln>
                            <a:noFill/>
                          </a:ln>
                          <a:solidFill>
                            <a:schemeClr val="tx1"/>
                          </a:solidFill>
                          <a:effectLst/>
                          <a:latin typeface="Arial" charset="0"/>
                          <a:ea typeface="Calibri" charset="0"/>
                        </a:rPr>
                        <a:t>permettant</a:t>
                      </a:r>
                      <a:r>
                        <a:rPr kumimoji="0" lang="de-CH" sz="1000" b="0" i="0" u="none" strike="noStrike" cap="none" normalizeH="0" baseline="0" dirty="0" smtClean="0">
                          <a:ln>
                            <a:noFill/>
                          </a:ln>
                          <a:solidFill>
                            <a:schemeClr val="tx1"/>
                          </a:solidFill>
                          <a:effectLst/>
                          <a:latin typeface="Arial" charset="0"/>
                          <a:ea typeface="Calibri" charset="0"/>
                        </a:rPr>
                        <a:t> de </a:t>
                      </a:r>
                      <a:r>
                        <a:rPr kumimoji="0" lang="de-CH" sz="1000" b="0" i="0" u="none" strike="noStrike" cap="none" normalizeH="0" baseline="0" dirty="0" err="1" smtClean="0">
                          <a:ln>
                            <a:noFill/>
                          </a:ln>
                          <a:solidFill>
                            <a:schemeClr val="tx1"/>
                          </a:solidFill>
                          <a:effectLst/>
                          <a:latin typeface="Arial" charset="0"/>
                          <a:ea typeface="Calibri" charset="0"/>
                        </a:rPr>
                        <a:t>concilier</a:t>
                      </a:r>
                      <a:r>
                        <a:rPr kumimoji="0" lang="de-CH" sz="1000" b="0" i="0" u="none" strike="noStrike" cap="none" normalizeH="0" baseline="0" dirty="0" smtClean="0">
                          <a:ln>
                            <a:noFill/>
                          </a:ln>
                          <a:solidFill>
                            <a:schemeClr val="tx1"/>
                          </a:solidFill>
                          <a:effectLst/>
                          <a:latin typeface="Arial" charset="0"/>
                          <a:ea typeface="Calibri" charset="0"/>
                        </a:rPr>
                        <a:t> </a:t>
                      </a:r>
                      <a:r>
                        <a:rPr kumimoji="0" lang="de-CH" sz="1000" b="0" i="0" u="none" strike="noStrike" cap="none" normalizeH="0" baseline="0" dirty="0" err="1" smtClean="0">
                          <a:ln>
                            <a:noFill/>
                          </a:ln>
                          <a:solidFill>
                            <a:schemeClr val="tx1"/>
                          </a:solidFill>
                          <a:effectLst/>
                          <a:latin typeface="Arial" charset="0"/>
                          <a:ea typeface="Calibri" charset="0"/>
                        </a:rPr>
                        <a:t>vie</a:t>
                      </a:r>
                      <a:r>
                        <a:rPr kumimoji="0" lang="de-CH" sz="1000" b="0" i="0" u="none" strike="noStrike" cap="none" normalizeH="0" baseline="0" dirty="0" smtClean="0">
                          <a:ln>
                            <a:noFill/>
                          </a:ln>
                          <a:solidFill>
                            <a:schemeClr val="tx1"/>
                          </a:solidFill>
                          <a:effectLst/>
                          <a:latin typeface="Arial" charset="0"/>
                          <a:ea typeface="Calibri" charset="0"/>
                        </a:rPr>
                        <a:t> familiale et </a:t>
                      </a:r>
                      <a:r>
                        <a:rPr kumimoji="0" lang="de-CH" sz="1000" b="0" i="0" u="none" strike="noStrike" cap="none" normalizeH="0" baseline="0" dirty="0" err="1" smtClean="0">
                          <a:ln>
                            <a:noFill/>
                          </a:ln>
                          <a:solidFill>
                            <a:schemeClr val="tx1"/>
                          </a:solidFill>
                          <a:effectLst/>
                          <a:latin typeface="Arial" charset="0"/>
                          <a:ea typeface="Calibri" charset="0"/>
                        </a:rPr>
                        <a:t>vie</a:t>
                      </a:r>
                      <a:r>
                        <a:rPr kumimoji="0" lang="de-CH" sz="1000" b="0" i="0" u="none" strike="noStrike" cap="none" normalizeH="0" baseline="0" dirty="0" smtClean="0">
                          <a:ln>
                            <a:noFill/>
                          </a:ln>
                          <a:solidFill>
                            <a:schemeClr val="tx1"/>
                          </a:solidFill>
                          <a:effectLst/>
                          <a:latin typeface="Arial" charset="0"/>
                          <a:ea typeface="Calibri" charset="0"/>
                        </a:rPr>
                        <a:t> </a:t>
                      </a:r>
                      <a:r>
                        <a:rPr kumimoji="0" lang="de-CH" sz="1000" b="0" i="0" u="none" strike="noStrike" cap="none" normalizeH="0" baseline="0" dirty="0" err="1" smtClean="0">
                          <a:ln>
                            <a:noFill/>
                          </a:ln>
                          <a:solidFill>
                            <a:schemeClr val="tx1"/>
                          </a:solidFill>
                          <a:effectLst/>
                          <a:latin typeface="Arial" charset="0"/>
                          <a:ea typeface="Calibri" charset="0"/>
                        </a:rPr>
                        <a:t>professionnelle</a:t>
                      </a:r>
                      <a:endParaRPr kumimoji="0" lang="de-CH" sz="1000" b="0" i="0" u="none" strike="noStrike" cap="none" normalizeH="0" baseline="0" dirty="0">
                        <a:ln>
                          <a:noFill/>
                        </a:ln>
                        <a:solidFill>
                          <a:schemeClr val="tx1"/>
                        </a:solidFill>
                        <a:effectLst/>
                        <a:latin typeface="Arial" charset="0"/>
                        <a:ea typeface="Calibri" charset="0"/>
                      </a:endParaRPr>
                    </a:p>
                  </a:txBody>
                  <a:tcPr marL="48340" marR="48340" marT="48340" marB="4834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DE44D"/>
                    </a:solidFill>
                  </a:tcPr>
                </a:tc>
              </a:tr>
              <a:tr h="561975">
                <a:tc vMerge="1">
                  <a:txBody>
                    <a:bodyPr/>
                    <a:lstStyle/>
                    <a:p>
                      <a:endParaRPr lang="fr-FR"/>
                    </a:p>
                  </a:txBody>
                  <a:tcPr/>
                </a:tc>
                <a:tc vMerge="1">
                  <a:txBody>
                    <a:bodyPr/>
                    <a:lstStyle/>
                    <a:p>
                      <a:endParaRPr lang="fr-FR"/>
                    </a:p>
                  </a:txBody>
                  <a:tcPr/>
                </a:tc>
                <a:tc>
                  <a:txBody>
                    <a:bodyPr/>
                    <a:lstStyle/>
                    <a:p>
                      <a:pPr marL="34925" marR="0" lvl="0" indent="0" algn="l" defTabSz="914400" rtl="0" eaLnBrk="1" fontAlgn="base" latinLnBrk="0" hangingPunct="1">
                        <a:lnSpc>
                          <a:spcPts val="900"/>
                        </a:lnSpc>
                        <a:spcBef>
                          <a:spcPts val="100"/>
                        </a:spcBef>
                        <a:spcAft>
                          <a:spcPct val="0"/>
                        </a:spcAft>
                        <a:buClrTx/>
                        <a:buSzTx/>
                        <a:buFontTx/>
                        <a:buNone/>
                        <a:tabLst/>
                      </a:pPr>
                      <a:r>
                        <a:rPr kumimoji="0" lang="de-CH" sz="1000" b="0" i="0" u="none" strike="noStrike" cap="none" normalizeH="0" baseline="0">
                          <a:ln>
                            <a:noFill/>
                          </a:ln>
                          <a:solidFill>
                            <a:schemeClr val="tx1"/>
                          </a:solidFill>
                          <a:effectLst/>
                          <a:latin typeface="Arial" charset="0"/>
                          <a:ea typeface="Calibri" charset="0"/>
                        </a:rPr>
                        <a:t>3.2</a:t>
                      </a:r>
                    </a:p>
                  </a:txBody>
                  <a:tcPr marL="48340" marR="48340" marT="48340" marB="4834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925" marR="0" lvl="0" indent="0" algn="l" defTabSz="914400" rtl="0" eaLnBrk="1" fontAlgn="base" latinLnBrk="0" hangingPunct="1">
                        <a:lnSpc>
                          <a:spcPts val="900"/>
                        </a:lnSpc>
                        <a:spcBef>
                          <a:spcPts val="100"/>
                        </a:spcBef>
                        <a:spcAft>
                          <a:spcPct val="0"/>
                        </a:spcAft>
                        <a:buClrTx/>
                        <a:buSzTx/>
                        <a:buFontTx/>
                        <a:buNone/>
                        <a:tabLst/>
                      </a:pPr>
                      <a:r>
                        <a:rPr kumimoji="0" lang="de-CH" sz="1000" b="0" i="0" u="none" strike="noStrike" cap="none" normalizeH="0" baseline="0" dirty="0">
                          <a:ln>
                            <a:noFill/>
                          </a:ln>
                          <a:solidFill>
                            <a:schemeClr val="tx1"/>
                          </a:solidFill>
                          <a:effectLst/>
                          <a:latin typeface="Arial" charset="0"/>
                          <a:ea typeface="Calibri" charset="0"/>
                        </a:rPr>
                        <a:t>Analyse </a:t>
                      </a:r>
                      <a:r>
                        <a:rPr kumimoji="0" lang="de-CH" sz="1000" b="0" i="0" u="none" strike="noStrike" cap="none" normalizeH="0" baseline="0" dirty="0" smtClean="0">
                          <a:ln>
                            <a:noFill/>
                          </a:ln>
                          <a:solidFill>
                            <a:schemeClr val="tx1"/>
                          </a:solidFill>
                          <a:effectLst/>
                          <a:latin typeface="Arial" charset="0"/>
                          <a:ea typeface="Calibri" charset="0"/>
                        </a:rPr>
                        <a:t>des </a:t>
                      </a:r>
                      <a:r>
                        <a:rPr kumimoji="0" lang="de-CH" sz="1000" b="0" i="0" u="none" strike="noStrike" cap="none" normalizeH="0" baseline="0" dirty="0" err="1" smtClean="0">
                          <a:ln>
                            <a:noFill/>
                          </a:ln>
                          <a:solidFill>
                            <a:schemeClr val="tx1"/>
                          </a:solidFill>
                          <a:effectLst/>
                          <a:latin typeface="Arial" charset="0"/>
                          <a:ea typeface="Calibri" charset="0"/>
                        </a:rPr>
                        <a:t>meilleures</a:t>
                      </a:r>
                      <a:r>
                        <a:rPr kumimoji="0" lang="de-CH" sz="1000" b="0" i="0" u="none" strike="noStrike" cap="none" normalizeH="0" baseline="0" dirty="0" smtClean="0">
                          <a:ln>
                            <a:noFill/>
                          </a:ln>
                          <a:solidFill>
                            <a:schemeClr val="tx1"/>
                          </a:solidFill>
                          <a:effectLst/>
                          <a:latin typeface="Arial" charset="0"/>
                          <a:ea typeface="Calibri" charset="0"/>
                        </a:rPr>
                        <a:t> </a:t>
                      </a:r>
                      <a:r>
                        <a:rPr kumimoji="0" lang="de-CH" sz="1000" b="0" i="0" u="none" strike="noStrike" cap="none" normalizeH="0" baseline="0" dirty="0" err="1" smtClean="0">
                          <a:ln>
                            <a:noFill/>
                          </a:ln>
                          <a:solidFill>
                            <a:schemeClr val="tx1"/>
                          </a:solidFill>
                          <a:effectLst/>
                          <a:latin typeface="Arial" charset="0"/>
                          <a:ea typeface="Calibri" charset="0"/>
                        </a:rPr>
                        <a:t>incitations</a:t>
                      </a:r>
                      <a:r>
                        <a:rPr kumimoji="0" lang="de-CH" sz="1000" b="0" i="0" u="none" strike="noStrike" cap="none" normalizeH="0" baseline="0" dirty="0" smtClean="0">
                          <a:ln>
                            <a:noFill/>
                          </a:ln>
                          <a:solidFill>
                            <a:schemeClr val="tx1"/>
                          </a:solidFill>
                          <a:effectLst/>
                          <a:latin typeface="Arial" charset="0"/>
                          <a:ea typeface="Calibri" charset="0"/>
                        </a:rPr>
                        <a:t> à </a:t>
                      </a:r>
                      <a:r>
                        <a:rPr kumimoji="0" lang="de-CH" sz="1000" b="0" i="0" u="none" strike="noStrike" cap="none" normalizeH="0" baseline="0" dirty="0" err="1" smtClean="0">
                          <a:ln>
                            <a:noFill/>
                          </a:ln>
                          <a:solidFill>
                            <a:schemeClr val="tx1"/>
                          </a:solidFill>
                          <a:effectLst/>
                          <a:latin typeface="Arial" charset="0"/>
                          <a:ea typeface="Calibri" charset="0"/>
                        </a:rPr>
                        <a:t>travailler</a:t>
                      </a:r>
                      <a:r>
                        <a:rPr kumimoji="0" lang="de-CH" sz="1000" b="0" i="0" u="none" strike="noStrike" cap="none" normalizeH="0" baseline="0" dirty="0" smtClean="0">
                          <a:ln>
                            <a:noFill/>
                          </a:ln>
                          <a:solidFill>
                            <a:schemeClr val="tx1"/>
                          </a:solidFill>
                          <a:effectLst/>
                          <a:latin typeface="Arial" charset="0"/>
                          <a:ea typeface="Calibri" charset="0"/>
                        </a:rPr>
                        <a:t> </a:t>
                      </a:r>
                      <a:r>
                        <a:rPr kumimoji="0" lang="de-CH" sz="1000" b="0" i="0" u="none" strike="noStrike" cap="none" normalizeH="0" baseline="0" dirty="0" err="1" smtClean="0">
                          <a:ln>
                            <a:noFill/>
                          </a:ln>
                          <a:solidFill>
                            <a:schemeClr val="tx1"/>
                          </a:solidFill>
                          <a:effectLst/>
                          <a:latin typeface="Arial" charset="0"/>
                          <a:ea typeface="Calibri" charset="0"/>
                        </a:rPr>
                        <a:t>induites</a:t>
                      </a:r>
                      <a:r>
                        <a:rPr kumimoji="0" lang="de-CH" sz="1000" b="0" i="0" u="none" strike="noStrike" cap="none" normalizeH="0" baseline="0" dirty="0" smtClean="0">
                          <a:ln>
                            <a:noFill/>
                          </a:ln>
                          <a:solidFill>
                            <a:schemeClr val="tx1"/>
                          </a:solidFill>
                          <a:effectLst/>
                          <a:latin typeface="Arial" charset="0"/>
                          <a:ea typeface="Calibri" charset="0"/>
                        </a:rPr>
                        <a:t> par le </a:t>
                      </a:r>
                      <a:r>
                        <a:rPr kumimoji="0" lang="de-CH" sz="1000" b="0" i="0" u="none" strike="noStrike" cap="none" normalizeH="0" baseline="0" dirty="0" err="1" smtClean="0">
                          <a:ln>
                            <a:noFill/>
                          </a:ln>
                          <a:solidFill>
                            <a:schemeClr val="tx1"/>
                          </a:solidFill>
                          <a:effectLst/>
                          <a:latin typeface="Arial" charset="0"/>
                          <a:ea typeface="Calibri" charset="0"/>
                        </a:rPr>
                        <a:t>système</a:t>
                      </a:r>
                      <a:r>
                        <a:rPr kumimoji="0" lang="de-CH" sz="1000" b="0" i="0" u="none" strike="noStrike" cap="none" normalizeH="0" baseline="0" dirty="0" smtClean="0">
                          <a:ln>
                            <a:noFill/>
                          </a:ln>
                          <a:solidFill>
                            <a:schemeClr val="tx1"/>
                          </a:solidFill>
                          <a:effectLst/>
                          <a:latin typeface="Arial" charset="0"/>
                          <a:ea typeface="Calibri" charset="0"/>
                        </a:rPr>
                        <a:t> </a:t>
                      </a:r>
                      <a:r>
                        <a:rPr kumimoji="0" lang="de-CH" sz="1000" b="0" i="0" u="none" strike="noStrike" cap="none" normalizeH="0" baseline="0" dirty="0" err="1" smtClean="0">
                          <a:ln>
                            <a:noFill/>
                          </a:ln>
                          <a:solidFill>
                            <a:schemeClr val="tx1"/>
                          </a:solidFill>
                          <a:effectLst/>
                          <a:latin typeface="Arial" charset="0"/>
                          <a:ea typeface="Calibri" charset="0"/>
                        </a:rPr>
                        <a:t>fiscal</a:t>
                      </a:r>
                      <a:r>
                        <a:rPr kumimoji="0" lang="de-CH" sz="1000" b="0" i="0" u="none" strike="noStrike" cap="none" normalizeH="0" baseline="0" dirty="0" smtClean="0">
                          <a:ln>
                            <a:noFill/>
                          </a:ln>
                          <a:solidFill>
                            <a:schemeClr val="tx1"/>
                          </a:solidFill>
                          <a:effectLst/>
                          <a:latin typeface="Arial" charset="0"/>
                          <a:ea typeface="Calibri" charset="0"/>
                        </a:rPr>
                        <a:t> (</a:t>
                      </a:r>
                      <a:r>
                        <a:rPr kumimoji="0" lang="de-CH" sz="1000" b="0" i="0" u="none" strike="noStrike" cap="none" normalizeH="0" baseline="0" dirty="0" err="1" smtClean="0">
                          <a:ln>
                            <a:noFill/>
                          </a:ln>
                          <a:solidFill>
                            <a:schemeClr val="tx1"/>
                          </a:solidFill>
                          <a:effectLst/>
                          <a:latin typeface="Arial" charset="0"/>
                          <a:ea typeface="Calibri" charset="0"/>
                        </a:rPr>
                        <a:t>déductions</a:t>
                      </a:r>
                      <a:r>
                        <a:rPr kumimoji="0" lang="de-CH" sz="1000" b="0" i="0" u="none" strike="noStrike" cap="none" normalizeH="0" baseline="0" dirty="0" smtClean="0">
                          <a:ln>
                            <a:noFill/>
                          </a:ln>
                          <a:solidFill>
                            <a:schemeClr val="tx1"/>
                          </a:solidFill>
                          <a:effectLst/>
                          <a:latin typeface="Arial" charset="0"/>
                          <a:ea typeface="Calibri" charset="0"/>
                        </a:rPr>
                        <a:t> </a:t>
                      </a:r>
                      <a:r>
                        <a:rPr kumimoji="0" lang="de-CH" sz="1000" b="0" i="0" u="none" strike="noStrike" cap="none" normalizeH="0" baseline="0" dirty="0" err="1" smtClean="0">
                          <a:ln>
                            <a:noFill/>
                          </a:ln>
                          <a:solidFill>
                            <a:schemeClr val="tx1"/>
                          </a:solidFill>
                          <a:effectLst/>
                          <a:latin typeface="Arial" charset="0"/>
                          <a:ea typeface="Calibri" charset="0"/>
                        </a:rPr>
                        <a:t>pour</a:t>
                      </a:r>
                      <a:r>
                        <a:rPr kumimoji="0" lang="de-CH" sz="1000" b="0" i="0" u="none" strike="noStrike" cap="none" normalizeH="0" baseline="0" dirty="0" smtClean="0">
                          <a:ln>
                            <a:noFill/>
                          </a:ln>
                          <a:solidFill>
                            <a:schemeClr val="tx1"/>
                          </a:solidFill>
                          <a:effectLst/>
                          <a:latin typeface="Arial" charset="0"/>
                          <a:ea typeface="Calibri" charset="0"/>
                        </a:rPr>
                        <a:t> les </a:t>
                      </a:r>
                      <a:r>
                        <a:rPr kumimoji="0" lang="de-CH" sz="1000" b="0" i="0" u="none" strike="noStrike" cap="none" normalizeH="0" baseline="0" dirty="0" err="1" smtClean="0">
                          <a:ln>
                            <a:noFill/>
                          </a:ln>
                          <a:solidFill>
                            <a:schemeClr val="tx1"/>
                          </a:solidFill>
                          <a:effectLst/>
                          <a:latin typeface="Arial" charset="0"/>
                          <a:ea typeface="Calibri" charset="0"/>
                        </a:rPr>
                        <a:t>familles</a:t>
                      </a:r>
                      <a:r>
                        <a:rPr kumimoji="0" lang="de-CH" sz="1000" b="0" i="0" u="none" strike="noStrike" cap="none" normalizeH="0" baseline="0" dirty="0" smtClean="0">
                          <a:ln>
                            <a:noFill/>
                          </a:ln>
                          <a:solidFill>
                            <a:schemeClr val="tx1"/>
                          </a:solidFill>
                          <a:effectLst/>
                          <a:latin typeface="Arial" charset="0"/>
                          <a:ea typeface="Calibri" charset="0"/>
                        </a:rPr>
                        <a:t> et les </a:t>
                      </a:r>
                      <a:r>
                        <a:rPr kumimoji="0" lang="de-CH" sz="1000" b="0" i="0" u="none" strike="noStrike" cap="none" normalizeH="0" baseline="0" dirty="0" err="1" smtClean="0">
                          <a:ln>
                            <a:noFill/>
                          </a:ln>
                          <a:solidFill>
                            <a:schemeClr val="tx1"/>
                          </a:solidFill>
                          <a:effectLst/>
                          <a:latin typeface="Arial" charset="0"/>
                          <a:ea typeface="Calibri" charset="0"/>
                        </a:rPr>
                        <a:t>ménages</a:t>
                      </a:r>
                      <a:r>
                        <a:rPr kumimoji="0" lang="de-CH" sz="1000" b="0" i="0" u="none" strike="noStrike" cap="none" normalizeH="0" baseline="0" dirty="0" smtClean="0">
                          <a:ln>
                            <a:noFill/>
                          </a:ln>
                          <a:solidFill>
                            <a:schemeClr val="tx1"/>
                          </a:solidFill>
                          <a:effectLst/>
                          <a:latin typeface="Arial" charset="0"/>
                          <a:ea typeface="Calibri" charset="0"/>
                        </a:rPr>
                        <a:t> </a:t>
                      </a:r>
                      <a:r>
                        <a:rPr kumimoji="0" lang="de-CH" sz="1000" b="0" i="0" u="none" strike="noStrike" cap="none" normalizeH="0" baseline="0" dirty="0" err="1" smtClean="0">
                          <a:ln>
                            <a:noFill/>
                          </a:ln>
                          <a:solidFill>
                            <a:schemeClr val="tx1"/>
                          </a:solidFill>
                          <a:effectLst/>
                          <a:latin typeface="Arial" charset="0"/>
                          <a:ea typeface="Calibri" charset="0"/>
                        </a:rPr>
                        <a:t>disposant</a:t>
                      </a:r>
                      <a:r>
                        <a:rPr kumimoji="0" lang="de-CH" sz="1000" b="0" i="0" u="none" strike="noStrike" cap="none" normalizeH="0" baseline="0" dirty="0" smtClean="0">
                          <a:ln>
                            <a:noFill/>
                          </a:ln>
                          <a:solidFill>
                            <a:schemeClr val="tx1"/>
                          </a:solidFill>
                          <a:effectLst/>
                          <a:latin typeface="Arial" charset="0"/>
                          <a:ea typeface="Calibri" charset="0"/>
                        </a:rPr>
                        <a:t> de </a:t>
                      </a:r>
                      <a:r>
                        <a:rPr kumimoji="0" lang="de-CH" sz="1000" b="0" i="0" u="none" strike="noStrike" cap="none" normalizeH="0" baseline="0" dirty="0" err="1" smtClean="0">
                          <a:ln>
                            <a:noFill/>
                          </a:ln>
                          <a:solidFill>
                            <a:schemeClr val="tx1"/>
                          </a:solidFill>
                          <a:effectLst/>
                          <a:latin typeface="Arial" charset="0"/>
                          <a:ea typeface="Calibri" charset="0"/>
                        </a:rPr>
                        <a:t>deux</a:t>
                      </a:r>
                      <a:r>
                        <a:rPr kumimoji="0" lang="de-CH" sz="1000" b="0" i="0" u="none" strike="noStrike" cap="none" normalizeH="0" baseline="0" dirty="0" smtClean="0">
                          <a:ln>
                            <a:noFill/>
                          </a:ln>
                          <a:solidFill>
                            <a:schemeClr val="tx1"/>
                          </a:solidFill>
                          <a:effectLst/>
                          <a:latin typeface="Arial" charset="0"/>
                          <a:ea typeface="Calibri" charset="0"/>
                        </a:rPr>
                        <a:t> </a:t>
                      </a:r>
                      <a:r>
                        <a:rPr kumimoji="0" lang="de-CH" sz="1000" b="0" i="0" u="none" strike="noStrike" cap="none" normalizeH="0" baseline="0" dirty="0" err="1" smtClean="0">
                          <a:ln>
                            <a:noFill/>
                          </a:ln>
                          <a:solidFill>
                            <a:schemeClr val="tx1"/>
                          </a:solidFill>
                          <a:effectLst/>
                          <a:latin typeface="Arial" charset="0"/>
                          <a:ea typeface="Calibri" charset="0"/>
                        </a:rPr>
                        <a:t>salaires</a:t>
                      </a:r>
                      <a:r>
                        <a:rPr kumimoji="0" lang="de-CH" sz="1000" b="0" i="0" u="none" strike="noStrike" cap="none" normalizeH="0" baseline="0" dirty="0" smtClean="0">
                          <a:ln>
                            <a:noFill/>
                          </a:ln>
                          <a:solidFill>
                            <a:schemeClr val="tx1"/>
                          </a:solidFill>
                          <a:effectLst/>
                          <a:latin typeface="Arial" charset="0"/>
                          <a:ea typeface="Calibri" charset="0"/>
                        </a:rPr>
                        <a:t>)</a:t>
                      </a:r>
                      <a:endParaRPr kumimoji="0" lang="de-CH" sz="1000" b="0" i="0" u="none" strike="noStrike" cap="none" normalizeH="0" baseline="0" dirty="0">
                        <a:ln>
                          <a:noFill/>
                        </a:ln>
                        <a:solidFill>
                          <a:schemeClr val="tx1"/>
                        </a:solidFill>
                        <a:effectLst/>
                        <a:latin typeface="Arial" charset="0"/>
                        <a:ea typeface="Calibri" charset="0"/>
                      </a:endParaRPr>
                    </a:p>
                  </a:txBody>
                  <a:tcPr marL="48340" marR="48340" marT="48340" marB="4834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DE44D"/>
                    </a:solidFill>
                  </a:tcPr>
                </a:tc>
              </a:tr>
              <a:tr h="458788">
                <a:tc vMerge="1">
                  <a:txBody>
                    <a:bodyPr/>
                    <a:lstStyle/>
                    <a:p>
                      <a:endParaRPr lang="fr-FR"/>
                    </a:p>
                  </a:txBody>
                  <a:tcPr/>
                </a:tc>
                <a:tc vMerge="1">
                  <a:txBody>
                    <a:bodyPr/>
                    <a:lstStyle/>
                    <a:p>
                      <a:endParaRPr lang="fr-FR"/>
                    </a:p>
                  </a:txBody>
                  <a:tcPr/>
                </a:tc>
                <a:tc>
                  <a:txBody>
                    <a:bodyPr/>
                    <a:lstStyle/>
                    <a:p>
                      <a:pPr marL="34925" marR="0" lvl="0" indent="0" algn="l" defTabSz="914400" rtl="0" eaLnBrk="1" fontAlgn="base" latinLnBrk="0" hangingPunct="1">
                        <a:lnSpc>
                          <a:spcPts val="900"/>
                        </a:lnSpc>
                        <a:spcBef>
                          <a:spcPts val="100"/>
                        </a:spcBef>
                        <a:spcAft>
                          <a:spcPct val="0"/>
                        </a:spcAft>
                        <a:buClrTx/>
                        <a:buSzTx/>
                        <a:buFontTx/>
                        <a:buNone/>
                        <a:tabLst/>
                      </a:pPr>
                      <a:r>
                        <a:rPr kumimoji="0" lang="de-CH" sz="1000" b="0" i="0" u="none" strike="noStrike" cap="none" normalizeH="0" baseline="0">
                          <a:ln>
                            <a:noFill/>
                          </a:ln>
                          <a:solidFill>
                            <a:schemeClr val="tx1"/>
                          </a:solidFill>
                          <a:effectLst/>
                          <a:latin typeface="Arial" charset="0"/>
                          <a:ea typeface="Calibri" charset="0"/>
                        </a:rPr>
                        <a:t>3.3</a:t>
                      </a:r>
                    </a:p>
                  </a:txBody>
                  <a:tcPr marL="48340" marR="48340" marT="48340" marB="4834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925" marR="0" lvl="0" indent="0" algn="l" defTabSz="914400" rtl="0" eaLnBrk="1" fontAlgn="base" latinLnBrk="0" hangingPunct="1">
                        <a:lnSpc>
                          <a:spcPts val="900"/>
                        </a:lnSpc>
                        <a:spcBef>
                          <a:spcPts val="100"/>
                        </a:spcBef>
                        <a:spcAft>
                          <a:spcPct val="0"/>
                        </a:spcAft>
                        <a:buClrTx/>
                        <a:buSzTx/>
                        <a:buFontTx/>
                        <a:buNone/>
                        <a:tabLst/>
                      </a:pPr>
                      <a:r>
                        <a:rPr kumimoji="0" lang="de-CH" sz="1000" b="0" i="0" u="none" strike="noStrike" cap="none" normalizeH="0" baseline="0" dirty="0" err="1" smtClean="0">
                          <a:ln>
                            <a:noFill/>
                          </a:ln>
                          <a:solidFill>
                            <a:schemeClr val="tx1"/>
                          </a:solidFill>
                          <a:effectLst/>
                          <a:latin typeface="Arial" charset="0"/>
                          <a:ea typeface="Calibri" charset="0"/>
                        </a:rPr>
                        <a:t>Optimisation</a:t>
                      </a:r>
                      <a:r>
                        <a:rPr kumimoji="0" lang="de-CH" sz="1000" b="0" i="0" u="none" strike="noStrike" cap="none" normalizeH="0" baseline="0" dirty="0" smtClean="0">
                          <a:ln>
                            <a:noFill/>
                          </a:ln>
                          <a:solidFill>
                            <a:schemeClr val="tx1"/>
                          </a:solidFill>
                          <a:effectLst/>
                          <a:latin typeface="Arial" charset="0"/>
                          <a:ea typeface="Calibri" charset="0"/>
                        </a:rPr>
                        <a:t> de </a:t>
                      </a:r>
                      <a:r>
                        <a:rPr kumimoji="0" lang="de-CH" sz="1000" b="0" i="0" u="none" strike="noStrike" cap="none" normalizeH="0" baseline="0" dirty="0" err="1" smtClean="0">
                          <a:ln>
                            <a:noFill/>
                          </a:ln>
                          <a:solidFill>
                            <a:schemeClr val="tx1"/>
                          </a:solidFill>
                          <a:effectLst/>
                          <a:latin typeface="Arial" charset="0"/>
                          <a:ea typeface="Calibri" charset="0"/>
                        </a:rPr>
                        <a:t>l'égalité</a:t>
                      </a:r>
                      <a:r>
                        <a:rPr kumimoji="0" lang="de-CH" sz="1000" b="0" i="0" u="none" strike="noStrike" cap="none" normalizeH="0" baseline="0" dirty="0" smtClean="0">
                          <a:ln>
                            <a:noFill/>
                          </a:ln>
                          <a:solidFill>
                            <a:schemeClr val="tx1"/>
                          </a:solidFill>
                          <a:effectLst/>
                          <a:latin typeface="Arial" charset="0"/>
                          <a:ea typeface="Calibri" charset="0"/>
                        </a:rPr>
                        <a:t> </a:t>
                      </a:r>
                      <a:r>
                        <a:rPr kumimoji="0" lang="de-CH" sz="1000" b="0" i="0" u="none" strike="noStrike" cap="none" normalizeH="0" baseline="0" dirty="0" err="1" smtClean="0">
                          <a:ln>
                            <a:noFill/>
                          </a:ln>
                          <a:solidFill>
                            <a:schemeClr val="tx1"/>
                          </a:solidFill>
                          <a:effectLst/>
                          <a:latin typeface="Arial" charset="0"/>
                          <a:ea typeface="Calibri" charset="0"/>
                        </a:rPr>
                        <a:t>salariale</a:t>
                      </a:r>
                      <a:r>
                        <a:rPr kumimoji="0" lang="de-CH" sz="1000" b="0" i="0" u="none" strike="noStrike" cap="none" normalizeH="0" baseline="0" dirty="0" smtClean="0">
                          <a:ln>
                            <a:noFill/>
                          </a:ln>
                          <a:solidFill>
                            <a:schemeClr val="tx1"/>
                          </a:solidFill>
                          <a:effectLst/>
                          <a:latin typeface="Arial" charset="0"/>
                          <a:ea typeface="Calibri" charset="0"/>
                        </a:rPr>
                        <a:t> entre les </a:t>
                      </a:r>
                      <a:r>
                        <a:rPr kumimoji="0" lang="de-CH" sz="1000" b="0" i="0" u="none" strike="noStrike" cap="none" normalizeH="0" baseline="0" dirty="0" err="1" smtClean="0">
                          <a:ln>
                            <a:noFill/>
                          </a:ln>
                          <a:solidFill>
                            <a:schemeClr val="tx1"/>
                          </a:solidFill>
                          <a:effectLst/>
                          <a:latin typeface="Arial" charset="0"/>
                          <a:ea typeface="Calibri" charset="0"/>
                        </a:rPr>
                        <a:t>sexes</a:t>
                      </a:r>
                      <a:endParaRPr kumimoji="0" lang="de-CH" sz="1000" b="0" i="0" u="none" strike="noStrike" cap="none" normalizeH="0" baseline="0" dirty="0">
                        <a:ln>
                          <a:noFill/>
                        </a:ln>
                        <a:solidFill>
                          <a:schemeClr val="tx1"/>
                        </a:solidFill>
                        <a:effectLst/>
                        <a:latin typeface="Arial" charset="0"/>
                        <a:ea typeface="Calibri" charset="0"/>
                      </a:endParaRPr>
                    </a:p>
                  </a:txBody>
                  <a:tcPr marL="48340" marR="48340" marT="48340" marB="4834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DE44D"/>
                    </a:solidFill>
                  </a:tcPr>
                </a:tc>
              </a:tr>
              <a:tr h="717550">
                <a:tc vMerge="1">
                  <a:txBody>
                    <a:bodyPr/>
                    <a:lstStyle/>
                    <a:p>
                      <a:endParaRPr lang="fr-FR"/>
                    </a:p>
                  </a:txBody>
                  <a:tcPr/>
                </a:tc>
                <a:tc rowSpan="3">
                  <a:txBody>
                    <a:bodyPr/>
                    <a:lstStyle/>
                    <a:p>
                      <a:pPr marL="34925" marR="0" lvl="0" indent="0" algn="l" defTabSz="914400" rtl="0" eaLnBrk="1" fontAlgn="base" latinLnBrk="0" hangingPunct="1">
                        <a:lnSpc>
                          <a:spcPts val="900"/>
                        </a:lnSpc>
                        <a:spcBef>
                          <a:spcPts val="100"/>
                        </a:spcBef>
                        <a:spcAft>
                          <a:spcPct val="0"/>
                        </a:spcAft>
                        <a:buClrTx/>
                        <a:buSzTx/>
                        <a:buFontTx/>
                        <a:buNone/>
                        <a:tabLst/>
                      </a:pPr>
                      <a:r>
                        <a:rPr kumimoji="0" lang="de-CH" sz="1000" b="0" i="0" u="none" strike="noStrike" cap="none" normalizeH="0" baseline="0" dirty="0" err="1" smtClean="0">
                          <a:ln>
                            <a:noFill/>
                          </a:ln>
                          <a:solidFill>
                            <a:schemeClr val="tx1"/>
                          </a:solidFill>
                          <a:effectLst/>
                          <a:latin typeface="Arial" charset="0"/>
                          <a:ea typeface="Calibri" charset="0"/>
                        </a:rPr>
                        <a:t>Encourager</a:t>
                      </a:r>
                      <a:r>
                        <a:rPr kumimoji="0" lang="de-CH" sz="1000" b="0" i="0" u="none" strike="noStrike" cap="none" normalizeH="0" baseline="0" dirty="0" smtClean="0">
                          <a:ln>
                            <a:noFill/>
                          </a:ln>
                          <a:solidFill>
                            <a:schemeClr val="tx1"/>
                          </a:solidFill>
                          <a:effectLst/>
                          <a:latin typeface="Arial" charset="0"/>
                          <a:ea typeface="Calibri" charset="0"/>
                        </a:rPr>
                        <a:t> </a:t>
                      </a:r>
                      <a:r>
                        <a:rPr kumimoji="0" lang="de-CH" sz="1000" b="0" i="0" u="none" strike="noStrike" cap="none" normalizeH="0" baseline="0" dirty="0" err="1" smtClean="0">
                          <a:ln>
                            <a:noFill/>
                          </a:ln>
                          <a:solidFill>
                            <a:schemeClr val="tx1"/>
                          </a:solidFill>
                          <a:effectLst/>
                          <a:latin typeface="Arial" charset="0"/>
                          <a:ea typeface="Calibri" charset="0"/>
                        </a:rPr>
                        <a:t>l'acquisition</a:t>
                      </a:r>
                      <a:r>
                        <a:rPr kumimoji="0" lang="de-CH" sz="1000" b="0" i="0" u="none" strike="noStrike" cap="none" normalizeH="0" baseline="0" dirty="0" smtClean="0">
                          <a:ln>
                            <a:noFill/>
                          </a:ln>
                          <a:solidFill>
                            <a:schemeClr val="tx1"/>
                          </a:solidFill>
                          <a:effectLst/>
                          <a:latin typeface="Arial" charset="0"/>
                          <a:ea typeface="Calibri" charset="0"/>
                        </a:rPr>
                        <a:t> de </a:t>
                      </a:r>
                      <a:r>
                        <a:rPr kumimoji="0" lang="de-CH" sz="1000" b="0" i="0" u="none" strike="noStrike" cap="none" normalizeH="0" baseline="0" dirty="0" err="1" smtClean="0">
                          <a:ln>
                            <a:noFill/>
                          </a:ln>
                          <a:solidFill>
                            <a:schemeClr val="tx1"/>
                          </a:solidFill>
                          <a:effectLst/>
                          <a:latin typeface="Arial" charset="0"/>
                          <a:ea typeface="Calibri" charset="0"/>
                        </a:rPr>
                        <a:t>qualifica</a:t>
                      </a:r>
                      <a:r>
                        <a:rPr kumimoji="0" lang="de-CH" sz="1000" b="0" i="0" u="none" strike="noStrike" cap="none" normalizeH="0" baseline="0" dirty="0" smtClean="0">
                          <a:ln>
                            <a:noFill/>
                          </a:ln>
                          <a:solidFill>
                            <a:schemeClr val="tx1"/>
                          </a:solidFill>
                          <a:effectLst/>
                          <a:latin typeface="Arial" charset="0"/>
                          <a:ea typeface="Calibri" charset="0"/>
                        </a:rPr>
                        <a:t>-</a:t>
                      </a:r>
                    </a:p>
                    <a:p>
                      <a:pPr marL="34925" marR="0" lvl="0" indent="0" algn="l" defTabSz="914400" rtl="0" eaLnBrk="1" fontAlgn="base" latinLnBrk="0" hangingPunct="1">
                        <a:lnSpc>
                          <a:spcPts val="900"/>
                        </a:lnSpc>
                        <a:spcBef>
                          <a:spcPts val="100"/>
                        </a:spcBef>
                        <a:spcAft>
                          <a:spcPct val="0"/>
                        </a:spcAft>
                        <a:buClrTx/>
                        <a:buSzTx/>
                        <a:buFontTx/>
                        <a:buNone/>
                        <a:tabLst/>
                      </a:pPr>
                      <a:r>
                        <a:rPr kumimoji="0" lang="de-CH" sz="1000" b="0" i="0" u="none" strike="noStrike" cap="none" normalizeH="0" baseline="0" dirty="0" err="1" smtClean="0">
                          <a:ln>
                            <a:noFill/>
                          </a:ln>
                          <a:solidFill>
                            <a:schemeClr val="tx1"/>
                          </a:solidFill>
                          <a:effectLst/>
                          <a:latin typeface="Arial" charset="0"/>
                          <a:ea typeface="Calibri" charset="0"/>
                        </a:rPr>
                        <a:t>tions</a:t>
                      </a:r>
                      <a:r>
                        <a:rPr kumimoji="0" lang="de-CH" sz="1000" b="0" i="0" u="none" strike="noStrike" cap="none" normalizeH="0" baseline="0" dirty="0" smtClean="0">
                          <a:ln>
                            <a:noFill/>
                          </a:ln>
                          <a:solidFill>
                            <a:schemeClr val="tx1"/>
                          </a:solidFill>
                          <a:effectLst/>
                          <a:latin typeface="Arial" charset="0"/>
                          <a:ea typeface="Calibri" charset="0"/>
                        </a:rPr>
                        <a:t> </a:t>
                      </a:r>
                      <a:r>
                        <a:rPr kumimoji="0" lang="de-CH" sz="1000" b="0" i="0" u="none" strike="noStrike" cap="none" normalizeH="0" baseline="0" dirty="0" err="1" smtClean="0">
                          <a:ln>
                            <a:noFill/>
                          </a:ln>
                          <a:solidFill>
                            <a:schemeClr val="tx1"/>
                          </a:solidFill>
                          <a:effectLst/>
                          <a:latin typeface="Arial" charset="0"/>
                          <a:ea typeface="Calibri" charset="0"/>
                        </a:rPr>
                        <a:t>com</a:t>
                      </a:r>
                      <a:r>
                        <a:rPr kumimoji="0" lang="de-CH" sz="1000" b="0" i="0" u="none" strike="noStrike" cap="none" normalizeH="0" baseline="0" dirty="0" smtClean="0">
                          <a:ln>
                            <a:noFill/>
                          </a:ln>
                          <a:solidFill>
                            <a:schemeClr val="tx1"/>
                          </a:solidFill>
                          <a:effectLst/>
                          <a:latin typeface="Arial" charset="0"/>
                          <a:ea typeface="Calibri" charset="0"/>
                        </a:rPr>
                        <a:t>-</a:t>
                      </a:r>
                    </a:p>
                    <a:p>
                      <a:pPr marL="34925" marR="0" lvl="0" indent="0" algn="l" defTabSz="914400" rtl="0" eaLnBrk="1" fontAlgn="base" latinLnBrk="0" hangingPunct="1">
                        <a:lnSpc>
                          <a:spcPts val="900"/>
                        </a:lnSpc>
                        <a:spcBef>
                          <a:spcPts val="100"/>
                        </a:spcBef>
                        <a:spcAft>
                          <a:spcPct val="0"/>
                        </a:spcAft>
                        <a:buClrTx/>
                        <a:buSzTx/>
                        <a:buFontTx/>
                        <a:buNone/>
                        <a:tabLst/>
                      </a:pPr>
                      <a:r>
                        <a:rPr kumimoji="0" lang="de-CH" sz="1000" b="0" i="0" u="none" strike="noStrike" cap="none" normalizeH="0" baseline="0" dirty="0" err="1" smtClean="0">
                          <a:ln>
                            <a:noFill/>
                          </a:ln>
                          <a:solidFill>
                            <a:schemeClr val="tx1"/>
                          </a:solidFill>
                          <a:effectLst/>
                          <a:latin typeface="Arial" charset="0"/>
                          <a:ea typeface="Calibri" charset="0"/>
                        </a:rPr>
                        <a:t>plémentaires</a:t>
                      </a:r>
                      <a:r>
                        <a:rPr kumimoji="0" lang="de-CH" sz="1000" b="0" i="0" u="none" strike="noStrike" cap="none" normalizeH="0" baseline="0" dirty="0" smtClean="0">
                          <a:ln>
                            <a:noFill/>
                          </a:ln>
                          <a:solidFill>
                            <a:schemeClr val="tx1"/>
                          </a:solidFill>
                          <a:effectLst/>
                          <a:latin typeface="Arial" charset="0"/>
                          <a:ea typeface="Calibri" charset="0"/>
                        </a:rPr>
                        <a:t> </a:t>
                      </a:r>
                      <a:r>
                        <a:rPr kumimoji="0" lang="de-CH" sz="1000" b="0" i="0" u="none" strike="noStrike" cap="none" normalizeH="0" baseline="0" dirty="0" err="1" smtClean="0">
                          <a:ln>
                            <a:noFill/>
                          </a:ln>
                          <a:solidFill>
                            <a:schemeClr val="tx1"/>
                          </a:solidFill>
                          <a:effectLst/>
                          <a:latin typeface="Arial" charset="0"/>
                          <a:ea typeface="Calibri" charset="0"/>
                        </a:rPr>
                        <a:t>axées</a:t>
                      </a:r>
                      <a:r>
                        <a:rPr kumimoji="0" lang="de-CH" sz="1000" b="0" i="0" u="none" strike="noStrike" cap="none" normalizeH="0" baseline="0" dirty="0" smtClean="0">
                          <a:ln>
                            <a:noFill/>
                          </a:ln>
                          <a:solidFill>
                            <a:schemeClr val="tx1"/>
                          </a:solidFill>
                          <a:effectLst/>
                          <a:latin typeface="Arial" charset="0"/>
                          <a:ea typeface="Calibri" charset="0"/>
                        </a:rPr>
                        <a:t> </a:t>
                      </a:r>
                      <a:r>
                        <a:rPr kumimoji="0" lang="de-CH" sz="1000" b="0" i="0" u="none" strike="noStrike" cap="none" normalizeH="0" baseline="0" dirty="0" err="1" smtClean="0">
                          <a:ln>
                            <a:noFill/>
                          </a:ln>
                          <a:solidFill>
                            <a:schemeClr val="tx1"/>
                          </a:solidFill>
                          <a:effectLst/>
                          <a:latin typeface="Arial" charset="0"/>
                          <a:ea typeface="Calibri" charset="0"/>
                        </a:rPr>
                        <a:t>sur</a:t>
                      </a:r>
                      <a:r>
                        <a:rPr kumimoji="0" lang="de-CH" sz="1000" b="0" i="0" u="none" strike="noStrike" cap="none" normalizeH="0" baseline="0" dirty="0" smtClean="0">
                          <a:ln>
                            <a:noFill/>
                          </a:ln>
                          <a:solidFill>
                            <a:schemeClr val="tx1"/>
                          </a:solidFill>
                          <a:effectLst/>
                          <a:latin typeface="Arial" charset="0"/>
                          <a:ea typeface="Calibri" charset="0"/>
                        </a:rPr>
                        <a:t> les </a:t>
                      </a:r>
                      <a:r>
                        <a:rPr kumimoji="0" lang="de-CH" sz="1000" b="0" i="0" u="none" strike="noStrike" cap="none" normalizeH="0" baseline="0" dirty="0" err="1" smtClean="0">
                          <a:ln>
                            <a:noFill/>
                          </a:ln>
                          <a:solidFill>
                            <a:schemeClr val="tx1"/>
                          </a:solidFill>
                          <a:effectLst/>
                          <a:latin typeface="Arial" charset="0"/>
                          <a:ea typeface="Calibri" charset="0"/>
                        </a:rPr>
                        <a:t>besoins</a:t>
                      </a:r>
                      <a:r>
                        <a:rPr kumimoji="0" lang="de-CH" sz="1000" b="0" i="0" u="none" strike="noStrike" cap="none" normalizeH="0" baseline="0" dirty="0" smtClean="0">
                          <a:ln>
                            <a:noFill/>
                          </a:ln>
                          <a:solidFill>
                            <a:schemeClr val="tx1"/>
                          </a:solidFill>
                          <a:effectLst/>
                          <a:latin typeface="Arial" charset="0"/>
                          <a:ea typeface="Calibri" charset="0"/>
                        </a:rPr>
                        <a:t> du </a:t>
                      </a:r>
                      <a:r>
                        <a:rPr kumimoji="0" lang="de-CH" sz="1000" b="0" i="0" u="none" strike="noStrike" cap="none" normalizeH="0" baseline="0" dirty="0" err="1" smtClean="0">
                          <a:ln>
                            <a:noFill/>
                          </a:ln>
                          <a:solidFill>
                            <a:schemeClr val="tx1"/>
                          </a:solidFill>
                          <a:effectLst/>
                          <a:latin typeface="Arial" charset="0"/>
                          <a:ea typeface="Calibri" charset="0"/>
                        </a:rPr>
                        <a:t>marché</a:t>
                      </a:r>
                      <a:r>
                        <a:rPr kumimoji="0" lang="de-CH" sz="1000" b="0" i="0" u="none" strike="noStrike" cap="none" normalizeH="0" baseline="0" dirty="0" smtClean="0">
                          <a:ln>
                            <a:noFill/>
                          </a:ln>
                          <a:solidFill>
                            <a:schemeClr val="tx1"/>
                          </a:solidFill>
                          <a:effectLst/>
                          <a:latin typeface="Arial" charset="0"/>
                          <a:ea typeface="Calibri" charset="0"/>
                        </a:rPr>
                        <a:t> du </a:t>
                      </a:r>
                      <a:r>
                        <a:rPr kumimoji="0" lang="de-CH" sz="1000" b="0" i="0" u="none" strike="noStrike" cap="none" normalizeH="0" baseline="0" dirty="0" err="1" smtClean="0">
                          <a:ln>
                            <a:noFill/>
                          </a:ln>
                          <a:solidFill>
                            <a:schemeClr val="tx1"/>
                          </a:solidFill>
                          <a:effectLst/>
                          <a:latin typeface="Arial" charset="0"/>
                          <a:ea typeface="Calibri" charset="0"/>
                        </a:rPr>
                        <a:t>travail</a:t>
                      </a:r>
                      <a:endParaRPr kumimoji="0" lang="de-CH" sz="1000" b="0" i="0" u="none" strike="noStrike" cap="none" normalizeH="0" baseline="0" dirty="0">
                        <a:ln>
                          <a:noFill/>
                        </a:ln>
                        <a:solidFill>
                          <a:schemeClr val="tx1"/>
                        </a:solidFill>
                        <a:effectLst/>
                        <a:latin typeface="Arial" charset="0"/>
                        <a:ea typeface="Calibri" charset="0"/>
                      </a:endParaRPr>
                    </a:p>
                  </a:txBody>
                  <a:tcPr marL="48340" marR="48340" marT="48340" marB="4834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925" marR="0" lvl="0" indent="0" algn="l" defTabSz="914400" rtl="0" eaLnBrk="1" fontAlgn="base" latinLnBrk="0" hangingPunct="1">
                        <a:lnSpc>
                          <a:spcPts val="900"/>
                        </a:lnSpc>
                        <a:spcBef>
                          <a:spcPts val="100"/>
                        </a:spcBef>
                        <a:spcAft>
                          <a:spcPct val="0"/>
                        </a:spcAft>
                        <a:buClrTx/>
                        <a:buSzTx/>
                        <a:buFontTx/>
                        <a:buNone/>
                        <a:tabLst/>
                      </a:pPr>
                      <a:r>
                        <a:rPr kumimoji="0" lang="de-CH" sz="1000" b="0" i="0" u="none" strike="noStrike" cap="none" normalizeH="0" baseline="0">
                          <a:ln>
                            <a:noFill/>
                          </a:ln>
                          <a:solidFill>
                            <a:schemeClr val="tx1"/>
                          </a:solidFill>
                          <a:effectLst/>
                          <a:latin typeface="Arial" charset="0"/>
                          <a:ea typeface="Calibri" charset="0"/>
                        </a:rPr>
                        <a:t>3.4</a:t>
                      </a:r>
                    </a:p>
                  </a:txBody>
                  <a:tcPr marL="48340" marR="48340" marT="48340" marB="4834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925" marR="0" lvl="0" indent="0" algn="l" defTabSz="914400" rtl="0" eaLnBrk="1" fontAlgn="base" latinLnBrk="0" hangingPunct="1">
                        <a:lnSpc>
                          <a:spcPts val="900"/>
                        </a:lnSpc>
                        <a:spcBef>
                          <a:spcPts val="100"/>
                        </a:spcBef>
                        <a:spcAft>
                          <a:spcPct val="0"/>
                        </a:spcAft>
                        <a:buClrTx/>
                        <a:buSzTx/>
                        <a:buFontTx/>
                        <a:buNone/>
                        <a:tabLst/>
                      </a:pPr>
                      <a:r>
                        <a:rPr kumimoji="0" lang="de-CH" sz="1000" b="0" i="0" u="none" strike="noStrike" cap="none" normalizeH="0" baseline="0" dirty="0" err="1" smtClean="0">
                          <a:ln>
                            <a:noFill/>
                          </a:ln>
                          <a:solidFill>
                            <a:schemeClr val="tx1"/>
                          </a:solidFill>
                          <a:effectLst/>
                          <a:latin typeface="Arial" charset="0"/>
                          <a:ea typeface="Calibri" charset="0"/>
                        </a:rPr>
                        <a:t>Création</a:t>
                      </a:r>
                      <a:r>
                        <a:rPr kumimoji="0" lang="de-CH" sz="1000" b="0" i="0" u="none" strike="noStrike" cap="none" normalizeH="0" baseline="0" dirty="0" smtClean="0">
                          <a:ln>
                            <a:noFill/>
                          </a:ln>
                          <a:solidFill>
                            <a:schemeClr val="tx1"/>
                          </a:solidFill>
                          <a:effectLst/>
                          <a:latin typeface="Arial" charset="0"/>
                          <a:ea typeface="Calibri" charset="0"/>
                        </a:rPr>
                        <a:t> </a:t>
                      </a:r>
                      <a:r>
                        <a:rPr kumimoji="0" lang="de-CH" sz="1000" b="0" i="0" u="none" strike="noStrike" cap="none" normalizeH="0" baseline="0" dirty="0" err="1" smtClean="0">
                          <a:ln>
                            <a:noFill/>
                          </a:ln>
                          <a:solidFill>
                            <a:schemeClr val="tx1"/>
                          </a:solidFill>
                          <a:effectLst/>
                          <a:latin typeface="Arial" charset="0"/>
                          <a:ea typeface="Calibri" charset="0"/>
                        </a:rPr>
                        <a:t>d'une</a:t>
                      </a:r>
                      <a:r>
                        <a:rPr kumimoji="0" lang="de-CH" sz="1000" b="0" i="0" u="none" strike="noStrike" cap="none" normalizeH="0" baseline="0" dirty="0" smtClean="0">
                          <a:ln>
                            <a:noFill/>
                          </a:ln>
                          <a:solidFill>
                            <a:schemeClr val="tx1"/>
                          </a:solidFill>
                          <a:effectLst/>
                          <a:latin typeface="Arial" charset="0"/>
                          <a:ea typeface="Calibri" charset="0"/>
                        </a:rPr>
                        <a:t> </a:t>
                      </a:r>
                      <a:r>
                        <a:rPr kumimoji="0" lang="de-CH" sz="1000" b="1" i="0" u="none" strike="noStrike" cap="none" normalizeH="0" baseline="0" dirty="0" err="1" smtClean="0">
                          <a:ln>
                            <a:noFill/>
                          </a:ln>
                          <a:solidFill>
                            <a:schemeClr val="tx1"/>
                          </a:solidFill>
                          <a:effectLst/>
                          <a:latin typeface="Arial" charset="0"/>
                          <a:ea typeface="Calibri" charset="0"/>
                        </a:rPr>
                        <a:t>loi</a:t>
                      </a:r>
                      <a:r>
                        <a:rPr kumimoji="0" lang="de-CH" sz="1000" b="1" i="0" u="none" strike="noStrike" cap="none" normalizeH="0" baseline="0" dirty="0" smtClean="0">
                          <a:ln>
                            <a:noFill/>
                          </a:ln>
                          <a:solidFill>
                            <a:schemeClr val="tx1"/>
                          </a:solidFill>
                          <a:effectLst/>
                          <a:latin typeface="Arial" charset="0"/>
                          <a:ea typeface="Calibri" charset="0"/>
                        </a:rPr>
                        <a:t> </a:t>
                      </a:r>
                      <a:r>
                        <a:rPr kumimoji="0" lang="de-CH" sz="1000" b="1" i="0" u="none" strike="noStrike" cap="none" normalizeH="0" baseline="0" dirty="0" err="1" smtClean="0">
                          <a:ln>
                            <a:noFill/>
                          </a:ln>
                          <a:solidFill>
                            <a:schemeClr val="tx1"/>
                          </a:solidFill>
                          <a:effectLst/>
                          <a:latin typeface="Arial" charset="0"/>
                          <a:ea typeface="Calibri" charset="0"/>
                        </a:rPr>
                        <a:t>fédérale</a:t>
                      </a:r>
                      <a:r>
                        <a:rPr kumimoji="0" lang="de-CH" sz="1000" b="1" i="0" u="none" strike="noStrike" cap="none" normalizeH="0" baseline="0" dirty="0" smtClean="0">
                          <a:ln>
                            <a:noFill/>
                          </a:ln>
                          <a:solidFill>
                            <a:schemeClr val="tx1"/>
                          </a:solidFill>
                          <a:effectLst/>
                          <a:latin typeface="Arial" charset="0"/>
                          <a:ea typeface="Calibri" charset="0"/>
                        </a:rPr>
                        <a:t> </a:t>
                      </a:r>
                      <a:r>
                        <a:rPr kumimoji="0" lang="de-CH" sz="1000" b="1" i="0" u="none" strike="noStrike" cap="none" normalizeH="0" baseline="0" dirty="0" err="1" smtClean="0">
                          <a:ln>
                            <a:noFill/>
                          </a:ln>
                          <a:solidFill>
                            <a:schemeClr val="tx1"/>
                          </a:solidFill>
                          <a:effectLst/>
                          <a:latin typeface="Arial" charset="0"/>
                          <a:ea typeface="Calibri" charset="0"/>
                        </a:rPr>
                        <a:t>sur</a:t>
                      </a:r>
                      <a:r>
                        <a:rPr kumimoji="0" lang="de-CH" sz="1000" b="1" i="0" u="none" strike="noStrike" cap="none" normalizeH="0" baseline="0" dirty="0" smtClean="0">
                          <a:ln>
                            <a:noFill/>
                          </a:ln>
                          <a:solidFill>
                            <a:schemeClr val="tx1"/>
                          </a:solidFill>
                          <a:effectLst/>
                          <a:latin typeface="Arial" charset="0"/>
                          <a:ea typeface="Calibri" charset="0"/>
                        </a:rPr>
                        <a:t> la </a:t>
                      </a:r>
                      <a:r>
                        <a:rPr kumimoji="0" lang="de-CH" sz="1000" b="1" i="0" u="none" strike="noStrike" cap="none" normalizeH="0" baseline="0" dirty="0" err="1" smtClean="0">
                          <a:ln>
                            <a:noFill/>
                          </a:ln>
                          <a:solidFill>
                            <a:schemeClr val="tx1"/>
                          </a:solidFill>
                          <a:effectLst/>
                          <a:latin typeface="Arial" charset="0"/>
                          <a:ea typeface="Calibri" charset="0"/>
                        </a:rPr>
                        <a:t>formation</a:t>
                      </a:r>
                      <a:r>
                        <a:rPr kumimoji="0" lang="de-CH" sz="1000" b="1" i="0" u="none" strike="noStrike" cap="none" normalizeH="0" baseline="0" dirty="0" smtClean="0">
                          <a:ln>
                            <a:noFill/>
                          </a:ln>
                          <a:solidFill>
                            <a:schemeClr val="tx1"/>
                          </a:solidFill>
                          <a:effectLst/>
                          <a:latin typeface="Arial" charset="0"/>
                          <a:ea typeface="Calibri" charset="0"/>
                        </a:rPr>
                        <a:t> </a:t>
                      </a:r>
                      <a:r>
                        <a:rPr kumimoji="0" lang="de-CH" sz="1000" b="1" i="0" u="none" strike="noStrike" cap="none" normalizeH="0" baseline="0" dirty="0" err="1" smtClean="0">
                          <a:ln>
                            <a:noFill/>
                          </a:ln>
                          <a:solidFill>
                            <a:schemeClr val="tx1"/>
                          </a:solidFill>
                          <a:effectLst/>
                          <a:latin typeface="Arial" charset="0"/>
                          <a:ea typeface="Calibri" charset="0"/>
                        </a:rPr>
                        <a:t>continue</a:t>
                      </a:r>
                      <a:endParaRPr kumimoji="0" lang="de-CH" sz="1000" b="1" i="0" u="none" strike="noStrike" cap="none" normalizeH="0" baseline="0" dirty="0">
                        <a:ln>
                          <a:noFill/>
                        </a:ln>
                        <a:solidFill>
                          <a:schemeClr val="tx1"/>
                        </a:solidFill>
                        <a:effectLst/>
                        <a:latin typeface="Arial" charset="0"/>
                        <a:ea typeface="Calibri" charset="0"/>
                      </a:endParaRPr>
                    </a:p>
                  </a:txBody>
                  <a:tcPr marL="48340" marR="48340" marT="48340" marB="4834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ABF84E"/>
                    </a:solidFill>
                  </a:tcPr>
                </a:tc>
              </a:tr>
              <a:tr h="717550">
                <a:tc vMerge="1">
                  <a:txBody>
                    <a:bodyPr/>
                    <a:lstStyle/>
                    <a:p>
                      <a:endParaRPr lang="fr-FR"/>
                    </a:p>
                  </a:txBody>
                  <a:tcPr/>
                </a:tc>
                <a:tc vMerge="1">
                  <a:txBody>
                    <a:bodyPr/>
                    <a:lstStyle/>
                    <a:p>
                      <a:endParaRPr lang="fr-FR"/>
                    </a:p>
                  </a:txBody>
                  <a:tcPr/>
                </a:tc>
                <a:tc>
                  <a:txBody>
                    <a:bodyPr/>
                    <a:lstStyle/>
                    <a:p>
                      <a:pPr marL="34925" marR="0" lvl="0" indent="0" algn="l" defTabSz="914400" rtl="0" eaLnBrk="1" fontAlgn="base" latinLnBrk="0" hangingPunct="1">
                        <a:lnSpc>
                          <a:spcPts val="900"/>
                        </a:lnSpc>
                        <a:spcBef>
                          <a:spcPts val="100"/>
                        </a:spcBef>
                        <a:spcAft>
                          <a:spcPct val="0"/>
                        </a:spcAft>
                        <a:buClrTx/>
                        <a:buSzTx/>
                        <a:buFontTx/>
                        <a:buNone/>
                        <a:tabLst/>
                      </a:pPr>
                      <a:r>
                        <a:rPr kumimoji="0" lang="de-CH" sz="1000" b="0" i="0" u="none" strike="noStrike" cap="none" normalizeH="0" baseline="0">
                          <a:ln>
                            <a:noFill/>
                          </a:ln>
                          <a:solidFill>
                            <a:schemeClr val="tx1"/>
                          </a:solidFill>
                          <a:effectLst/>
                          <a:latin typeface="Arial" charset="0"/>
                          <a:ea typeface="Calibri" charset="0"/>
                        </a:rPr>
                        <a:t>3.5</a:t>
                      </a:r>
                    </a:p>
                  </a:txBody>
                  <a:tcPr marL="48340" marR="48340" marT="48340" marB="4834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925" marR="0" lvl="0" indent="0" algn="l" defTabSz="914400" rtl="0" eaLnBrk="1" fontAlgn="base" latinLnBrk="0" hangingPunct="1">
                        <a:lnSpc>
                          <a:spcPts val="900"/>
                        </a:lnSpc>
                        <a:spcBef>
                          <a:spcPts val="100"/>
                        </a:spcBef>
                        <a:spcAft>
                          <a:spcPct val="0"/>
                        </a:spcAft>
                        <a:buClrTx/>
                        <a:buSzTx/>
                        <a:buFontTx/>
                        <a:buNone/>
                        <a:tabLst/>
                      </a:pPr>
                      <a:r>
                        <a:rPr kumimoji="0" lang="de-CH" sz="1000" b="0" i="0" u="none" strike="noStrike" cap="none" normalizeH="0" baseline="0" dirty="0" smtClean="0">
                          <a:ln>
                            <a:noFill/>
                          </a:ln>
                          <a:solidFill>
                            <a:schemeClr val="tx1"/>
                          </a:solidFill>
                          <a:effectLst/>
                          <a:latin typeface="Arial" charset="0"/>
                          <a:ea typeface="Calibri" charset="0"/>
                        </a:rPr>
                        <a:t>Prise en </a:t>
                      </a:r>
                      <a:r>
                        <a:rPr kumimoji="0" lang="de-CH" sz="1000" b="0" i="0" u="none" strike="noStrike" cap="none" normalizeH="0" baseline="0" dirty="0" err="1" smtClean="0">
                          <a:ln>
                            <a:noFill/>
                          </a:ln>
                          <a:solidFill>
                            <a:schemeClr val="tx1"/>
                          </a:solidFill>
                          <a:effectLst/>
                          <a:latin typeface="Arial" charset="0"/>
                          <a:ea typeface="Calibri" charset="0"/>
                        </a:rPr>
                        <a:t>compte</a:t>
                      </a:r>
                      <a:r>
                        <a:rPr kumimoji="0" lang="de-CH" sz="1000" b="0" i="0" u="none" strike="noStrike" cap="none" normalizeH="0" baseline="0" dirty="0" smtClean="0">
                          <a:ln>
                            <a:noFill/>
                          </a:ln>
                          <a:solidFill>
                            <a:schemeClr val="tx1"/>
                          </a:solidFill>
                          <a:effectLst/>
                          <a:latin typeface="Arial" charset="0"/>
                          <a:ea typeface="Calibri" charset="0"/>
                        </a:rPr>
                        <a:t> des </a:t>
                      </a:r>
                      <a:r>
                        <a:rPr kumimoji="0" lang="de-CH" sz="1000" b="0" i="0" u="none" strike="noStrike" cap="none" normalizeH="0" baseline="0" dirty="0" err="1" smtClean="0">
                          <a:ln>
                            <a:noFill/>
                          </a:ln>
                          <a:solidFill>
                            <a:schemeClr val="tx1"/>
                          </a:solidFill>
                          <a:effectLst/>
                          <a:latin typeface="Arial" charset="0"/>
                          <a:ea typeface="Calibri" charset="0"/>
                        </a:rPr>
                        <a:t>acquis</a:t>
                      </a:r>
                      <a:r>
                        <a:rPr kumimoji="0" lang="de-CH" sz="1000" b="0" i="0" u="none" strike="noStrike" cap="none" normalizeH="0" baseline="0" dirty="0" smtClean="0">
                          <a:ln>
                            <a:noFill/>
                          </a:ln>
                          <a:solidFill>
                            <a:schemeClr val="tx1"/>
                          </a:solidFill>
                          <a:effectLst/>
                          <a:latin typeface="Arial" charset="0"/>
                          <a:ea typeface="Calibri" charset="0"/>
                        </a:rPr>
                        <a:t> </a:t>
                      </a:r>
                      <a:r>
                        <a:rPr kumimoji="0" lang="de-CH" sz="1000" b="0" i="0" u="none" strike="noStrike" cap="none" normalizeH="0" baseline="0" dirty="0" err="1" smtClean="0">
                          <a:ln>
                            <a:noFill/>
                          </a:ln>
                          <a:solidFill>
                            <a:schemeClr val="tx1"/>
                          </a:solidFill>
                          <a:effectLst/>
                          <a:latin typeface="Arial" charset="0"/>
                          <a:ea typeface="Calibri" charset="0"/>
                        </a:rPr>
                        <a:t>dans</a:t>
                      </a:r>
                      <a:r>
                        <a:rPr kumimoji="0" lang="de-CH" sz="1000" b="0" i="0" u="none" strike="noStrike" cap="none" normalizeH="0" baseline="0" dirty="0" smtClean="0">
                          <a:ln>
                            <a:noFill/>
                          </a:ln>
                          <a:solidFill>
                            <a:schemeClr val="tx1"/>
                          </a:solidFill>
                          <a:effectLst/>
                          <a:latin typeface="Arial" charset="0"/>
                          <a:ea typeface="Calibri" charset="0"/>
                        </a:rPr>
                        <a:t> </a:t>
                      </a:r>
                      <a:r>
                        <a:rPr kumimoji="0" lang="de-CH" sz="1000" b="0" i="0" u="none" strike="noStrike" cap="none" normalizeH="0" baseline="0" dirty="0" err="1" smtClean="0">
                          <a:ln>
                            <a:noFill/>
                          </a:ln>
                          <a:solidFill>
                            <a:schemeClr val="tx1"/>
                          </a:solidFill>
                          <a:effectLst/>
                          <a:latin typeface="Arial" charset="0"/>
                          <a:ea typeface="Calibri" charset="0"/>
                        </a:rPr>
                        <a:t>l'obtention</a:t>
                      </a:r>
                      <a:r>
                        <a:rPr kumimoji="0" lang="de-CH" sz="1000" b="0" i="0" u="none" strike="noStrike" cap="none" normalizeH="0" baseline="0" dirty="0" smtClean="0">
                          <a:ln>
                            <a:noFill/>
                          </a:ln>
                          <a:solidFill>
                            <a:schemeClr val="tx1"/>
                          </a:solidFill>
                          <a:effectLst/>
                          <a:latin typeface="Arial" charset="0"/>
                          <a:ea typeface="Calibri" charset="0"/>
                        </a:rPr>
                        <a:t> de </a:t>
                      </a:r>
                      <a:r>
                        <a:rPr kumimoji="0" lang="de-CH" sz="1000" b="0" i="0" u="none" strike="noStrike" cap="none" normalizeH="0" baseline="0" dirty="0" err="1" smtClean="0">
                          <a:ln>
                            <a:noFill/>
                          </a:ln>
                          <a:solidFill>
                            <a:schemeClr val="tx1"/>
                          </a:solidFill>
                          <a:effectLst/>
                          <a:latin typeface="Arial" charset="0"/>
                          <a:ea typeface="Calibri" charset="0"/>
                        </a:rPr>
                        <a:t>titres</a:t>
                      </a:r>
                      <a:r>
                        <a:rPr kumimoji="0" lang="de-CH" sz="1000" b="0" i="0" u="none" strike="noStrike" cap="none" normalizeH="0" baseline="0" dirty="0" smtClean="0">
                          <a:ln>
                            <a:noFill/>
                          </a:ln>
                          <a:solidFill>
                            <a:schemeClr val="tx1"/>
                          </a:solidFill>
                          <a:effectLst/>
                          <a:latin typeface="Arial" charset="0"/>
                          <a:ea typeface="Calibri" charset="0"/>
                        </a:rPr>
                        <a:t> </a:t>
                      </a:r>
                      <a:r>
                        <a:rPr kumimoji="0" lang="de-CH" sz="1000" b="0" i="0" u="none" strike="noStrike" cap="none" normalizeH="0" baseline="0" dirty="0" err="1" smtClean="0">
                          <a:ln>
                            <a:noFill/>
                          </a:ln>
                          <a:solidFill>
                            <a:schemeClr val="tx1"/>
                          </a:solidFill>
                          <a:effectLst/>
                          <a:latin typeface="Arial" charset="0"/>
                          <a:ea typeface="Calibri" charset="0"/>
                        </a:rPr>
                        <a:t>formels</a:t>
                      </a:r>
                      <a:r>
                        <a:rPr kumimoji="0" lang="de-CH" sz="1000" b="0" i="0" u="none" strike="noStrike" cap="none" normalizeH="0" baseline="0" dirty="0" smtClean="0">
                          <a:ln>
                            <a:noFill/>
                          </a:ln>
                          <a:solidFill>
                            <a:schemeClr val="tx1"/>
                          </a:solidFill>
                          <a:effectLst/>
                          <a:latin typeface="Arial" charset="0"/>
                          <a:ea typeface="Calibri" charset="0"/>
                        </a:rPr>
                        <a:t> (</a:t>
                      </a:r>
                      <a:r>
                        <a:rPr kumimoji="0" lang="de-CH" sz="1000" b="0" i="0" u="none" strike="noStrike" cap="none" normalizeH="0" baseline="0" dirty="0">
                          <a:ln>
                            <a:noFill/>
                          </a:ln>
                          <a:solidFill>
                            <a:schemeClr val="tx1"/>
                          </a:solidFill>
                          <a:effectLst/>
                          <a:latin typeface="Arial" charset="0"/>
                          <a:ea typeface="Calibri" charset="0"/>
                        </a:rPr>
                        <a:t>"</a:t>
                      </a:r>
                      <a:r>
                        <a:rPr kumimoji="0" lang="de-CH" sz="1000" b="0" i="0" u="none" strike="noStrike" cap="none" normalizeH="0" baseline="0" dirty="0" err="1">
                          <a:ln>
                            <a:noFill/>
                          </a:ln>
                          <a:solidFill>
                            <a:schemeClr val="tx1"/>
                          </a:solidFill>
                          <a:effectLst/>
                          <a:latin typeface="Arial" charset="0"/>
                          <a:ea typeface="Calibri" charset="0"/>
                        </a:rPr>
                        <a:t>validation</a:t>
                      </a:r>
                      <a:r>
                        <a:rPr kumimoji="0" lang="de-CH" sz="1000" b="0" i="0" u="none" strike="noStrike" cap="none" normalizeH="0" baseline="0" dirty="0">
                          <a:ln>
                            <a:noFill/>
                          </a:ln>
                          <a:solidFill>
                            <a:schemeClr val="tx1"/>
                          </a:solidFill>
                          <a:effectLst/>
                          <a:latin typeface="Arial" charset="0"/>
                          <a:ea typeface="Calibri" charset="0"/>
                        </a:rPr>
                        <a:t> des </a:t>
                      </a:r>
                      <a:r>
                        <a:rPr kumimoji="0" lang="de-CH" sz="1000" b="0" i="0" u="none" strike="noStrike" cap="none" normalizeH="0" baseline="0" dirty="0" err="1">
                          <a:ln>
                            <a:noFill/>
                          </a:ln>
                          <a:solidFill>
                            <a:schemeClr val="tx1"/>
                          </a:solidFill>
                          <a:effectLst/>
                          <a:latin typeface="Arial" charset="0"/>
                          <a:ea typeface="Calibri" charset="0"/>
                        </a:rPr>
                        <a:t>acquis</a:t>
                      </a:r>
                      <a:r>
                        <a:rPr kumimoji="0" lang="de-CH" sz="1000" b="0" i="0" u="none" strike="noStrike" cap="none" normalizeH="0" baseline="0" dirty="0">
                          <a:ln>
                            <a:noFill/>
                          </a:ln>
                          <a:solidFill>
                            <a:schemeClr val="tx1"/>
                          </a:solidFill>
                          <a:effectLst/>
                          <a:latin typeface="Arial" charset="0"/>
                          <a:ea typeface="Calibri" charset="0"/>
                        </a:rPr>
                        <a:t>")</a:t>
                      </a:r>
                    </a:p>
                  </a:txBody>
                  <a:tcPr marL="48340" marR="48340" marT="48340" marB="4834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ABF84E"/>
                    </a:solidFill>
                  </a:tcPr>
                </a:tc>
              </a:tr>
              <a:tr h="561975">
                <a:tc vMerge="1">
                  <a:txBody>
                    <a:bodyPr/>
                    <a:lstStyle/>
                    <a:p>
                      <a:endParaRPr lang="fr-FR"/>
                    </a:p>
                  </a:txBody>
                  <a:tcPr/>
                </a:tc>
                <a:tc vMerge="1">
                  <a:txBody>
                    <a:bodyPr/>
                    <a:lstStyle/>
                    <a:p>
                      <a:endParaRPr lang="fr-FR"/>
                    </a:p>
                  </a:txBody>
                  <a:tcPr/>
                </a:tc>
                <a:tc>
                  <a:txBody>
                    <a:bodyPr/>
                    <a:lstStyle/>
                    <a:p>
                      <a:pPr marL="34925" marR="0" lvl="0" indent="0" algn="l" defTabSz="914400" rtl="0" eaLnBrk="1" fontAlgn="base" latinLnBrk="0" hangingPunct="1">
                        <a:lnSpc>
                          <a:spcPts val="900"/>
                        </a:lnSpc>
                        <a:spcBef>
                          <a:spcPts val="100"/>
                        </a:spcBef>
                        <a:spcAft>
                          <a:spcPct val="0"/>
                        </a:spcAft>
                        <a:buClrTx/>
                        <a:buSzTx/>
                        <a:buFontTx/>
                        <a:buNone/>
                        <a:tabLst/>
                      </a:pPr>
                      <a:r>
                        <a:rPr kumimoji="0" lang="de-CH" sz="1000" b="0" i="0" u="none" strike="noStrike" cap="none" normalizeH="0" baseline="0">
                          <a:ln>
                            <a:noFill/>
                          </a:ln>
                          <a:solidFill>
                            <a:schemeClr val="tx1"/>
                          </a:solidFill>
                          <a:effectLst/>
                          <a:latin typeface="Arial" charset="0"/>
                          <a:ea typeface="Calibri" charset="0"/>
                        </a:rPr>
                        <a:t>3.6</a:t>
                      </a:r>
                    </a:p>
                  </a:txBody>
                  <a:tcPr marL="48340" marR="48340" marT="48340" marB="4834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925" marR="0" lvl="0" indent="0" algn="l" defTabSz="914400" rtl="0" eaLnBrk="1" fontAlgn="base" latinLnBrk="0" hangingPunct="1">
                        <a:lnSpc>
                          <a:spcPts val="900"/>
                        </a:lnSpc>
                        <a:spcBef>
                          <a:spcPts val="100"/>
                        </a:spcBef>
                        <a:spcAft>
                          <a:spcPct val="0"/>
                        </a:spcAft>
                        <a:buClrTx/>
                        <a:buSzTx/>
                        <a:buFontTx/>
                        <a:buNone/>
                        <a:tabLst/>
                      </a:pPr>
                      <a:r>
                        <a:rPr kumimoji="0" lang="de-CH" sz="1000" b="0" i="0" u="none" strike="noStrike" cap="none" normalizeH="0" baseline="0" dirty="0" err="1" smtClean="0">
                          <a:ln>
                            <a:noFill/>
                          </a:ln>
                          <a:solidFill>
                            <a:schemeClr val="tx1"/>
                          </a:solidFill>
                          <a:effectLst/>
                          <a:latin typeface="Arial" charset="0"/>
                          <a:ea typeface="Calibri" charset="0"/>
                        </a:rPr>
                        <a:t>Consolidation</a:t>
                      </a:r>
                      <a:r>
                        <a:rPr kumimoji="0" lang="de-CH" sz="1000" b="0" i="0" u="none" strike="noStrike" cap="none" normalizeH="0" baseline="0" dirty="0" smtClean="0">
                          <a:ln>
                            <a:noFill/>
                          </a:ln>
                          <a:solidFill>
                            <a:schemeClr val="tx1"/>
                          </a:solidFill>
                          <a:effectLst/>
                          <a:latin typeface="Arial" charset="0"/>
                          <a:ea typeface="Calibri" charset="0"/>
                        </a:rPr>
                        <a:t> des </a:t>
                      </a:r>
                      <a:r>
                        <a:rPr kumimoji="0" lang="de-CH" sz="1000" b="0" i="0" u="none" strike="noStrike" cap="none" normalizeH="0" baseline="0" dirty="0" err="1" smtClean="0">
                          <a:ln>
                            <a:noFill/>
                          </a:ln>
                          <a:solidFill>
                            <a:schemeClr val="tx1"/>
                          </a:solidFill>
                          <a:effectLst/>
                          <a:latin typeface="Arial" charset="0"/>
                          <a:ea typeface="Calibri" charset="0"/>
                        </a:rPr>
                        <a:t>filières</a:t>
                      </a:r>
                      <a:r>
                        <a:rPr kumimoji="0" lang="de-CH" sz="1000" b="0" i="0" u="none" strike="noStrike" cap="none" normalizeH="0" baseline="0" dirty="0" smtClean="0">
                          <a:ln>
                            <a:noFill/>
                          </a:ln>
                          <a:solidFill>
                            <a:schemeClr val="tx1"/>
                          </a:solidFill>
                          <a:effectLst/>
                          <a:latin typeface="Arial" charset="0"/>
                          <a:ea typeface="Calibri" charset="0"/>
                        </a:rPr>
                        <a:t> </a:t>
                      </a:r>
                      <a:r>
                        <a:rPr kumimoji="0" lang="de-CH" sz="1000" b="0" i="0" u="none" strike="noStrike" cap="none" normalizeH="0" baseline="0" dirty="0" err="1" smtClean="0">
                          <a:ln>
                            <a:noFill/>
                          </a:ln>
                          <a:solidFill>
                            <a:schemeClr val="tx1"/>
                          </a:solidFill>
                          <a:effectLst/>
                          <a:latin typeface="Arial" charset="0"/>
                          <a:ea typeface="Calibri" charset="0"/>
                        </a:rPr>
                        <a:t>d'études</a:t>
                      </a:r>
                      <a:r>
                        <a:rPr kumimoji="0" lang="de-CH" sz="1000" b="0" i="0" u="none" strike="noStrike" cap="none" normalizeH="0" baseline="0" dirty="0" smtClean="0">
                          <a:ln>
                            <a:noFill/>
                          </a:ln>
                          <a:solidFill>
                            <a:schemeClr val="tx1"/>
                          </a:solidFill>
                          <a:effectLst/>
                          <a:latin typeface="Arial" charset="0"/>
                          <a:ea typeface="Calibri" charset="0"/>
                        </a:rPr>
                        <a:t> en </a:t>
                      </a:r>
                      <a:r>
                        <a:rPr kumimoji="0" lang="de-CH" sz="1000" b="0" i="0" u="none" strike="noStrike" cap="none" normalizeH="0" baseline="0" dirty="0" err="1" smtClean="0">
                          <a:ln>
                            <a:noFill/>
                          </a:ln>
                          <a:solidFill>
                            <a:schemeClr val="tx1"/>
                          </a:solidFill>
                          <a:effectLst/>
                          <a:latin typeface="Arial" charset="0"/>
                          <a:ea typeface="Calibri" charset="0"/>
                        </a:rPr>
                        <a:t>cours</a:t>
                      </a:r>
                      <a:r>
                        <a:rPr kumimoji="0" lang="de-CH" sz="1000" b="0" i="0" u="none" strike="noStrike" cap="none" normalizeH="0" baseline="0" dirty="0" smtClean="0">
                          <a:ln>
                            <a:noFill/>
                          </a:ln>
                          <a:solidFill>
                            <a:schemeClr val="tx1"/>
                          </a:solidFill>
                          <a:effectLst/>
                          <a:latin typeface="Arial" charset="0"/>
                          <a:ea typeface="Calibri" charset="0"/>
                        </a:rPr>
                        <a:t> </a:t>
                      </a:r>
                      <a:r>
                        <a:rPr kumimoji="0" lang="de-CH" sz="1000" b="0" i="0" u="none" strike="noStrike" cap="none" normalizeH="0" baseline="0" dirty="0" err="1" smtClean="0">
                          <a:ln>
                            <a:noFill/>
                          </a:ln>
                          <a:solidFill>
                            <a:schemeClr val="tx1"/>
                          </a:solidFill>
                          <a:effectLst/>
                          <a:latin typeface="Arial" charset="0"/>
                          <a:ea typeface="Calibri" charset="0"/>
                        </a:rPr>
                        <a:t>d'emploi</a:t>
                      </a:r>
                      <a:endParaRPr kumimoji="0" lang="de-CH" sz="1000" b="0" i="0" u="none" strike="noStrike" cap="none" normalizeH="0" baseline="0" dirty="0">
                        <a:ln>
                          <a:noFill/>
                        </a:ln>
                        <a:solidFill>
                          <a:schemeClr val="tx1"/>
                        </a:solidFill>
                        <a:effectLst/>
                        <a:latin typeface="Arial" charset="0"/>
                        <a:ea typeface="Calibri" charset="0"/>
                      </a:endParaRPr>
                    </a:p>
                  </a:txBody>
                  <a:tcPr marL="48340" marR="48340" marT="48340" marB="4834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DE44D"/>
                    </a:solidFill>
                  </a:tcPr>
                </a:tc>
              </a:tr>
            </a:tbl>
          </a:graphicData>
        </a:graphic>
      </p:graphicFrame>
      <p:sp>
        <p:nvSpPr>
          <p:cNvPr id="7" name="Abgerundetes Rechteck 6"/>
          <p:cNvSpPr/>
          <p:nvPr/>
        </p:nvSpPr>
        <p:spPr>
          <a:xfrm>
            <a:off x="755650" y="4221163"/>
            <a:ext cx="287338" cy="287337"/>
          </a:xfrm>
          <a:prstGeom prst="roundRect">
            <a:avLst/>
          </a:prstGeom>
          <a:solidFill>
            <a:srgbClr val="ABF84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CH"/>
          </a:p>
        </p:txBody>
      </p:sp>
      <p:sp>
        <p:nvSpPr>
          <p:cNvPr id="8" name="Abgerundetes Rechteck 7"/>
          <p:cNvSpPr/>
          <p:nvPr/>
        </p:nvSpPr>
        <p:spPr>
          <a:xfrm>
            <a:off x="755650" y="4724400"/>
            <a:ext cx="287338" cy="288925"/>
          </a:xfrm>
          <a:prstGeom prst="roundRect">
            <a:avLst/>
          </a:prstGeom>
          <a:solidFill>
            <a:srgbClr val="FDE44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CH"/>
          </a:p>
        </p:txBody>
      </p:sp>
      <p:sp>
        <p:nvSpPr>
          <p:cNvPr id="54309" name="Textfeld 11"/>
          <p:cNvSpPr txBox="1">
            <a:spLocks noChangeArrowheads="1"/>
          </p:cNvSpPr>
          <p:nvPr/>
        </p:nvSpPr>
        <p:spPr bwMode="auto">
          <a:xfrm>
            <a:off x="1116013" y="4197350"/>
            <a:ext cx="1079500" cy="338138"/>
          </a:xfrm>
          <a:prstGeom prst="rect">
            <a:avLst/>
          </a:prstGeom>
          <a:noFill/>
          <a:ln w="9525">
            <a:noFill/>
            <a:miter lim="800000"/>
            <a:headEnd/>
            <a:tailEnd/>
          </a:ln>
        </p:spPr>
        <p:txBody>
          <a:bodyPr>
            <a:spAutoFit/>
          </a:bodyPr>
          <a:lstStyle/>
          <a:p>
            <a:r>
              <a:rPr lang="de-CH" sz="1600">
                <a:ea typeface="MS PGothic" pitchFamily="34" charset="-128"/>
              </a:rPr>
              <a:t>Nouveau</a:t>
            </a:r>
          </a:p>
        </p:txBody>
      </p:sp>
      <p:sp>
        <p:nvSpPr>
          <p:cNvPr id="54310" name="Textfeld 12"/>
          <p:cNvSpPr txBox="1">
            <a:spLocks noChangeArrowheads="1"/>
          </p:cNvSpPr>
          <p:nvPr/>
        </p:nvSpPr>
        <p:spPr bwMode="auto">
          <a:xfrm>
            <a:off x="1116013" y="4686300"/>
            <a:ext cx="1379537" cy="584200"/>
          </a:xfrm>
          <a:prstGeom prst="rect">
            <a:avLst/>
          </a:prstGeom>
          <a:noFill/>
          <a:ln w="9525">
            <a:noFill/>
            <a:miter lim="800000"/>
            <a:headEnd/>
            <a:tailEnd/>
          </a:ln>
        </p:spPr>
        <p:txBody>
          <a:bodyPr>
            <a:spAutoFit/>
          </a:bodyPr>
          <a:lstStyle/>
          <a:p>
            <a:r>
              <a:rPr lang="de-CH" sz="1600">
                <a:ea typeface="MS PGothic" pitchFamily="34" charset="-128"/>
              </a:rPr>
              <a:t>Approfondis-sement</a:t>
            </a:r>
          </a:p>
        </p:txBody>
      </p:sp>
      <p:pic>
        <p:nvPicPr>
          <p:cNvPr id="54311" name="Bild 11"/>
          <p:cNvPicPr>
            <a:picLocks noChangeAspect="1" noChangeArrowheads="1"/>
          </p:cNvPicPr>
          <p:nvPr/>
        </p:nvPicPr>
        <p:blipFill>
          <a:blip r:embed="rId3"/>
          <a:srcRect/>
          <a:stretch>
            <a:fillRect/>
          </a:stretch>
        </p:blipFill>
        <p:spPr bwMode="auto">
          <a:xfrm>
            <a:off x="717550" y="1798638"/>
            <a:ext cx="1944688" cy="1150937"/>
          </a:xfrm>
          <a:prstGeom prst="rect">
            <a:avLst/>
          </a:prstGeom>
          <a:noFill/>
          <a:ln w="9525">
            <a:noFill/>
            <a:miter lim="800000"/>
            <a:headEnd/>
            <a:tailEnd/>
          </a:ln>
        </p:spPr>
      </p:pic>
      <p:sp>
        <p:nvSpPr>
          <p:cNvPr id="10" name="Abgerundetes Rechteck 9"/>
          <p:cNvSpPr/>
          <p:nvPr/>
        </p:nvSpPr>
        <p:spPr>
          <a:xfrm>
            <a:off x="1055688" y="2492375"/>
            <a:ext cx="341312" cy="430213"/>
          </a:xfrm>
          <a:prstGeom prst="roundRect">
            <a:avLst>
              <a:gd name="adj" fmla="val 2337"/>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CH"/>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el 1"/>
          <p:cNvSpPr>
            <a:spLocks noGrp="1"/>
          </p:cNvSpPr>
          <p:nvPr>
            <p:ph type="ctrTitle"/>
          </p:nvPr>
        </p:nvSpPr>
        <p:spPr bwMode="auto">
          <a:xfrm>
            <a:off x="1214438" y="500063"/>
            <a:ext cx="6286500" cy="1128712"/>
          </a:xfrm>
          <a:noFill/>
          <a:ln>
            <a:miter lim="800000"/>
            <a:headEnd/>
            <a:tailEnd/>
          </a:ln>
        </p:spPr>
        <p:txBody>
          <a:bodyPr vert="horz" wrap="square" lIns="91440" tIns="45720" rIns="91440" bIns="45720" numCol="1" anchor="t" anchorCtr="0" compatLnSpc="1">
            <a:prstTxWarp prst="textNoShape">
              <a:avLst/>
            </a:prstTxWarp>
          </a:bodyPr>
          <a:lstStyle/>
          <a:p>
            <a:r>
              <a:rPr lang="de-CH" smtClean="0">
                <a:latin typeface="Arial" charset="0"/>
                <a:cs typeface="Arial" charset="0"/>
              </a:rPr>
              <a:t>Meilleure participation au marché du travail</a:t>
            </a:r>
          </a:p>
        </p:txBody>
      </p:sp>
      <p:sp>
        <p:nvSpPr>
          <p:cNvPr id="3" name="Inhaltsplatzhalter 2"/>
          <p:cNvSpPr>
            <a:spLocks noGrp="1"/>
          </p:cNvSpPr>
          <p:nvPr>
            <p:ph sz="quarter" idx="12"/>
          </p:nvPr>
        </p:nvSpPr>
        <p:spPr>
          <a:xfrm>
            <a:off x="1214438" y="1773238"/>
            <a:ext cx="7215187" cy="1857375"/>
          </a:xfrm>
        </p:spPr>
        <p:txBody>
          <a:bodyPr/>
          <a:lstStyle/>
          <a:p>
            <a:pPr>
              <a:buFont typeface="Arial" pitchFamily="34" charset="0"/>
              <a:buChar char="•"/>
              <a:defRPr/>
            </a:pPr>
            <a:r>
              <a:rPr lang="de-CH" sz="2400" b="1" dirty="0" err="1" smtClean="0"/>
              <a:t>Encadrement</a:t>
            </a:r>
            <a:r>
              <a:rPr lang="de-CH" sz="2400" b="1" dirty="0" smtClean="0"/>
              <a:t> des </a:t>
            </a:r>
            <a:r>
              <a:rPr lang="de-CH" sz="2400" b="1" dirty="0" err="1" smtClean="0"/>
              <a:t>enfants</a:t>
            </a:r>
            <a:r>
              <a:rPr lang="de-CH" sz="2400" b="1" dirty="0" smtClean="0"/>
              <a:t> à </a:t>
            </a:r>
            <a:r>
              <a:rPr lang="de-CH" sz="2400" b="1" dirty="0" err="1" smtClean="0"/>
              <a:t>l'extérieur</a:t>
            </a:r>
            <a:r>
              <a:rPr lang="de-CH" sz="2400" b="1" dirty="0" smtClean="0"/>
              <a:t> de la </a:t>
            </a:r>
            <a:r>
              <a:rPr lang="de-CH" sz="2400" b="1" dirty="0" err="1" smtClean="0"/>
              <a:t>famille</a:t>
            </a:r>
            <a:r>
              <a:rPr lang="de-CH" sz="2400" b="1" dirty="0" smtClean="0"/>
              <a:t>:</a:t>
            </a:r>
            <a:r>
              <a:rPr lang="de-CH" sz="2400" dirty="0" smtClean="0"/>
              <a:t> </a:t>
            </a:r>
            <a:r>
              <a:rPr lang="de-CH" sz="2400" dirty="0" err="1" smtClean="0"/>
              <a:t>p.e</a:t>
            </a:r>
            <a:r>
              <a:rPr lang="de-CH" sz="2400" dirty="0" smtClean="0"/>
              <a:t>. </a:t>
            </a:r>
            <a:r>
              <a:rPr lang="de-CH" sz="2400" dirty="0" err="1" smtClean="0"/>
              <a:t>connaître</a:t>
            </a:r>
            <a:r>
              <a:rPr lang="de-CH" sz="2400" dirty="0" smtClean="0"/>
              <a:t> et faire </a:t>
            </a:r>
            <a:r>
              <a:rPr lang="de-CH" sz="2400" dirty="0" err="1" smtClean="0"/>
              <a:t>connaître</a:t>
            </a:r>
            <a:r>
              <a:rPr lang="de-CH" sz="2400" dirty="0" smtClean="0"/>
              <a:t> les </a:t>
            </a:r>
            <a:r>
              <a:rPr lang="de-CH" sz="2400" dirty="0" err="1" smtClean="0"/>
              <a:t>progrès</a:t>
            </a:r>
            <a:r>
              <a:rPr lang="de-CH" sz="2400" dirty="0" smtClean="0"/>
              <a:t> les plus </a:t>
            </a:r>
            <a:r>
              <a:rPr lang="de-CH" sz="2400" dirty="0" err="1" smtClean="0"/>
              <a:t>importants</a:t>
            </a:r>
            <a:r>
              <a:rPr lang="de-CH" sz="2400" dirty="0"/>
              <a:t>  </a:t>
            </a:r>
            <a:r>
              <a:rPr lang="de-CH" sz="2400" dirty="0" err="1" smtClean="0"/>
              <a:t>réalisés</a:t>
            </a:r>
            <a:r>
              <a:rPr lang="de-CH" sz="2400" dirty="0" smtClean="0"/>
              <a:t> en </a:t>
            </a:r>
            <a:r>
              <a:rPr lang="de-CH" sz="2400" dirty="0" err="1"/>
              <a:t>matière</a:t>
            </a:r>
            <a:r>
              <a:rPr lang="de-CH" sz="2400" dirty="0"/>
              <a:t> </a:t>
            </a:r>
            <a:r>
              <a:rPr lang="de-CH" sz="2400" dirty="0" err="1"/>
              <a:t>d'encadrement</a:t>
            </a:r>
            <a:r>
              <a:rPr lang="de-CH" sz="2400" dirty="0"/>
              <a:t>  </a:t>
            </a:r>
            <a:r>
              <a:rPr lang="de-CH" sz="2400" dirty="0" err="1" smtClean="0"/>
              <a:t>dans</a:t>
            </a:r>
            <a:r>
              <a:rPr lang="de-CH" sz="2400" dirty="0" smtClean="0"/>
              <a:t> les </a:t>
            </a:r>
            <a:r>
              <a:rPr lang="de-CH" sz="2400" dirty="0" err="1" smtClean="0"/>
              <a:t>cantons</a:t>
            </a:r>
            <a:r>
              <a:rPr lang="de-CH" sz="2400" dirty="0" smtClean="0"/>
              <a:t> et </a:t>
            </a:r>
            <a:r>
              <a:rPr lang="de-CH" sz="2400" dirty="0" err="1" smtClean="0"/>
              <a:t>dans</a:t>
            </a:r>
            <a:r>
              <a:rPr lang="de-CH" sz="2400" dirty="0" smtClean="0"/>
              <a:t> les </a:t>
            </a:r>
            <a:r>
              <a:rPr lang="de-CH" sz="2400" dirty="0" err="1" smtClean="0"/>
              <a:t>villes</a:t>
            </a:r>
            <a:r>
              <a:rPr lang="de-CH" sz="2400" dirty="0" smtClean="0"/>
              <a:t> </a:t>
            </a:r>
          </a:p>
          <a:p>
            <a:pPr marL="0" indent="0">
              <a:defRPr/>
            </a:pPr>
            <a:endParaRPr lang="de-CH" sz="2400" dirty="0" smtClean="0">
              <a:solidFill>
                <a:srgbClr val="FF0000"/>
              </a:solidFill>
            </a:endParaRPr>
          </a:p>
        </p:txBody>
      </p:sp>
      <p:sp>
        <p:nvSpPr>
          <p:cNvPr id="56323" name="Foliennummernplatzhalter 3"/>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FABEDD51-5972-4858-BF07-41A606F16CF0}" type="slidenum">
              <a:rPr lang="de-CH" smtClean="0">
                <a:latin typeface="Arial" charset="0"/>
                <a:ea typeface="MS PGothic" pitchFamily="34" charset="-128"/>
                <a:cs typeface="Arial" charset="0"/>
              </a:rPr>
              <a:pPr fontAlgn="base">
                <a:spcBef>
                  <a:spcPct val="0"/>
                </a:spcBef>
                <a:spcAft>
                  <a:spcPct val="0"/>
                </a:spcAft>
              </a:pPr>
              <a:t>23</a:t>
            </a:fld>
            <a:endParaRPr lang="de-CH" smtClean="0">
              <a:latin typeface="Arial" charset="0"/>
              <a:ea typeface="MS PGothic" pitchFamily="34" charset="-128"/>
              <a:cs typeface="Arial"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el 1"/>
          <p:cNvSpPr>
            <a:spLocks noGrp="1"/>
          </p:cNvSpPr>
          <p:nvPr>
            <p:ph type="ctrTitle"/>
          </p:nvPr>
        </p:nvSpPr>
        <p:spPr bwMode="auto">
          <a:xfrm>
            <a:off x="1214438" y="500063"/>
            <a:ext cx="6286500" cy="1057275"/>
          </a:xfrm>
          <a:noFill/>
          <a:ln>
            <a:miter lim="800000"/>
            <a:headEnd/>
            <a:tailEnd/>
          </a:ln>
        </p:spPr>
        <p:txBody>
          <a:bodyPr vert="horz" wrap="square" lIns="91440" tIns="45720" rIns="91440" bIns="45720" numCol="1" anchor="t" anchorCtr="0" compatLnSpc="1">
            <a:prstTxWarp prst="textNoShape">
              <a:avLst/>
            </a:prstTxWarp>
          </a:bodyPr>
          <a:lstStyle/>
          <a:p>
            <a:r>
              <a:rPr lang="de-CH" smtClean="0">
                <a:latin typeface="Arial" charset="0"/>
                <a:cs typeface="Arial" charset="0"/>
              </a:rPr>
              <a:t>Meilleure qualification axée sur les besoins du marché du travail</a:t>
            </a:r>
          </a:p>
        </p:txBody>
      </p:sp>
      <p:sp>
        <p:nvSpPr>
          <p:cNvPr id="58370" name="Inhaltsplatzhalter 2"/>
          <p:cNvSpPr>
            <a:spLocks noGrp="1"/>
          </p:cNvSpPr>
          <p:nvPr>
            <p:ph sz="quarter" idx="12"/>
          </p:nvPr>
        </p:nvSpPr>
        <p:spPr bwMode="auto">
          <a:xfrm>
            <a:off x="1187450" y="2420938"/>
            <a:ext cx="7215188" cy="2736850"/>
          </a:xfrm>
          <a:noFill/>
          <a:ln>
            <a:miter lim="800000"/>
            <a:headEnd/>
            <a:tailEnd/>
          </a:ln>
        </p:spPr>
        <p:txBody>
          <a:bodyPr vert="horz" wrap="square" lIns="91440" tIns="45720" rIns="91440" bIns="45720" numCol="1" anchor="t" anchorCtr="0" compatLnSpc="1">
            <a:prstTxWarp prst="textNoShape">
              <a:avLst/>
            </a:prstTxWarp>
          </a:bodyPr>
          <a:lstStyle/>
          <a:p>
            <a:pPr>
              <a:buFont typeface="Arial" charset="0"/>
              <a:buChar char="•"/>
            </a:pPr>
            <a:r>
              <a:rPr lang="de-CH" sz="2400" b="1" smtClean="0">
                <a:latin typeface="Arial" charset="0"/>
                <a:cs typeface="Arial" charset="0"/>
              </a:rPr>
              <a:t>Formation continue et acquisition de qualifications complémentaires:</a:t>
            </a:r>
            <a:r>
              <a:rPr lang="de-CH" sz="2400" smtClean="0">
                <a:latin typeface="Arial" charset="0"/>
                <a:cs typeface="Arial" charset="0"/>
              </a:rPr>
              <a:t> connaître les modalités qui permettent d'acquérir des diplômes en cours d'emploi </a:t>
            </a:r>
            <a:br>
              <a:rPr lang="de-CH" sz="2400" smtClean="0">
                <a:latin typeface="Arial" charset="0"/>
                <a:cs typeface="Arial" charset="0"/>
              </a:rPr>
            </a:br>
            <a:endParaRPr lang="de-CH" sz="2400" smtClean="0">
              <a:latin typeface="Arial" charset="0"/>
              <a:cs typeface="Arial" charset="0"/>
            </a:endParaRPr>
          </a:p>
          <a:p>
            <a:pPr>
              <a:buFont typeface="Arial" charset="0"/>
              <a:buChar char="•"/>
            </a:pPr>
            <a:r>
              <a:rPr lang="de-CH" sz="2400" b="1" smtClean="0">
                <a:latin typeface="Arial" charset="0"/>
                <a:cs typeface="Arial" charset="0"/>
              </a:rPr>
              <a:t>Prise en compte des acquis: </a:t>
            </a:r>
            <a:r>
              <a:rPr lang="de-CH" sz="2400" smtClean="0">
                <a:latin typeface="Arial" charset="0"/>
                <a:cs typeface="Arial" charset="0"/>
              </a:rPr>
              <a:t>être efficace  sans porter atteinte au taux d'activité professionnelle  </a:t>
            </a:r>
            <a:r>
              <a:rPr lang="de-CH" sz="2400" b="1" smtClean="0">
                <a:latin typeface="Arial" charset="0"/>
                <a:cs typeface="Arial" charset="0"/>
              </a:rPr>
              <a:t> </a:t>
            </a:r>
            <a:endParaRPr lang="de-CH" sz="2400" smtClean="0">
              <a:latin typeface="Arial" charset="0"/>
              <a:cs typeface="Arial" charset="0"/>
            </a:endParaRPr>
          </a:p>
          <a:p>
            <a:pPr>
              <a:buFont typeface="Arial" charset="0"/>
              <a:buNone/>
            </a:pPr>
            <a:endParaRPr lang="de-CH" sz="2400" smtClean="0">
              <a:latin typeface="Arial" charset="0"/>
              <a:cs typeface="Arial" charset="0"/>
            </a:endParaRPr>
          </a:p>
          <a:p>
            <a:pPr>
              <a:buFont typeface="Arial" charset="0"/>
              <a:buChar char="•"/>
            </a:pPr>
            <a:endParaRPr lang="de-CH" sz="2400" smtClean="0">
              <a:solidFill>
                <a:srgbClr val="FF0000"/>
              </a:solidFill>
              <a:latin typeface="Arial" charset="0"/>
              <a:cs typeface="Arial" charset="0"/>
            </a:endParaRPr>
          </a:p>
        </p:txBody>
      </p:sp>
      <p:sp>
        <p:nvSpPr>
          <p:cNvPr id="58371" name="Foliennummernplatzhalter 3"/>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89143192-B507-4188-8DD5-83070DCC2B18}" type="slidenum">
              <a:rPr lang="de-CH" smtClean="0">
                <a:latin typeface="Arial" charset="0"/>
                <a:ea typeface="MS PGothic" pitchFamily="34" charset="-128"/>
                <a:cs typeface="Arial" charset="0"/>
              </a:rPr>
              <a:pPr fontAlgn="base">
                <a:spcBef>
                  <a:spcPct val="0"/>
                </a:spcBef>
                <a:spcAft>
                  <a:spcPct val="0"/>
                </a:spcAft>
              </a:pPr>
              <a:t>24</a:t>
            </a:fld>
            <a:endParaRPr lang="de-CH" smtClean="0">
              <a:latin typeface="Arial" charset="0"/>
              <a:ea typeface="MS PGothic" pitchFamily="34" charset="-128"/>
              <a:cs typeface="Arial"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el 1"/>
          <p:cNvSpPr>
            <a:spLocks noGrp="1"/>
          </p:cNvSpPr>
          <p:nvPr>
            <p:ph type="ctrTitle"/>
          </p:nvPr>
        </p:nvSpPr>
        <p:spPr bwMode="auto">
          <a:xfrm>
            <a:off x="1214438" y="500063"/>
            <a:ext cx="7102475" cy="714375"/>
          </a:xfrm>
          <a:noFill/>
          <a:ln>
            <a:miter lim="800000"/>
            <a:headEnd/>
            <a:tailEnd/>
          </a:ln>
        </p:spPr>
        <p:txBody>
          <a:bodyPr vert="horz" wrap="square" lIns="91440" tIns="45720" rIns="91440" bIns="45720" numCol="1" anchor="t" anchorCtr="0" compatLnSpc="1">
            <a:prstTxWarp prst="textNoShape">
              <a:avLst/>
            </a:prstTxWarp>
          </a:bodyPr>
          <a:lstStyle/>
          <a:p>
            <a:r>
              <a:rPr lang="de-CH" smtClean="0">
                <a:latin typeface="Arial" charset="0"/>
                <a:cs typeface="Arial" charset="0"/>
              </a:rPr>
              <a:t>Où en sommes-nous actuellement?</a:t>
            </a:r>
          </a:p>
        </p:txBody>
      </p:sp>
      <p:sp>
        <p:nvSpPr>
          <p:cNvPr id="60418" name="Inhaltsplatzhalter 2"/>
          <p:cNvSpPr>
            <a:spLocks noGrp="1"/>
          </p:cNvSpPr>
          <p:nvPr>
            <p:ph sz="quarter" idx="12"/>
          </p:nvPr>
        </p:nvSpPr>
        <p:spPr bwMode="auto">
          <a:xfrm>
            <a:off x="1214438" y="1427163"/>
            <a:ext cx="7215187" cy="4881562"/>
          </a:xfrm>
          <a:noFill/>
          <a:ln>
            <a:miter lim="800000"/>
            <a:headEnd/>
            <a:tailEnd/>
          </a:ln>
        </p:spPr>
        <p:txBody>
          <a:bodyPr vert="horz" wrap="square" lIns="91440" tIns="45720" rIns="91440" bIns="45720" numCol="1" anchor="t" anchorCtr="0" compatLnSpc="1">
            <a:prstTxWarp prst="textNoShape">
              <a:avLst/>
            </a:prstTxWarp>
          </a:bodyPr>
          <a:lstStyle/>
          <a:p>
            <a:pPr>
              <a:buFont typeface="Arial" charset="0"/>
              <a:buNone/>
            </a:pPr>
            <a:endParaRPr lang="de-CH" sz="2400" b="1" smtClean="0">
              <a:latin typeface="Arial" charset="0"/>
              <a:cs typeface="Arial" charset="0"/>
            </a:endParaRPr>
          </a:p>
          <a:p>
            <a:pPr>
              <a:buFont typeface="Arial" charset="0"/>
              <a:buChar char="•"/>
            </a:pPr>
            <a:r>
              <a:rPr lang="de-CH" sz="2400" b="1" smtClean="0">
                <a:latin typeface="Arial" charset="0"/>
                <a:cs typeface="Arial" charset="0"/>
              </a:rPr>
              <a:t>Adaptation constante des points prioritaires</a:t>
            </a:r>
          </a:p>
          <a:p>
            <a:pPr>
              <a:buFont typeface="Arial" charset="0"/>
              <a:buChar char="•"/>
            </a:pPr>
            <a:endParaRPr lang="de-CH" sz="2400" b="1" smtClean="0">
              <a:latin typeface="Arial" charset="0"/>
              <a:cs typeface="Arial" charset="0"/>
            </a:endParaRPr>
          </a:p>
          <a:p>
            <a:pPr>
              <a:buFont typeface="Arial" charset="0"/>
              <a:buChar char="•"/>
            </a:pPr>
            <a:r>
              <a:rPr lang="de-CH" sz="2400" b="1" smtClean="0">
                <a:latin typeface="Arial" charset="0"/>
                <a:cs typeface="Arial" charset="0"/>
              </a:rPr>
              <a:t>Collaboration et répartition des tâches entre la Confédération, les cantons et l'économie</a:t>
            </a:r>
          </a:p>
          <a:p>
            <a:pPr>
              <a:buFont typeface="Arial" charset="0"/>
              <a:buNone/>
            </a:pPr>
            <a:endParaRPr lang="de-CH" sz="2400" b="1" smtClean="0">
              <a:latin typeface="Arial" charset="0"/>
              <a:cs typeface="Arial" charset="0"/>
            </a:endParaRPr>
          </a:p>
          <a:p>
            <a:pPr>
              <a:buFont typeface="Arial" charset="0"/>
              <a:buChar char="•"/>
            </a:pPr>
            <a:r>
              <a:rPr lang="de-CH" sz="2400" b="1" smtClean="0">
                <a:latin typeface="Arial" charset="0"/>
                <a:cs typeface="Arial" charset="0"/>
              </a:rPr>
              <a:t>Monitorage à long terme des potentiels disponibles</a:t>
            </a:r>
            <a:r>
              <a:rPr lang="de-CH" sz="2400" b="1" smtClean="0">
                <a:latin typeface="Arial" charset="0"/>
                <a:cs typeface="Arial" charset="0"/>
                <a:sym typeface="Wingdings" pitchFamily="2" charset="2"/>
              </a:rPr>
              <a:t> activation? </a:t>
            </a:r>
            <a:r>
              <a:rPr lang="de-CH" sz="2400" b="1" smtClean="0">
                <a:latin typeface="Arial" charset="0"/>
                <a:cs typeface="Arial" charset="0"/>
              </a:rPr>
              <a:t>(pour la première fois en juin 2012)</a:t>
            </a:r>
          </a:p>
          <a:p>
            <a:pPr>
              <a:buFont typeface="Arial" charset="0"/>
              <a:buNone/>
            </a:pPr>
            <a:endParaRPr lang="de-CH" sz="2400" b="1" smtClean="0">
              <a:latin typeface="Arial" charset="0"/>
              <a:cs typeface="Arial" charset="0"/>
            </a:endParaRPr>
          </a:p>
          <a:p>
            <a:pPr>
              <a:buFont typeface="Arial" charset="0"/>
              <a:buChar char="•"/>
            </a:pPr>
            <a:r>
              <a:rPr lang="de-CH" sz="2400" b="1" smtClean="0">
                <a:latin typeface="Arial" charset="0"/>
                <a:cs typeface="Arial" charset="0"/>
                <a:sym typeface="Wingdings" pitchFamily="2" charset="2"/>
              </a:rPr>
              <a:t>Intégration d'autres domaines politiques et participation d'autres partenaires en 2012/2013</a:t>
            </a:r>
          </a:p>
          <a:p>
            <a:pPr>
              <a:buFont typeface="Arial" charset="0"/>
              <a:buNone/>
            </a:pPr>
            <a:r>
              <a:rPr lang="de-CH" sz="2400" b="1" smtClean="0">
                <a:latin typeface="Arial" charset="0"/>
                <a:cs typeface="Arial" charset="0"/>
                <a:sym typeface="Wingdings" pitchFamily="2" charset="2"/>
              </a:rPr>
              <a:t>	</a:t>
            </a:r>
            <a:r>
              <a:rPr lang="de-CH" sz="2400" smtClean="0">
                <a:latin typeface="Arial" charset="0"/>
                <a:cs typeface="Arial" charset="0"/>
              </a:rPr>
              <a:t/>
            </a:r>
            <a:br>
              <a:rPr lang="de-CH" sz="2400" smtClean="0">
                <a:latin typeface="Arial" charset="0"/>
                <a:cs typeface="Arial" charset="0"/>
              </a:rPr>
            </a:br>
            <a:endParaRPr lang="de-CH" sz="2400" smtClean="0">
              <a:latin typeface="Arial" charset="0"/>
              <a:cs typeface="Arial" charset="0"/>
            </a:endParaRPr>
          </a:p>
        </p:txBody>
      </p:sp>
      <p:sp>
        <p:nvSpPr>
          <p:cNvPr id="60419" name="Foliennummernplatzhalter 3"/>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96FFADDD-FD13-4524-80D6-D20B45B89D5E}" type="slidenum">
              <a:rPr lang="de-CH" smtClean="0">
                <a:latin typeface="Arial" charset="0"/>
                <a:ea typeface="MS PGothic" pitchFamily="34" charset="-128"/>
                <a:cs typeface="Arial" charset="0"/>
              </a:rPr>
              <a:pPr fontAlgn="base">
                <a:spcBef>
                  <a:spcPct val="0"/>
                </a:spcBef>
                <a:spcAft>
                  <a:spcPct val="0"/>
                </a:spcAft>
              </a:pPr>
              <a:t>25</a:t>
            </a:fld>
            <a:endParaRPr lang="de-CH" smtClean="0">
              <a:latin typeface="Arial" charset="0"/>
              <a:ea typeface="MS PGothic" pitchFamily="34" charset="-128"/>
              <a:cs typeface="Arial"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el 1"/>
          <p:cNvSpPr>
            <a:spLocks noGrp="1"/>
          </p:cNvSpPr>
          <p:nvPr>
            <p:ph type="ctrTitle"/>
          </p:nvPr>
        </p:nvSpPr>
        <p:spPr bwMode="auto">
          <a:xfrm>
            <a:off x="1169988" y="1844675"/>
            <a:ext cx="7921625" cy="2089150"/>
          </a:xfrm>
          <a:ln>
            <a:miter lim="800000"/>
            <a:headEnd/>
            <a:tailEnd/>
          </a:ln>
        </p:spPr>
        <p:txBody>
          <a:bodyPr vert="horz" wrap="square" lIns="91440" tIns="45720" rIns="91440" bIns="45720" numCol="1" anchor="t" anchorCtr="0" compatLnSpc="1">
            <a:prstTxWarp prst="textNoShape">
              <a:avLst/>
            </a:prstTxWarp>
          </a:bodyPr>
          <a:lstStyle/>
          <a:p>
            <a:pPr>
              <a:defRPr/>
            </a:pPr>
            <a:r>
              <a:rPr lang="de-CH" sz="4000" dirty="0" smtClean="0"/>
              <a:t>Merci </a:t>
            </a:r>
            <a:r>
              <a:rPr lang="de-CH" sz="4000" dirty="0" err="1" smtClean="0"/>
              <a:t>pour</a:t>
            </a:r>
            <a:r>
              <a:rPr lang="de-CH" sz="4000" dirty="0" smtClean="0"/>
              <a:t> </a:t>
            </a:r>
            <a:r>
              <a:rPr lang="de-CH" sz="4000" dirty="0" err="1" smtClean="0"/>
              <a:t>votre</a:t>
            </a:r>
            <a:r>
              <a:rPr lang="de-CH" sz="4000" dirty="0" smtClean="0"/>
              <a:t> </a:t>
            </a:r>
            <a:r>
              <a:rPr lang="de-CH" sz="4000" dirty="0" err="1" smtClean="0"/>
              <a:t>attention</a:t>
            </a:r>
            <a:r>
              <a:rPr lang="de-CH" sz="4000" dirty="0" smtClean="0"/>
              <a:t>.</a:t>
            </a:r>
            <a:br>
              <a:rPr lang="de-CH" sz="4000" dirty="0" smtClean="0"/>
            </a:br>
            <a:r>
              <a:rPr lang="de-CH" sz="2000" dirty="0" smtClean="0">
                <a:solidFill>
                  <a:schemeClr val="bg1"/>
                </a:solidFill>
              </a:rPr>
              <a:t>k</a:t>
            </a:r>
            <a:r>
              <a:rPr lang="de-CH" sz="4000" dirty="0" smtClean="0"/>
              <a:t/>
            </a:r>
            <a:br>
              <a:rPr lang="de-CH" sz="4000" dirty="0" smtClean="0"/>
            </a:br>
            <a:r>
              <a:rPr lang="de-CH" sz="3800" dirty="0" smtClean="0">
                <a:solidFill>
                  <a:schemeClr val="tx1">
                    <a:lumMod val="75000"/>
                    <a:lumOff val="25000"/>
                  </a:schemeClr>
                </a:solidFill>
              </a:rPr>
              <a:t/>
            </a:r>
            <a:br>
              <a:rPr lang="de-CH" sz="3800" dirty="0" smtClean="0">
                <a:solidFill>
                  <a:schemeClr val="tx1">
                    <a:lumMod val="75000"/>
                    <a:lumOff val="25000"/>
                  </a:schemeClr>
                </a:solidFill>
              </a:rPr>
            </a:br>
            <a:r>
              <a:rPr lang="de-CH" sz="2400" dirty="0" smtClean="0">
                <a:solidFill>
                  <a:schemeClr val="tx1">
                    <a:lumMod val="75000"/>
                    <a:lumOff val="25000"/>
                  </a:schemeClr>
                </a:solidFill>
                <a:ea typeface="ＭＳ Ｐゴシック" charset="-128"/>
              </a:rPr>
              <a:t/>
            </a:r>
            <a:br>
              <a:rPr lang="de-CH" sz="2400" dirty="0" smtClean="0">
                <a:solidFill>
                  <a:schemeClr val="tx1">
                    <a:lumMod val="75000"/>
                    <a:lumOff val="25000"/>
                  </a:schemeClr>
                </a:solidFill>
                <a:ea typeface="ＭＳ Ｐゴシック" charset="-128"/>
              </a:rPr>
            </a:br>
            <a:r>
              <a:rPr lang="de-CH" sz="2400" dirty="0" smtClean="0">
                <a:solidFill>
                  <a:schemeClr val="tx1">
                    <a:lumMod val="75000"/>
                    <a:lumOff val="25000"/>
                  </a:schemeClr>
                </a:solidFill>
                <a:ea typeface="ＭＳ Ｐゴシック" charset="-128"/>
              </a:rPr>
              <a:t/>
            </a:r>
            <a:br>
              <a:rPr lang="de-CH" sz="2400" dirty="0" smtClean="0">
                <a:solidFill>
                  <a:schemeClr val="tx1">
                    <a:lumMod val="75000"/>
                    <a:lumOff val="25000"/>
                  </a:schemeClr>
                </a:solidFill>
                <a:ea typeface="ＭＳ Ｐゴシック" charset="-128"/>
              </a:rPr>
            </a:br>
            <a:r>
              <a:rPr lang="de-CH" sz="2400" dirty="0" smtClean="0">
                <a:solidFill>
                  <a:schemeClr val="tx1">
                    <a:lumMod val="75000"/>
                    <a:lumOff val="25000"/>
                  </a:schemeClr>
                </a:solidFill>
                <a:ea typeface="ＭＳ Ｐゴシック" charset="-128"/>
              </a:rPr>
              <a:t/>
            </a:r>
            <a:br>
              <a:rPr lang="de-CH" sz="2400" dirty="0" smtClean="0">
                <a:solidFill>
                  <a:schemeClr val="tx1">
                    <a:lumMod val="75000"/>
                    <a:lumOff val="25000"/>
                  </a:schemeClr>
                </a:solidFill>
                <a:ea typeface="ＭＳ Ｐゴシック" charset="-128"/>
              </a:rPr>
            </a:br>
            <a:endParaRPr lang="de-CH" sz="2600" dirty="0" smtClean="0">
              <a:solidFill>
                <a:srgbClr val="FF0000"/>
              </a:solidFill>
              <a:latin typeface="Arial" charset="0"/>
              <a:cs typeface="Arial" charset="0"/>
            </a:endParaRPr>
          </a:p>
        </p:txBody>
      </p:sp>
      <p:sp>
        <p:nvSpPr>
          <p:cNvPr id="8195" name="Textplatzhalter 2"/>
          <p:cNvSpPr>
            <a:spLocks noGrp="1"/>
          </p:cNvSpPr>
          <p:nvPr>
            <p:ph type="body" sz="quarter" idx="10"/>
          </p:nvPr>
        </p:nvSpPr>
        <p:spPr bwMode="auto">
          <a:xfrm>
            <a:off x="1169988" y="4149725"/>
            <a:ext cx="7704137" cy="1008063"/>
          </a:xfrm>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de-CH" sz="2600" b="1" dirty="0" err="1">
                <a:solidFill>
                  <a:schemeClr val="tx1">
                    <a:lumMod val="75000"/>
                    <a:lumOff val="25000"/>
                  </a:schemeClr>
                </a:solidFill>
                <a:latin typeface="Arial" charset="0"/>
                <a:cs typeface="Arial" charset="0"/>
              </a:rPr>
              <a:t>Journée</a:t>
            </a:r>
            <a:r>
              <a:rPr lang="de-CH" sz="2600" b="1" dirty="0">
                <a:solidFill>
                  <a:schemeClr val="tx1">
                    <a:lumMod val="75000"/>
                    <a:lumOff val="25000"/>
                  </a:schemeClr>
                </a:solidFill>
                <a:latin typeface="Arial" charset="0"/>
                <a:cs typeface="Arial" charset="0"/>
              </a:rPr>
              <a:t> </a:t>
            </a:r>
            <a:r>
              <a:rPr lang="de-CH" sz="2600" b="1" dirty="0" err="1" smtClean="0">
                <a:solidFill>
                  <a:schemeClr val="tx1">
                    <a:lumMod val="75000"/>
                    <a:lumOff val="25000"/>
                  </a:schemeClr>
                </a:solidFill>
                <a:latin typeface="Arial" charset="0"/>
                <a:cs typeface="Arial" charset="0"/>
              </a:rPr>
              <a:t>Modèle</a:t>
            </a:r>
            <a:r>
              <a:rPr lang="de-CH" sz="2600" b="1" dirty="0" smtClean="0">
                <a:solidFill>
                  <a:schemeClr val="tx1">
                    <a:lumMod val="75000"/>
                    <a:lumOff val="25000"/>
                  </a:schemeClr>
                </a:solidFill>
                <a:latin typeface="Arial" charset="0"/>
                <a:cs typeface="Arial" charset="0"/>
              </a:rPr>
              <a:t> </a:t>
            </a:r>
            <a:r>
              <a:rPr lang="de-CH" sz="2600" b="1" dirty="0">
                <a:solidFill>
                  <a:schemeClr val="tx1">
                    <a:lumMod val="75000"/>
                    <a:lumOff val="25000"/>
                  </a:schemeClr>
                </a:solidFill>
                <a:latin typeface="Arial" charset="0"/>
                <a:cs typeface="Arial" charset="0"/>
              </a:rPr>
              <a:t>F</a:t>
            </a:r>
          </a:p>
          <a:p>
            <a:pPr eaLnBrk="1" hangingPunct="1">
              <a:defRPr/>
            </a:pPr>
            <a:r>
              <a:rPr lang="de-CH" sz="2000" b="1" dirty="0">
                <a:solidFill>
                  <a:schemeClr val="tx1">
                    <a:lumMod val="75000"/>
                    <a:lumOff val="25000"/>
                  </a:schemeClr>
                </a:solidFill>
                <a:latin typeface="Arial" charset="0"/>
                <a:cs typeface="Arial" charset="0"/>
              </a:rPr>
              <a:t>28 </a:t>
            </a:r>
            <a:r>
              <a:rPr lang="de-CH" sz="2000" b="1" dirty="0" err="1">
                <a:solidFill>
                  <a:schemeClr val="tx1">
                    <a:lumMod val="75000"/>
                    <a:lumOff val="25000"/>
                  </a:schemeClr>
                </a:solidFill>
                <a:latin typeface="Arial" charset="0"/>
                <a:cs typeface="Arial" charset="0"/>
              </a:rPr>
              <a:t>février</a:t>
            </a:r>
            <a:r>
              <a:rPr lang="de-CH" sz="2000" b="1" dirty="0">
                <a:solidFill>
                  <a:schemeClr val="tx1">
                    <a:lumMod val="75000"/>
                    <a:lumOff val="25000"/>
                  </a:schemeClr>
                </a:solidFill>
                <a:latin typeface="Arial" charset="0"/>
                <a:cs typeface="Arial" charset="0"/>
              </a:rPr>
              <a:t> 2012, Fribourg</a:t>
            </a:r>
          </a:p>
          <a:p>
            <a:pPr eaLnBrk="1" hangingPunct="1">
              <a:defRPr/>
            </a:pPr>
            <a:endParaRPr lang="de-CH" sz="2000" b="1" dirty="0" smtClean="0">
              <a:solidFill>
                <a:schemeClr val="tx1">
                  <a:lumMod val="75000"/>
                  <a:lumOff val="25000"/>
                </a:schemeClr>
              </a:solidFill>
              <a:latin typeface="Arial" charset="0"/>
              <a:cs typeface="Arial" charset="0"/>
            </a:endParaRPr>
          </a:p>
          <a:p>
            <a:pPr eaLnBrk="1" hangingPunct="1">
              <a:defRPr/>
            </a:pPr>
            <a:r>
              <a:rPr lang="de-CH" sz="2000" b="1" dirty="0" smtClean="0">
                <a:solidFill>
                  <a:schemeClr val="tx1">
                    <a:lumMod val="75000"/>
                    <a:lumOff val="25000"/>
                  </a:schemeClr>
                </a:solidFill>
                <a:latin typeface="Arial" charset="0"/>
                <a:cs typeface="Arial" charset="0"/>
              </a:rPr>
              <a:t>Prof. Ursula Renold, </a:t>
            </a:r>
            <a:r>
              <a:rPr lang="de-CH" sz="2000" b="1" dirty="0" err="1" smtClean="0">
                <a:solidFill>
                  <a:schemeClr val="tx1">
                    <a:lumMod val="75000"/>
                    <a:lumOff val="25000"/>
                  </a:schemeClr>
                </a:solidFill>
                <a:latin typeface="Arial" charset="0"/>
                <a:cs typeface="Arial" charset="0"/>
              </a:rPr>
              <a:t>directrice</a:t>
            </a:r>
            <a:r>
              <a:rPr lang="de-CH" sz="2000" b="1" dirty="0" smtClean="0">
                <a:solidFill>
                  <a:schemeClr val="tx1">
                    <a:lumMod val="75000"/>
                    <a:lumOff val="25000"/>
                  </a:schemeClr>
                </a:solidFill>
                <a:latin typeface="Arial" charset="0"/>
                <a:cs typeface="Arial" charset="0"/>
              </a:rPr>
              <a:t> de </a:t>
            </a:r>
            <a:r>
              <a:rPr lang="de-CH" sz="2000" b="1" dirty="0" err="1" smtClean="0">
                <a:solidFill>
                  <a:schemeClr val="tx1">
                    <a:lumMod val="75000"/>
                    <a:lumOff val="25000"/>
                  </a:schemeClr>
                </a:solidFill>
                <a:latin typeface="Arial" charset="0"/>
                <a:cs typeface="Arial" charset="0"/>
              </a:rPr>
              <a:t>l'OFFT</a:t>
            </a:r>
            <a:endParaRPr lang="de-CH" sz="2000" b="1" dirty="0" smtClean="0">
              <a:solidFill>
                <a:schemeClr val="tx1">
                  <a:lumMod val="75000"/>
                  <a:lumOff val="25000"/>
                </a:schemeClr>
              </a:solidFill>
              <a:latin typeface="Arial" charset="0"/>
              <a:cs typeface="Arial"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Vorschlag_Standardpräsentation_BBT_d">
  <a:themeElements>
    <a:clrScheme name="Deimos">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a:spAutoFit/>
      </a:bodyPr>
      <a:lstStyle>
        <a:defPPr>
          <a:defRPr sz="3200" b="1" dirty="0"/>
        </a:defPPr>
      </a:lstStyle>
    </a:txDef>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Vorschlag_Standardpräsentation_BBT_d</Template>
  <TotalTime>0</TotalTime>
  <Words>2093</Words>
  <Application>Microsoft Office PowerPoint</Application>
  <PresentationFormat>Bildschirmpräsentation (4:3)</PresentationFormat>
  <Paragraphs>1231</Paragraphs>
  <Slides>26</Slides>
  <Notes>26</Notes>
  <HiddenSlides>0</HiddenSlides>
  <MMClips>0</MMClips>
  <ScaleCrop>false</ScaleCrop>
  <HeadingPairs>
    <vt:vector size="8" baseType="variant">
      <vt:variant>
        <vt:lpstr>Verwendete Schriftarten</vt:lpstr>
      </vt:variant>
      <vt:variant>
        <vt:i4>5</vt:i4>
      </vt:variant>
      <vt:variant>
        <vt:lpstr>Entwurfsvorlage</vt:lpstr>
      </vt:variant>
      <vt:variant>
        <vt:i4>8</vt:i4>
      </vt:variant>
      <vt:variant>
        <vt:lpstr>Eingebettete OLE-Server</vt:lpstr>
      </vt:variant>
      <vt:variant>
        <vt:i4>1</vt:i4>
      </vt:variant>
      <vt:variant>
        <vt:lpstr>Folientitel</vt:lpstr>
      </vt:variant>
      <vt:variant>
        <vt:i4>26</vt:i4>
      </vt:variant>
    </vt:vector>
  </HeadingPairs>
  <TitlesOfParts>
    <vt:vector size="40" baseType="lpstr">
      <vt:lpstr>Arial</vt:lpstr>
      <vt:lpstr>Calibri</vt:lpstr>
      <vt:lpstr>MS PGothic</vt:lpstr>
      <vt:lpstr>Wingdings</vt:lpstr>
      <vt:lpstr>Times New Roman</vt:lpstr>
      <vt:lpstr>Vorschlag_Standardpräsentation_BBT_d</vt:lpstr>
      <vt:lpstr>Vorschlag_Standardpräsentation_BBT_d</vt:lpstr>
      <vt:lpstr>Vorschlag_Standardpräsentation_BBT_d</vt:lpstr>
      <vt:lpstr>Vorschlag_Standardpräsentation_BBT_d</vt:lpstr>
      <vt:lpstr>Vorschlag_Standardpräsentation_BBT_d</vt:lpstr>
      <vt:lpstr>Vorschlag_Standardpräsentation_BBT_d</vt:lpstr>
      <vt:lpstr>Vorschlag_Standardpräsentation_BBT_d</vt:lpstr>
      <vt:lpstr>Vorschlag_Standardpräsentation_BBT_d</vt:lpstr>
      <vt:lpstr>Microsoft Excel-Diagramm</vt:lpstr>
      <vt:lpstr>Du personnel qualifié pour la Suisse k Une initiative du DFE     </vt:lpstr>
      <vt:lpstr>Actualité: immigration</vt:lpstr>
      <vt:lpstr>Aperçu</vt:lpstr>
      <vt:lpstr>Défi démographique</vt:lpstr>
      <vt:lpstr>Taux d'activité en équivalents plein temps:  des différences notables apparaissent</vt:lpstr>
      <vt:lpstr>Niveau de formation des personnes actives: le niveau de formation s'élève  : Zunahme der Höherqualifizierung</vt:lpstr>
      <vt:lpstr>Résumé de l'analyse</vt:lpstr>
      <vt:lpstr>Aperçu</vt:lpstr>
      <vt:lpstr>Potentiels de main-d'oeuvre pour la Suisse: </vt:lpstr>
      <vt:lpstr>Potentiels de main-d'oeuvre pour la Suisse: </vt:lpstr>
      <vt:lpstr>Potentiels de main-d'oeuvre pour la Suisse: </vt:lpstr>
      <vt:lpstr>Potentiels de main-d'oeuvre pour la Suisse: </vt:lpstr>
      <vt:lpstr>Potentiels de main-d'oeuvre pour la Suisse: </vt:lpstr>
      <vt:lpstr>Potentiels de main-d'oeuvre pour la Suisse: </vt:lpstr>
      <vt:lpstr>Potentiels de main-d'oeuvre pour la Suisse: </vt:lpstr>
      <vt:lpstr>Potentiels de main d'oeuvre pour la Suisse: </vt:lpstr>
      <vt:lpstr>Aperçu</vt:lpstr>
      <vt:lpstr>Lignes directrices et objectifs </vt:lpstr>
      <vt:lpstr>Lignes directrices et objectifs</vt:lpstr>
      <vt:lpstr>Aperçu</vt:lpstr>
      <vt:lpstr>Exemple</vt:lpstr>
      <vt:lpstr>Mesures:</vt:lpstr>
      <vt:lpstr>Meilleure participation au marché du travail</vt:lpstr>
      <vt:lpstr>Meilleure qualification axée sur les besoins du marché du travail</vt:lpstr>
      <vt:lpstr>Où en sommes-nous actuellement?</vt:lpstr>
      <vt:lpstr>Merci pour votre attention. k     </vt:lpstr>
    </vt:vector>
  </TitlesOfParts>
  <Company>EVD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Titel der Präsentation Arial_52_fett</dc:title>
  <dc:creator>Désirée Kunze</dc:creator>
  <cp:lastModifiedBy>..</cp:lastModifiedBy>
  <cp:revision>268</cp:revision>
  <cp:lastPrinted>2012-02-13T10:20:21Z</cp:lastPrinted>
  <dcterms:created xsi:type="dcterms:W3CDTF">2009-07-29T09:47:09Z</dcterms:created>
  <dcterms:modified xsi:type="dcterms:W3CDTF">2012-02-20T22:14:53Z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FSC#EVDCFG@15.1400:ActualVersionNumber">
    <vt:lpwstr>1</vt:lpwstr>
  </property>
  <property fmtid="{D5CDD505-2E9C-101B-9397-08002B2CF9AE}" pid="3" name="FSC#EVDCFG@15.1400:ActualVersionCreatedAt">
    <vt:lpwstr>25.08.2011 14:01:09</vt:lpwstr>
  </property>
  <property fmtid="{D5CDD505-2E9C-101B-9397-08002B2CF9AE}" pid="4" name="FSC#EVDCFG@15.1400:ResponsibleBureau_DE">
    <vt:lpwstr>Bundesamt für Berufsbildung und Technologie BBT</vt:lpwstr>
  </property>
  <property fmtid="{D5CDD505-2E9C-101B-9397-08002B2CF9AE}" pid="5" name="FSC#EVDCFG@15.1400:ResponsibleBureau_EN">
    <vt:lpwstr>Federal Office for Professional Education and Technology OPET</vt:lpwstr>
  </property>
  <property fmtid="{D5CDD505-2E9C-101B-9397-08002B2CF9AE}" pid="6" name="FSC#EVDCFG@15.1400:ResponsibleBureau_FR">
    <vt:lpwstr>Office fédéral de la formation professionnelle et de la technologie OFFT</vt:lpwstr>
  </property>
  <property fmtid="{D5CDD505-2E9C-101B-9397-08002B2CF9AE}" pid="7" name="FSC#EVDCFG@15.1400:ResponsibleBureau_IT">
    <vt:lpwstr>Ufficio federale della formazione professionale e della tecnologia UFFT</vt:lpwstr>
  </property>
  <property fmtid="{D5CDD505-2E9C-101B-9397-08002B2CF9AE}" pid="8" name="FSC#EVDCFG@15.1400:UserInChargeUserTitle">
    <vt:lpwstr/>
  </property>
  <property fmtid="{D5CDD505-2E9C-101B-9397-08002B2CF9AE}" pid="9" name="FSC#EVDCFG@15.1400:UserInChargeUserName">
    <vt:lpwstr/>
  </property>
  <property fmtid="{D5CDD505-2E9C-101B-9397-08002B2CF9AE}" pid="10" name="FSC#EVDCFG@15.1400:UserInChargeUserFirstname">
    <vt:lpwstr/>
  </property>
  <property fmtid="{D5CDD505-2E9C-101B-9397-08002B2CF9AE}" pid="11" name="FSC#EVDCFG@15.1400:UserInChargeUserEnvSalutationDE">
    <vt:lpwstr/>
  </property>
  <property fmtid="{D5CDD505-2E9C-101B-9397-08002B2CF9AE}" pid="12" name="FSC#EVDCFG@15.1400:UserInChargeUserEnvSalutationEN">
    <vt:lpwstr/>
  </property>
  <property fmtid="{D5CDD505-2E9C-101B-9397-08002B2CF9AE}" pid="13" name="FSC#EVDCFG@15.1400:UserInChargeUserEnvSalutationFR">
    <vt:lpwstr/>
  </property>
  <property fmtid="{D5CDD505-2E9C-101B-9397-08002B2CF9AE}" pid="14" name="FSC#EVDCFG@15.1400:UserInChargeUserEnvSalutationIT">
    <vt:lpwstr/>
  </property>
  <property fmtid="{D5CDD505-2E9C-101B-9397-08002B2CF9AE}" pid="15" name="FSC#EVDCFG@15.1400:FilerespUserPersonTitle">
    <vt:lpwstr>BBT</vt:lpwstr>
  </property>
  <property fmtid="{D5CDD505-2E9C-101B-9397-08002B2CF9AE}" pid="16" name="FSC#EVDCFG@15.1400:Address">
    <vt:lpwstr/>
  </property>
  <property fmtid="{D5CDD505-2E9C-101B-9397-08002B2CF9AE}" pid="17" name="FSC#COOSYSTEM@1.1:Container">
    <vt:lpwstr>COO.2101.108.5.348549</vt:lpwstr>
  </property>
  <property fmtid="{D5CDD505-2E9C-101B-9397-08002B2CF9AE}" pid="18" name="FSC#COOELAK@1.1001:Subject">
    <vt:lpwstr/>
  </property>
  <property fmtid="{D5CDD505-2E9C-101B-9397-08002B2CF9AE}" pid="19" name="FSC#COOELAK@1.1001:FileReference">
    <vt:lpwstr>D052.22 Fachkräfte 2030 (052.22/2011/07900)</vt:lpwstr>
  </property>
  <property fmtid="{D5CDD505-2E9C-101B-9397-08002B2CF9AE}" pid="20" name="FSC#COOELAK@1.1001:FileRefYear">
    <vt:lpwstr>2011</vt:lpwstr>
  </property>
  <property fmtid="{D5CDD505-2E9C-101B-9397-08002B2CF9AE}" pid="21" name="FSC#COOELAK@1.1001:FileRefOrdinal">
    <vt:lpwstr>7900</vt:lpwstr>
  </property>
  <property fmtid="{D5CDD505-2E9C-101B-9397-08002B2CF9AE}" pid="22" name="FSC#COOELAK@1.1001:FileRefOU">
    <vt:lpwstr>GIP /BBT</vt:lpwstr>
  </property>
  <property fmtid="{D5CDD505-2E9C-101B-9397-08002B2CF9AE}" pid="23" name="FSC#COOELAK@1.1001:Organization">
    <vt:lpwstr/>
  </property>
  <property fmtid="{D5CDD505-2E9C-101B-9397-08002B2CF9AE}" pid="24" name="FSC#COOELAK@1.1001:Owner">
    <vt:lpwstr> BBT Kuster</vt:lpwstr>
  </property>
  <property fmtid="{D5CDD505-2E9C-101B-9397-08002B2CF9AE}" pid="25" name="FSC#COOELAK@1.1001:OwnerExtension">
    <vt:lpwstr>+41 31 32 49337</vt:lpwstr>
  </property>
  <property fmtid="{D5CDD505-2E9C-101B-9397-08002B2CF9AE}" pid="26" name="FSC#COOELAK@1.1001:OwnerFaxExtension">
    <vt:lpwstr>+41 31 32 49615</vt:lpwstr>
  </property>
  <property fmtid="{D5CDD505-2E9C-101B-9397-08002B2CF9AE}" pid="27" name="FSC#COOELAK@1.1001:DispatchedBy">
    <vt:lpwstr/>
  </property>
  <property fmtid="{D5CDD505-2E9C-101B-9397-08002B2CF9AE}" pid="28" name="FSC#COOELAK@1.1001:DispatchedAt">
    <vt:lpwstr/>
  </property>
  <property fmtid="{D5CDD505-2E9C-101B-9397-08002B2CF9AE}" pid="29" name="FSC#COOELAK@1.1001:ApprovedBy">
    <vt:lpwstr/>
  </property>
  <property fmtid="{D5CDD505-2E9C-101B-9397-08002B2CF9AE}" pid="30" name="FSC#COOELAK@1.1001:ApprovedAt">
    <vt:lpwstr/>
  </property>
  <property fmtid="{D5CDD505-2E9C-101B-9397-08002B2CF9AE}" pid="31" name="FSC#COOELAK@1.1001:Department">
    <vt:lpwstr>Grundlagen Innovationspolitik (GIP /BBT)</vt:lpwstr>
  </property>
  <property fmtid="{D5CDD505-2E9C-101B-9397-08002B2CF9AE}" pid="32" name="FSC#COOELAK@1.1001:CreatedAt">
    <vt:lpwstr>25.08.2011 14:01:09</vt:lpwstr>
  </property>
  <property fmtid="{D5CDD505-2E9C-101B-9397-08002B2CF9AE}" pid="33" name="FSC#COOELAK@1.1001:OU">
    <vt:lpwstr>Grundlagen Innovationspolitik (GIP /BBT)</vt:lpwstr>
  </property>
  <property fmtid="{D5CDD505-2E9C-101B-9397-08002B2CF9AE}" pid="34" name="FSC#COOELAK@1.1001:Priority">
    <vt:lpwstr/>
  </property>
  <property fmtid="{D5CDD505-2E9C-101B-9397-08002B2CF9AE}" pid="35" name="FSC#COOELAK@1.1001:ObjBarCode">
    <vt:lpwstr>*COO.2101.108.5.348549*</vt:lpwstr>
  </property>
  <property fmtid="{D5CDD505-2E9C-101B-9397-08002B2CF9AE}" pid="36" name="FSC#COOELAK@1.1001:RefBarCode">
    <vt:lpwstr>*110824_Fachkräfteinitiative_Präsentation_UR_SG_d*</vt:lpwstr>
  </property>
  <property fmtid="{D5CDD505-2E9C-101B-9397-08002B2CF9AE}" pid="37" name="FSC#COOELAK@1.1001:FileRefBarCode">
    <vt:lpwstr>*D052.22 Fachkräfte 2030 (052.22/2011/07900)*</vt:lpwstr>
  </property>
  <property fmtid="{D5CDD505-2E9C-101B-9397-08002B2CF9AE}" pid="38" name="FSC#COOELAK@1.1001:ExternalRef">
    <vt:lpwstr/>
  </property>
  <property fmtid="{D5CDD505-2E9C-101B-9397-08002B2CF9AE}" pid="39" name="FSC#COOELAK@1.1001:IncomingNumber">
    <vt:lpwstr/>
  </property>
  <property fmtid="{D5CDD505-2E9C-101B-9397-08002B2CF9AE}" pid="40" name="FSC#COOELAK@1.1001:IncomingSubject">
    <vt:lpwstr/>
  </property>
  <property fmtid="{D5CDD505-2E9C-101B-9397-08002B2CF9AE}" pid="41" name="FSC#COOELAK@1.1001:ProcessResponsible">
    <vt:lpwstr/>
  </property>
  <property fmtid="{D5CDD505-2E9C-101B-9397-08002B2CF9AE}" pid="42" name="FSC#COOELAK@1.1001:ProcessResponsiblePhone">
    <vt:lpwstr/>
  </property>
  <property fmtid="{D5CDD505-2E9C-101B-9397-08002B2CF9AE}" pid="43" name="FSC#COOELAK@1.1001:ProcessResponsibleMail">
    <vt:lpwstr/>
  </property>
  <property fmtid="{D5CDD505-2E9C-101B-9397-08002B2CF9AE}" pid="44" name="FSC#COOELAK@1.1001:ProcessResponsibleFax">
    <vt:lpwstr/>
  </property>
  <property fmtid="{D5CDD505-2E9C-101B-9397-08002B2CF9AE}" pid="45" name="FSC#COOELAK@1.1001:ApproverFirstName">
    <vt:lpwstr/>
  </property>
  <property fmtid="{D5CDD505-2E9C-101B-9397-08002B2CF9AE}" pid="46" name="FSC#COOELAK@1.1001:ApproverSurName">
    <vt:lpwstr/>
  </property>
  <property fmtid="{D5CDD505-2E9C-101B-9397-08002B2CF9AE}" pid="47" name="FSC#COOELAK@1.1001:ApproverTitle">
    <vt:lpwstr/>
  </property>
  <property fmtid="{D5CDD505-2E9C-101B-9397-08002B2CF9AE}" pid="48" name="FSC#COOELAK@1.1001:ExternalDate">
    <vt:lpwstr/>
  </property>
  <property fmtid="{D5CDD505-2E9C-101B-9397-08002B2CF9AE}" pid="49" name="FSC#COOELAK@1.1001:SettlementApprovedAt">
    <vt:lpwstr/>
  </property>
  <property fmtid="{D5CDD505-2E9C-101B-9397-08002B2CF9AE}" pid="50" name="FSC#COOELAK@1.1001:BaseNumber">
    <vt:lpwstr>052.22</vt:lpwstr>
  </property>
  <property fmtid="{D5CDD505-2E9C-101B-9397-08002B2CF9AE}" pid="51" name="FSC#COOELAK@1.1001:CurrentUserRolePos">
    <vt:lpwstr>Registrator/-in</vt:lpwstr>
  </property>
  <property fmtid="{D5CDD505-2E9C-101B-9397-08002B2CF9AE}" pid="52" name="FSC#COOELAK@1.1001:CurrentUserEmail">
    <vt:lpwstr>sascha.kuster@bbt.admin.ch</vt:lpwstr>
  </property>
  <property fmtid="{D5CDD505-2E9C-101B-9397-08002B2CF9AE}" pid="53" name="FSC#ELAKGOV@1.1001:PersonalSubjGender">
    <vt:lpwstr/>
  </property>
  <property fmtid="{D5CDD505-2E9C-101B-9397-08002B2CF9AE}" pid="54" name="FSC#ELAKGOV@1.1001:PersonalSubjFirstName">
    <vt:lpwstr/>
  </property>
  <property fmtid="{D5CDD505-2E9C-101B-9397-08002B2CF9AE}" pid="55" name="FSC#ELAKGOV@1.1001:PersonalSubjSurName">
    <vt:lpwstr/>
  </property>
  <property fmtid="{D5CDD505-2E9C-101B-9397-08002B2CF9AE}" pid="56" name="FSC#ELAKGOV@1.1001:PersonalSubjSalutation">
    <vt:lpwstr/>
  </property>
  <property fmtid="{D5CDD505-2E9C-101B-9397-08002B2CF9AE}" pid="57" name="FSC#ELAKGOV@1.1001:PersonalSubjAddress">
    <vt:lpwstr/>
  </property>
  <property fmtid="{D5CDD505-2E9C-101B-9397-08002B2CF9AE}" pid="58" name="FSC#EVDCFG@15.1400:PositionNumber">
    <vt:lpwstr>052.22</vt:lpwstr>
  </property>
  <property fmtid="{D5CDD505-2E9C-101B-9397-08002B2CF9AE}" pid="59" name="FSC#EVDCFG@15.1400:Dossierref">
    <vt:lpwstr>052.22/2011/07900</vt:lpwstr>
  </property>
  <property fmtid="{D5CDD505-2E9C-101B-9397-08002B2CF9AE}" pid="60" name="FSC#EVDCFG@15.1400:FileRespEmail">
    <vt:lpwstr>nicole.chisholm@bbt.admin.ch</vt:lpwstr>
  </property>
  <property fmtid="{D5CDD505-2E9C-101B-9397-08002B2CF9AE}" pid="61" name="FSC#EVDCFG@15.1400:FileRespFax">
    <vt:lpwstr>+41 31 324 96 15</vt:lpwstr>
  </property>
  <property fmtid="{D5CDD505-2E9C-101B-9397-08002B2CF9AE}" pid="62" name="FSC#EVDCFG@15.1400:FileRespHome">
    <vt:lpwstr>Bern</vt:lpwstr>
  </property>
  <property fmtid="{D5CDD505-2E9C-101B-9397-08002B2CF9AE}" pid="63" name="FSC#EVDCFG@15.1400:FileResponsible">
    <vt:lpwstr>Nicole Chisholm</vt:lpwstr>
  </property>
  <property fmtid="{D5CDD505-2E9C-101B-9397-08002B2CF9AE}" pid="64" name="FSC#EVDCFG@15.1400:UserInCharge">
    <vt:lpwstr/>
  </property>
  <property fmtid="{D5CDD505-2E9C-101B-9397-08002B2CF9AE}" pid="65" name="FSC#EVDCFG@15.1400:FileRespOrg">
    <vt:lpwstr>Kommunikation</vt:lpwstr>
  </property>
  <property fmtid="{D5CDD505-2E9C-101B-9397-08002B2CF9AE}" pid="66" name="FSC#EVDCFG@15.1400:FileRespOrgHome">
    <vt:lpwstr>Bern</vt:lpwstr>
  </property>
  <property fmtid="{D5CDD505-2E9C-101B-9397-08002B2CF9AE}" pid="67" name="FSC#EVDCFG@15.1400:FileRespOrgStreet">
    <vt:lpwstr>Effingerstrasse 27</vt:lpwstr>
  </property>
  <property fmtid="{D5CDD505-2E9C-101B-9397-08002B2CF9AE}" pid="68" name="FSC#EVDCFG@15.1400:FileRespOrgZipCode">
    <vt:lpwstr>3003</vt:lpwstr>
  </property>
  <property fmtid="{D5CDD505-2E9C-101B-9397-08002B2CF9AE}" pid="69" name="FSC#EVDCFG@15.1400:FileRespshortsign">
    <vt:lpwstr>wen</vt:lpwstr>
  </property>
  <property fmtid="{D5CDD505-2E9C-101B-9397-08002B2CF9AE}" pid="70" name="FSC#EVDCFG@15.1400:FileRespStreet">
    <vt:lpwstr>Effingerstrasse 27</vt:lpwstr>
  </property>
  <property fmtid="{D5CDD505-2E9C-101B-9397-08002B2CF9AE}" pid="71" name="FSC#EVDCFG@15.1400:FileRespTel">
    <vt:lpwstr>+41 31 323 08 30</vt:lpwstr>
  </property>
  <property fmtid="{D5CDD505-2E9C-101B-9397-08002B2CF9AE}" pid="72" name="FSC#EVDCFG@15.1400:FileRespZipCode">
    <vt:lpwstr>3003</vt:lpwstr>
  </property>
  <property fmtid="{D5CDD505-2E9C-101B-9397-08002B2CF9AE}" pid="73" name="FSC#EVDCFG@15.1400:OutAttachElectr">
    <vt:lpwstr/>
  </property>
  <property fmtid="{D5CDD505-2E9C-101B-9397-08002B2CF9AE}" pid="74" name="FSC#EVDCFG@15.1400:OutAttachPhysic">
    <vt:lpwstr/>
  </property>
  <property fmtid="{D5CDD505-2E9C-101B-9397-08002B2CF9AE}" pid="75" name="FSC#EVDCFG@15.1400:SignAcceptedDraft1">
    <vt:lpwstr/>
  </property>
  <property fmtid="{D5CDD505-2E9C-101B-9397-08002B2CF9AE}" pid="76" name="FSC#EVDCFG@15.1400:SignAcceptedDraft1FR">
    <vt:lpwstr/>
  </property>
  <property fmtid="{D5CDD505-2E9C-101B-9397-08002B2CF9AE}" pid="77" name="FSC#EVDCFG@15.1400:SignAcceptedDraft2">
    <vt:lpwstr/>
  </property>
  <property fmtid="{D5CDD505-2E9C-101B-9397-08002B2CF9AE}" pid="78" name="FSC#EVDCFG@15.1400:SignAcceptedDraft2FR">
    <vt:lpwstr/>
  </property>
  <property fmtid="{D5CDD505-2E9C-101B-9397-08002B2CF9AE}" pid="79" name="FSC#EVDCFG@15.1400:SignApproved1">
    <vt:lpwstr/>
  </property>
  <property fmtid="{D5CDD505-2E9C-101B-9397-08002B2CF9AE}" pid="80" name="FSC#EVDCFG@15.1400:SignApproved1FR">
    <vt:lpwstr/>
  </property>
  <property fmtid="{D5CDD505-2E9C-101B-9397-08002B2CF9AE}" pid="81" name="FSC#EVDCFG@15.1400:SignApproved2">
    <vt:lpwstr/>
  </property>
  <property fmtid="{D5CDD505-2E9C-101B-9397-08002B2CF9AE}" pid="82" name="FSC#EVDCFG@15.1400:SignApproved2FR">
    <vt:lpwstr/>
  </property>
  <property fmtid="{D5CDD505-2E9C-101B-9397-08002B2CF9AE}" pid="83" name="FSC#EVDCFG@15.1400:SubDossierBarCode">
    <vt:lpwstr>*COO.2101.108.6.359731*</vt:lpwstr>
  </property>
  <property fmtid="{D5CDD505-2E9C-101B-9397-08002B2CF9AE}" pid="84" name="FSC#EVDCFG@15.1400:Subject">
    <vt:lpwstr>Situationsplan</vt:lpwstr>
  </property>
  <property fmtid="{D5CDD505-2E9C-101B-9397-08002B2CF9AE}" pid="85" name="FSC#EVDCFG@15.1400:Title">
    <vt:lpwstr>Infoordner Roundtable</vt:lpwstr>
  </property>
  <property fmtid="{D5CDD505-2E9C-101B-9397-08002B2CF9AE}" pid="86" name="FSC#EVDCFG@15.1400:UserFunction">
    <vt:lpwstr/>
  </property>
  <property fmtid="{D5CDD505-2E9C-101B-9397-08002B2CF9AE}" pid="87" name="FSC#EVDCFG@15.1400:SalutationEnglish">
    <vt:lpwstr>Communication</vt:lpwstr>
  </property>
  <property fmtid="{D5CDD505-2E9C-101B-9397-08002B2CF9AE}" pid="88" name="FSC#EVDCFG@15.1400:SalutationFrench">
    <vt:lpwstr>Communication</vt:lpwstr>
  </property>
  <property fmtid="{D5CDD505-2E9C-101B-9397-08002B2CF9AE}" pid="89" name="FSC#EVDCFG@15.1400:SalutationGerman">
    <vt:lpwstr>Kommunikation</vt:lpwstr>
  </property>
  <property fmtid="{D5CDD505-2E9C-101B-9397-08002B2CF9AE}" pid="90" name="FSC#EVDCFG@15.1400:SalutationItalian">
    <vt:lpwstr>Comunicazione</vt:lpwstr>
  </property>
  <property fmtid="{D5CDD505-2E9C-101B-9397-08002B2CF9AE}" pid="91" name="FSC#EVDCFG@15.1400:SalutationEnglishUser">
    <vt:lpwstr/>
  </property>
  <property fmtid="{D5CDD505-2E9C-101B-9397-08002B2CF9AE}" pid="92" name="FSC#EVDCFG@15.1400:SalutationFrenchUser">
    <vt:lpwstr/>
  </property>
  <property fmtid="{D5CDD505-2E9C-101B-9397-08002B2CF9AE}" pid="93" name="FSC#EVDCFG@15.1400:SalutationGermanUser">
    <vt:lpwstr/>
  </property>
  <property fmtid="{D5CDD505-2E9C-101B-9397-08002B2CF9AE}" pid="94" name="FSC#EVDCFG@15.1400:SalutationItalianUser">
    <vt:lpwstr/>
  </property>
  <property fmtid="{D5CDD505-2E9C-101B-9397-08002B2CF9AE}" pid="95" name="FSC#EVDCFG@15.1400:FileRespOrgShortname">
    <vt:lpwstr>KOM /BBT</vt:lpwstr>
  </property>
</Properties>
</file>