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82" r:id="rId2"/>
    <p:sldId id="424" r:id="rId3"/>
    <p:sldId id="474" r:id="rId4"/>
    <p:sldId id="469" r:id="rId5"/>
    <p:sldId id="476" r:id="rId6"/>
    <p:sldId id="478" r:id="rId7"/>
    <p:sldId id="479" r:id="rId8"/>
    <p:sldId id="480" r:id="rId9"/>
    <p:sldId id="473" r:id="rId10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4895"/>
    <a:srgbClr val="FF9900"/>
    <a:srgbClr val="0B4499"/>
    <a:srgbClr val="4D4D4D"/>
    <a:srgbClr val="000000"/>
    <a:srgbClr val="EAEAEA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6178" autoAdjust="0"/>
  </p:normalViewPr>
  <p:slideViewPr>
    <p:cSldViewPr>
      <p:cViewPr varScale="1">
        <p:scale>
          <a:sx n="190" d="100"/>
          <a:sy n="190" d="100"/>
        </p:scale>
        <p:origin x="-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F67FED-C640-A44E-B9CF-3BBAD7687072}" type="doc">
      <dgm:prSet loTypeId="urn:microsoft.com/office/officeart/2005/8/layout/venn1" loCatId="" qsTypeId="urn:microsoft.com/office/officeart/2005/8/quickstyle/simple4" qsCatId="simple" csTypeId="urn:microsoft.com/office/officeart/2005/8/colors/accent1_2#5" csCatId="accent1" phldr="1"/>
      <dgm:spPr/>
      <dgm:t>
        <a:bodyPr/>
        <a:lstStyle/>
        <a:p>
          <a:endParaRPr lang="de-DE"/>
        </a:p>
      </dgm:t>
    </dgm:pt>
    <dgm:pt modelId="{832D230D-15CC-B34F-B6CB-65E91F81E4F3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rgbClr val="1F497D"/>
          </a:solidFill>
        </a:ln>
      </dgm:spPr>
      <dgm:t>
        <a:bodyPr/>
        <a:lstStyle/>
        <a:p>
          <a:pPr rtl="0"/>
          <a:r>
            <a:rPr lang="de-DE" smtClean="0"/>
            <a:t>Erfolg im „War for Talents“</a:t>
          </a:r>
          <a:endParaRPr lang="de-DE"/>
        </a:p>
      </dgm:t>
    </dgm:pt>
    <dgm:pt modelId="{BF763814-3653-C947-8B29-96B554BCEA9C}" type="parTrans" cxnId="{5A0D37B7-0249-C141-87FE-E810D688B670}">
      <dgm:prSet/>
      <dgm:spPr/>
      <dgm:t>
        <a:bodyPr/>
        <a:lstStyle/>
        <a:p>
          <a:endParaRPr lang="de-DE"/>
        </a:p>
      </dgm:t>
    </dgm:pt>
    <dgm:pt modelId="{E5EA3DD6-5004-374B-B291-32468609708D}" type="sibTrans" cxnId="{5A0D37B7-0249-C141-87FE-E810D688B670}">
      <dgm:prSet/>
      <dgm:spPr/>
      <dgm:t>
        <a:bodyPr/>
        <a:lstStyle/>
        <a:p>
          <a:endParaRPr lang="de-DE"/>
        </a:p>
      </dgm:t>
    </dgm:pt>
    <dgm:pt modelId="{E09A65A0-83EB-424F-B773-4A288FEC2D27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rgbClr val="C00000"/>
          </a:solidFill>
        </a:ln>
      </dgm:spPr>
      <dgm:t>
        <a:bodyPr/>
        <a:lstStyle/>
        <a:p>
          <a:pPr rtl="0"/>
          <a:r>
            <a:rPr lang="de-DE" smtClean="0"/>
            <a:t>Förderung von Frauen</a:t>
          </a:r>
          <a:endParaRPr lang="de-DE"/>
        </a:p>
      </dgm:t>
    </dgm:pt>
    <dgm:pt modelId="{970F37A2-506F-E948-AA11-EDDEF8366BF1}" type="parTrans" cxnId="{EA50A5A8-2DA6-9647-9EE7-2B02652BE74E}">
      <dgm:prSet/>
      <dgm:spPr/>
      <dgm:t>
        <a:bodyPr/>
        <a:lstStyle/>
        <a:p>
          <a:endParaRPr lang="de-DE"/>
        </a:p>
      </dgm:t>
    </dgm:pt>
    <dgm:pt modelId="{9AF17D0E-6401-6542-B57F-8FEC3F96BB00}" type="sibTrans" cxnId="{EA50A5A8-2DA6-9647-9EE7-2B02652BE74E}">
      <dgm:prSet/>
      <dgm:spPr/>
      <dgm:t>
        <a:bodyPr/>
        <a:lstStyle/>
        <a:p>
          <a:endParaRPr lang="de-DE"/>
        </a:p>
      </dgm:t>
    </dgm:pt>
    <dgm:pt modelId="{D30E6103-7AF3-9642-8686-47B413E9ABA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de-DE" smtClean="0"/>
            <a:t>Flexibilisierung des Pensionsalters</a:t>
          </a:r>
          <a:endParaRPr lang="de-DE"/>
        </a:p>
      </dgm:t>
    </dgm:pt>
    <dgm:pt modelId="{7A0493A6-8F2C-3E4C-B7A8-6822612EA174}" type="parTrans" cxnId="{1F62BD6C-4263-6B48-8AF6-0F654029E014}">
      <dgm:prSet/>
      <dgm:spPr/>
      <dgm:t>
        <a:bodyPr/>
        <a:lstStyle/>
        <a:p>
          <a:endParaRPr lang="de-DE"/>
        </a:p>
      </dgm:t>
    </dgm:pt>
    <dgm:pt modelId="{ACF4E5E6-4550-A245-9A24-B7A8EE5C46A6}" type="sibTrans" cxnId="{1F62BD6C-4263-6B48-8AF6-0F654029E014}">
      <dgm:prSet/>
      <dgm:spPr/>
      <dgm:t>
        <a:bodyPr/>
        <a:lstStyle/>
        <a:p>
          <a:endParaRPr lang="de-DE"/>
        </a:p>
      </dgm:t>
    </dgm:pt>
    <dgm:pt modelId="{4DB68971-0DCA-DC4B-9CCD-43485FC00592}" type="pres">
      <dgm:prSet presAssocID="{B9F67FED-C640-A44E-B9CF-3BBAD768707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DA3768-ADBF-0948-B353-AC128BB41C51}" type="pres">
      <dgm:prSet presAssocID="{832D230D-15CC-B34F-B6CB-65E91F81E4F3}" presName="circ1" presStyleLbl="vennNode1" presStyleIdx="0" presStyleCnt="3"/>
      <dgm:spPr/>
      <dgm:t>
        <a:bodyPr/>
        <a:lstStyle/>
        <a:p>
          <a:endParaRPr lang="de-DE"/>
        </a:p>
      </dgm:t>
    </dgm:pt>
    <dgm:pt modelId="{DF7BB1BE-E395-1740-A834-A30179A772CF}" type="pres">
      <dgm:prSet presAssocID="{832D230D-15CC-B34F-B6CB-65E91F81E4F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8862EFC-5478-A04A-B67B-AA7BE18B64FB}" type="pres">
      <dgm:prSet presAssocID="{E09A65A0-83EB-424F-B773-4A288FEC2D27}" presName="circ2" presStyleLbl="vennNode1" presStyleIdx="1" presStyleCnt="3"/>
      <dgm:spPr/>
      <dgm:t>
        <a:bodyPr/>
        <a:lstStyle/>
        <a:p>
          <a:endParaRPr lang="de-DE"/>
        </a:p>
      </dgm:t>
    </dgm:pt>
    <dgm:pt modelId="{C972FB08-E998-4448-B9E5-8E29DFB0703B}" type="pres">
      <dgm:prSet presAssocID="{E09A65A0-83EB-424F-B773-4A288FEC2D2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DFD518-8737-0F4B-B093-389CEA3215F5}" type="pres">
      <dgm:prSet presAssocID="{D30E6103-7AF3-9642-8686-47B413E9ABA4}" presName="circ3" presStyleLbl="vennNode1" presStyleIdx="2" presStyleCnt="3"/>
      <dgm:spPr/>
      <dgm:t>
        <a:bodyPr/>
        <a:lstStyle/>
        <a:p>
          <a:endParaRPr lang="de-DE"/>
        </a:p>
      </dgm:t>
    </dgm:pt>
    <dgm:pt modelId="{75530C30-CB14-0043-89DE-FAD63B69B0CB}" type="pres">
      <dgm:prSet presAssocID="{D30E6103-7AF3-9642-8686-47B413E9ABA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3E03284-D1B5-CD48-A85A-388238718488}" type="presOf" srcId="{E09A65A0-83EB-424F-B773-4A288FEC2D27}" destId="{C972FB08-E998-4448-B9E5-8E29DFB0703B}" srcOrd="1" destOrd="0" presId="urn:microsoft.com/office/officeart/2005/8/layout/venn1"/>
    <dgm:cxn modelId="{F5F75739-874B-BA49-AAA9-E4FBEDE7F190}" type="presOf" srcId="{832D230D-15CC-B34F-B6CB-65E91F81E4F3}" destId="{86DA3768-ADBF-0948-B353-AC128BB41C51}" srcOrd="0" destOrd="0" presId="urn:microsoft.com/office/officeart/2005/8/layout/venn1"/>
    <dgm:cxn modelId="{1F62BD6C-4263-6B48-8AF6-0F654029E014}" srcId="{B9F67FED-C640-A44E-B9CF-3BBAD7687072}" destId="{D30E6103-7AF3-9642-8686-47B413E9ABA4}" srcOrd="2" destOrd="0" parTransId="{7A0493A6-8F2C-3E4C-B7A8-6822612EA174}" sibTransId="{ACF4E5E6-4550-A245-9A24-B7A8EE5C46A6}"/>
    <dgm:cxn modelId="{51230797-CE88-444F-97A2-B210C8ACB983}" type="presOf" srcId="{E09A65A0-83EB-424F-B773-4A288FEC2D27}" destId="{18862EFC-5478-A04A-B67B-AA7BE18B64FB}" srcOrd="0" destOrd="0" presId="urn:microsoft.com/office/officeart/2005/8/layout/venn1"/>
    <dgm:cxn modelId="{97053338-693B-1B4F-B883-252204DA9D73}" type="presOf" srcId="{832D230D-15CC-B34F-B6CB-65E91F81E4F3}" destId="{DF7BB1BE-E395-1740-A834-A30179A772CF}" srcOrd="1" destOrd="0" presId="urn:microsoft.com/office/officeart/2005/8/layout/venn1"/>
    <dgm:cxn modelId="{D97F1D1A-6609-6348-957D-A6B44BA33434}" type="presOf" srcId="{D30E6103-7AF3-9642-8686-47B413E9ABA4}" destId="{75530C30-CB14-0043-89DE-FAD63B69B0CB}" srcOrd="1" destOrd="0" presId="urn:microsoft.com/office/officeart/2005/8/layout/venn1"/>
    <dgm:cxn modelId="{44195413-00E7-7F44-8A33-4C71C89194B2}" type="presOf" srcId="{B9F67FED-C640-A44E-B9CF-3BBAD7687072}" destId="{4DB68971-0DCA-DC4B-9CCD-43485FC00592}" srcOrd="0" destOrd="0" presId="urn:microsoft.com/office/officeart/2005/8/layout/venn1"/>
    <dgm:cxn modelId="{EA50A5A8-2DA6-9647-9EE7-2B02652BE74E}" srcId="{B9F67FED-C640-A44E-B9CF-3BBAD7687072}" destId="{E09A65A0-83EB-424F-B773-4A288FEC2D27}" srcOrd="1" destOrd="0" parTransId="{970F37A2-506F-E948-AA11-EDDEF8366BF1}" sibTransId="{9AF17D0E-6401-6542-B57F-8FEC3F96BB00}"/>
    <dgm:cxn modelId="{5A0D37B7-0249-C141-87FE-E810D688B670}" srcId="{B9F67FED-C640-A44E-B9CF-3BBAD7687072}" destId="{832D230D-15CC-B34F-B6CB-65E91F81E4F3}" srcOrd="0" destOrd="0" parTransId="{BF763814-3653-C947-8B29-96B554BCEA9C}" sibTransId="{E5EA3DD6-5004-374B-B291-32468609708D}"/>
    <dgm:cxn modelId="{1EE941D0-C25D-4A49-AF76-C2BF5FD64DB2}" type="presOf" srcId="{D30E6103-7AF3-9642-8686-47B413E9ABA4}" destId="{EBDFD518-8737-0F4B-B093-389CEA3215F5}" srcOrd="0" destOrd="0" presId="urn:microsoft.com/office/officeart/2005/8/layout/venn1"/>
    <dgm:cxn modelId="{8BB6EE35-9A35-F645-908B-002EBA107BF9}" type="presParOf" srcId="{4DB68971-0DCA-DC4B-9CCD-43485FC00592}" destId="{86DA3768-ADBF-0948-B353-AC128BB41C51}" srcOrd="0" destOrd="0" presId="urn:microsoft.com/office/officeart/2005/8/layout/venn1"/>
    <dgm:cxn modelId="{C428E941-C60C-E54D-ACCE-187535781A51}" type="presParOf" srcId="{4DB68971-0DCA-DC4B-9CCD-43485FC00592}" destId="{DF7BB1BE-E395-1740-A834-A30179A772CF}" srcOrd="1" destOrd="0" presId="urn:microsoft.com/office/officeart/2005/8/layout/venn1"/>
    <dgm:cxn modelId="{0728CC79-436E-BE40-B1D6-CB15175C47F9}" type="presParOf" srcId="{4DB68971-0DCA-DC4B-9CCD-43485FC00592}" destId="{18862EFC-5478-A04A-B67B-AA7BE18B64FB}" srcOrd="2" destOrd="0" presId="urn:microsoft.com/office/officeart/2005/8/layout/venn1"/>
    <dgm:cxn modelId="{9EB7898B-97E2-4A48-9CF9-22E0261E44D4}" type="presParOf" srcId="{4DB68971-0DCA-DC4B-9CCD-43485FC00592}" destId="{C972FB08-E998-4448-B9E5-8E29DFB0703B}" srcOrd="3" destOrd="0" presId="urn:microsoft.com/office/officeart/2005/8/layout/venn1"/>
    <dgm:cxn modelId="{4E6ABD7F-0CEB-F843-9887-C759149009A1}" type="presParOf" srcId="{4DB68971-0DCA-DC4B-9CCD-43485FC00592}" destId="{EBDFD518-8737-0F4B-B093-389CEA3215F5}" srcOrd="4" destOrd="0" presId="urn:microsoft.com/office/officeart/2005/8/layout/venn1"/>
    <dgm:cxn modelId="{11AC17CB-43E8-9F42-BC34-4D36AE2CBFB8}" type="presParOf" srcId="{4DB68971-0DCA-DC4B-9CCD-43485FC00592}" destId="{75530C30-CB14-0043-89DE-FAD63B69B0C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F67FED-C640-A44E-B9CF-3BBAD7687072}" type="doc">
      <dgm:prSet loTypeId="urn:microsoft.com/office/officeart/2005/8/layout/venn1" loCatId="" qsTypeId="urn:microsoft.com/office/officeart/2005/8/quickstyle/simple4" qsCatId="simple" csTypeId="urn:microsoft.com/office/officeart/2005/8/colors/accent1_2#6" csCatId="accent1" phldr="1"/>
      <dgm:spPr/>
      <dgm:t>
        <a:bodyPr/>
        <a:lstStyle/>
        <a:p>
          <a:endParaRPr lang="de-DE"/>
        </a:p>
      </dgm:t>
    </dgm:pt>
    <dgm:pt modelId="{832D230D-15CC-B34F-B6CB-65E91F81E4F3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rgbClr val="1F497D"/>
          </a:solidFill>
        </a:ln>
      </dgm:spPr>
      <dgm:t>
        <a:bodyPr/>
        <a:lstStyle/>
        <a:p>
          <a:pPr rtl="0"/>
          <a:r>
            <a:rPr lang="de-DE" smtClean="0"/>
            <a:t>Erfolg im „War for Talents“</a:t>
          </a:r>
          <a:endParaRPr lang="de-DE"/>
        </a:p>
      </dgm:t>
    </dgm:pt>
    <dgm:pt modelId="{BF763814-3653-C947-8B29-96B554BCEA9C}" type="parTrans" cxnId="{5A0D37B7-0249-C141-87FE-E810D688B670}">
      <dgm:prSet/>
      <dgm:spPr/>
      <dgm:t>
        <a:bodyPr/>
        <a:lstStyle/>
        <a:p>
          <a:endParaRPr lang="de-DE"/>
        </a:p>
      </dgm:t>
    </dgm:pt>
    <dgm:pt modelId="{E5EA3DD6-5004-374B-B291-32468609708D}" type="sibTrans" cxnId="{5A0D37B7-0249-C141-87FE-E810D688B670}">
      <dgm:prSet/>
      <dgm:spPr/>
      <dgm:t>
        <a:bodyPr/>
        <a:lstStyle/>
        <a:p>
          <a:endParaRPr lang="de-DE"/>
        </a:p>
      </dgm:t>
    </dgm:pt>
    <dgm:pt modelId="{E09A65A0-83EB-424F-B773-4A288FEC2D27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rgbClr val="C00000"/>
          </a:solidFill>
        </a:ln>
      </dgm:spPr>
      <dgm:t>
        <a:bodyPr/>
        <a:lstStyle/>
        <a:p>
          <a:pPr rtl="0"/>
          <a:r>
            <a:rPr lang="de-DE" smtClean="0"/>
            <a:t>Förderung von Frauen</a:t>
          </a:r>
          <a:endParaRPr lang="de-DE"/>
        </a:p>
      </dgm:t>
    </dgm:pt>
    <dgm:pt modelId="{970F37A2-506F-E948-AA11-EDDEF8366BF1}" type="parTrans" cxnId="{EA50A5A8-2DA6-9647-9EE7-2B02652BE74E}">
      <dgm:prSet/>
      <dgm:spPr/>
      <dgm:t>
        <a:bodyPr/>
        <a:lstStyle/>
        <a:p>
          <a:endParaRPr lang="de-DE"/>
        </a:p>
      </dgm:t>
    </dgm:pt>
    <dgm:pt modelId="{9AF17D0E-6401-6542-B57F-8FEC3F96BB00}" type="sibTrans" cxnId="{EA50A5A8-2DA6-9647-9EE7-2B02652BE74E}">
      <dgm:prSet/>
      <dgm:spPr/>
      <dgm:t>
        <a:bodyPr/>
        <a:lstStyle/>
        <a:p>
          <a:endParaRPr lang="de-DE"/>
        </a:p>
      </dgm:t>
    </dgm:pt>
    <dgm:pt modelId="{D30E6103-7AF3-9642-8686-47B413E9ABA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noFill/>
        <a:ln w="57150" cmpd="sng"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r>
            <a:rPr lang="de-DE" smtClean="0"/>
            <a:t>Flexibilisierung des Pensionsalters</a:t>
          </a:r>
          <a:endParaRPr lang="de-DE"/>
        </a:p>
      </dgm:t>
    </dgm:pt>
    <dgm:pt modelId="{7A0493A6-8F2C-3E4C-B7A8-6822612EA174}" type="parTrans" cxnId="{1F62BD6C-4263-6B48-8AF6-0F654029E014}">
      <dgm:prSet/>
      <dgm:spPr/>
      <dgm:t>
        <a:bodyPr/>
        <a:lstStyle/>
        <a:p>
          <a:endParaRPr lang="de-DE"/>
        </a:p>
      </dgm:t>
    </dgm:pt>
    <dgm:pt modelId="{ACF4E5E6-4550-A245-9A24-B7A8EE5C46A6}" type="sibTrans" cxnId="{1F62BD6C-4263-6B48-8AF6-0F654029E014}">
      <dgm:prSet/>
      <dgm:spPr/>
      <dgm:t>
        <a:bodyPr/>
        <a:lstStyle/>
        <a:p>
          <a:endParaRPr lang="de-DE"/>
        </a:p>
      </dgm:t>
    </dgm:pt>
    <dgm:pt modelId="{4DB68971-0DCA-DC4B-9CCD-43485FC00592}" type="pres">
      <dgm:prSet presAssocID="{B9F67FED-C640-A44E-B9CF-3BBAD768707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DA3768-ADBF-0948-B353-AC128BB41C51}" type="pres">
      <dgm:prSet presAssocID="{832D230D-15CC-B34F-B6CB-65E91F81E4F3}" presName="circ1" presStyleLbl="vennNode1" presStyleIdx="0" presStyleCnt="3"/>
      <dgm:spPr/>
      <dgm:t>
        <a:bodyPr/>
        <a:lstStyle/>
        <a:p>
          <a:endParaRPr lang="de-DE"/>
        </a:p>
      </dgm:t>
    </dgm:pt>
    <dgm:pt modelId="{DF7BB1BE-E395-1740-A834-A30179A772CF}" type="pres">
      <dgm:prSet presAssocID="{832D230D-15CC-B34F-B6CB-65E91F81E4F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8862EFC-5478-A04A-B67B-AA7BE18B64FB}" type="pres">
      <dgm:prSet presAssocID="{E09A65A0-83EB-424F-B773-4A288FEC2D27}" presName="circ2" presStyleLbl="vennNode1" presStyleIdx="1" presStyleCnt="3"/>
      <dgm:spPr/>
      <dgm:t>
        <a:bodyPr/>
        <a:lstStyle/>
        <a:p>
          <a:endParaRPr lang="de-DE"/>
        </a:p>
      </dgm:t>
    </dgm:pt>
    <dgm:pt modelId="{C972FB08-E998-4448-B9E5-8E29DFB0703B}" type="pres">
      <dgm:prSet presAssocID="{E09A65A0-83EB-424F-B773-4A288FEC2D2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DFD518-8737-0F4B-B093-389CEA3215F5}" type="pres">
      <dgm:prSet presAssocID="{D30E6103-7AF3-9642-8686-47B413E9ABA4}" presName="circ3" presStyleLbl="vennNode1" presStyleIdx="2" presStyleCnt="3"/>
      <dgm:spPr/>
      <dgm:t>
        <a:bodyPr/>
        <a:lstStyle/>
        <a:p>
          <a:endParaRPr lang="de-DE"/>
        </a:p>
      </dgm:t>
    </dgm:pt>
    <dgm:pt modelId="{75530C30-CB14-0043-89DE-FAD63B69B0CB}" type="pres">
      <dgm:prSet presAssocID="{D30E6103-7AF3-9642-8686-47B413E9ABA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3ED203A-AFE0-2941-91A7-CADD3E3D044E}" type="presOf" srcId="{832D230D-15CC-B34F-B6CB-65E91F81E4F3}" destId="{DF7BB1BE-E395-1740-A834-A30179A772CF}" srcOrd="1" destOrd="0" presId="urn:microsoft.com/office/officeart/2005/8/layout/venn1"/>
    <dgm:cxn modelId="{1F62BD6C-4263-6B48-8AF6-0F654029E014}" srcId="{B9F67FED-C640-A44E-B9CF-3BBAD7687072}" destId="{D30E6103-7AF3-9642-8686-47B413E9ABA4}" srcOrd="2" destOrd="0" parTransId="{7A0493A6-8F2C-3E4C-B7A8-6822612EA174}" sibTransId="{ACF4E5E6-4550-A245-9A24-B7A8EE5C46A6}"/>
    <dgm:cxn modelId="{BE1CC6ED-8691-464E-822C-601F07851A58}" type="presOf" srcId="{E09A65A0-83EB-424F-B773-4A288FEC2D27}" destId="{18862EFC-5478-A04A-B67B-AA7BE18B64FB}" srcOrd="0" destOrd="0" presId="urn:microsoft.com/office/officeart/2005/8/layout/venn1"/>
    <dgm:cxn modelId="{262EADE6-3029-9042-8416-F3A6131832CC}" type="presOf" srcId="{D30E6103-7AF3-9642-8686-47B413E9ABA4}" destId="{EBDFD518-8737-0F4B-B093-389CEA3215F5}" srcOrd="0" destOrd="0" presId="urn:microsoft.com/office/officeart/2005/8/layout/venn1"/>
    <dgm:cxn modelId="{5189B9AF-D271-254C-A54B-A4B7612248A0}" type="presOf" srcId="{E09A65A0-83EB-424F-B773-4A288FEC2D27}" destId="{C972FB08-E998-4448-B9E5-8E29DFB0703B}" srcOrd="1" destOrd="0" presId="urn:microsoft.com/office/officeart/2005/8/layout/venn1"/>
    <dgm:cxn modelId="{F87EF689-1A2C-A644-BD4D-519E3D07B736}" type="presOf" srcId="{D30E6103-7AF3-9642-8686-47B413E9ABA4}" destId="{75530C30-CB14-0043-89DE-FAD63B69B0CB}" srcOrd="1" destOrd="0" presId="urn:microsoft.com/office/officeart/2005/8/layout/venn1"/>
    <dgm:cxn modelId="{716234DF-028E-7A40-9F67-1AD0B9E9BF19}" type="presOf" srcId="{832D230D-15CC-B34F-B6CB-65E91F81E4F3}" destId="{86DA3768-ADBF-0948-B353-AC128BB41C51}" srcOrd="0" destOrd="0" presId="urn:microsoft.com/office/officeart/2005/8/layout/venn1"/>
    <dgm:cxn modelId="{4781A2E1-A098-2B4F-B5FA-8F55B69C26F1}" type="presOf" srcId="{B9F67FED-C640-A44E-B9CF-3BBAD7687072}" destId="{4DB68971-0DCA-DC4B-9CCD-43485FC00592}" srcOrd="0" destOrd="0" presId="urn:microsoft.com/office/officeart/2005/8/layout/venn1"/>
    <dgm:cxn modelId="{EA50A5A8-2DA6-9647-9EE7-2B02652BE74E}" srcId="{B9F67FED-C640-A44E-B9CF-3BBAD7687072}" destId="{E09A65A0-83EB-424F-B773-4A288FEC2D27}" srcOrd="1" destOrd="0" parTransId="{970F37A2-506F-E948-AA11-EDDEF8366BF1}" sibTransId="{9AF17D0E-6401-6542-B57F-8FEC3F96BB00}"/>
    <dgm:cxn modelId="{5A0D37B7-0249-C141-87FE-E810D688B670}" srcId="{B9F67FED-C640-A44E-B9CF-3BBAD7687072}" destId="{832D230D-15CC-B34F-B6CB-65E91F81E4F3}" srcOrd="0" destOrd="0" parTransId="{BF763814-3653-C947-8B29-96B554BCEA9C}" sibTransId="{E5EA3DD6-5004-374B-B291-32468609708D}"/>
    <dgm:cxn modelId="{7243C1F6-943E-4C4E-A73A-CFCB1DF882E0}" type="presParOf" srcId="{4DB68971-0DCA-DC4B-9CCD-43485FC00592}" destId="{86DA3768-ADBF-0948-B353-AC128BB41C51}" srcOrd="0" destOrd="0" presId="urn:microsoft.com/office/officeart/2005/8/layout/venn1"/>
    <dgm:cxn modelId="{B6D4FCA5-62A0-9B48-B138-5C8E5C7FAC34}" type="presParOf" srcId="{4DB68971-0DCA-DC4B-9CCD-43485FC00592}" destId="{DF7BB1BE-E395-1740-A834-A30179A772CF}" srcOrd="1" destOrd="0" presId="urn:microsoft.com/office/officeart/2005/8/layout/venn1"/>
    <dgm:cxn modelId="{7CE4EEBE-095E-484A-8935-FB270F165EB8}" type="presParOf" srcId="{4DB68971-0DCA-DC4B-9CCD-43485FC00592}" destId="{18862EFC-5478-A04A-B67B-AA7BE18B64FB}" srcOrd="2" destOrd="0" presId="urn:microsoft.com/office/officeart/2005/8/layout/venn1"/>
    <dgm:cxn modelId="{CBDD438A-2858-0242-9F45-D0B816CE2093}" type="presParOf" srcId="{4DB68971-0DCA-DC4B-9CCD-43485FC00592}" destId="{C972FB08-E998-4448-B9E5-8E29DFB0703B}" srcOrd="3" destOrd="0" presId="urn:microsoft.com/office/officeart/2005/8/layout/venn1"/>
    <dgm:cxn modelId="{AFA2FFF2-C08D-B042-9A92-23297B3A06B4}" type="presParOf" srcId="{4DB68971-0DCA-DC4B-9CCD-43485FC00592}" destId="{EBDFD518-8737-0F4B-B093-389CEA3215F5}" srcOrd="4" destOrd="0" presId="urn:microsoft.com/office/officeart/2005/8/layout/venn1"/>
    <dgm:cxn modelId="{23783D45-68BF-774C-BB33-E35E7B3BE3E7}" type="presParOf" srcId="{4DB68971-0DCA-DC4B-9CCD-43485FC00592}" destId="{75530C30-CB14-0043-89DE-FAD63B69B0C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cs typeface="+mn-cs"/>
              </a:defRPr>
            </a:lvl1pPr>
          </a:lstStyle>
          <a:p>
            <a:pPr>
              <a:defRPr/>
            </a:pPr>
            <a:fld id="{8F263B68-D7EE-4AE5-A6E2-127F88FEC28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cs typeface="+mn-cs"/>
              </a:defRPr>
            </a:lvl1pPr>
          </a:lstStyle>
          <a:p>
            <a:pPr>
              <a:defRPr/>
            </a:pPr>
            <a:fld id="{F3DE196C-3BF1-46A4-8B6E-671FA89B6C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33375"/>
            <a:ext cx="2057400" cy="5792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19800" cy="57927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9350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9350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3375"/>
            <a:ext cx="82296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82296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Picture 13" descr="PXP_logo_neu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43813" y="6357938"/>
            <a:ext cx="1368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1571625" y="6494463"/>
            <a:ext cx="56435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CH" sz="800" dirty="0">
                <a:solidFill>
                  <a:srgbClr val="004895"/>
                </a:solidFill>
                <a:cs typeface="+mn-cs"/>
              </a:rPr>
              <a:t> </a:t>
            </a:r>
            <a:r>
              <a:rPr lang="de-CH" sz="800" dirty="0">
                <a:solidFill>
                  <a:srgbClr val="004895"/>
                </a:solidFill>
                <a:cs typeface="+mn-cs"/>
              </a:rPr>
              <a:t>Seite </a:t>
            </a:r>
            <a:fld id="{6B474DCE-E89A-4B4C-BD52-5347E92E41FA}" type="slidenum">
              <a:rPr lang="de-CH" sz="800">
                <a:solidFill>
                  <a:srgbClr val="004895"/>
                </a:solidFill>
                <a:cs typeface="+mn-cs"/>
              </a:rPr>
              <a:pPr algn="ctr">
                <a:spcBef>
                  <a:spcPct val="50000"/>
                </a:spcBef>
                <a:defRPr/>
              </a:pPr>
              <a:t>‹Nr.›</a:t>
            </a:fld>
            <a:endParaRPr lang="de-DE" sz="800" dirty="0">
              <a:solidFill>
                <a:srgbClr val="004895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63" r:id="rId13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89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89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89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89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89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B44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B44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B44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B44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C00000"/>
        </a:buClr>
        <a:buSzPct val="125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lr>
          <a:srgbClr val="C00000"/>
        </a:buClr>
        <a:buSzPct val="125000"/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lr>
          <a:srgbClr val="C00000"/>
        </a:buClr>
        <a:buSzPct val="12500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lr>
          <a:srgbClr val="C00000"/>
        </a:buClr>
        <a:buSzPct val="125000"/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lr>
          <a:srgbClr val="C00000"/>
        </a:buClr>
        <a:buSzPct val="12500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lr>
          <a:srgbClr val="FF9900"/>
        </a:buClr>
        <a:buSzPct val="125000"/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lr>
          <a:srgbClr val="FF9900"/>
        </a:buClr>
        <a:buSzPct val="125000"/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lr>
          <a:srgbClr val="FF9900"/>
        </a:buClr>
        <a:buSzPct val="125000"/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lr>
          <a:srgbClr val="FF9900"/>
        </a:buClr>
        <a:buSzPct val="125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Grafik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238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03975" y="0"/>
            <a:ext cx="2740025" cy="4724400"/>
          </a:xfrm>
          <a:solidFill>
            <a:schemeClr val="accent1">
              <a:lumMod val="50000"/>
              <a:alpha val="70000"/>
            </a:schemeClr>
          </a:solidFill>
        </p:spPr>
        <p:txBody>
          <a:bodyPr anchor="ctr"/>
          <a:lstStyle/>
          <a:p>
            <a:pPr marL="266700" indent="-266700" eaLnBrk="1" hangingPunct="1">
              <a:lnSpc>
                <a:spcPct val="80000"/>
              </a:lnSpc>
              <a:defRPr/>
            </a:pPr>
            <a:endParaRPr lang="de-CH" sz="1200" b="1" dirty="0">
              <a:solidFill>
                <a:schemeClr val="bg1"/>
              </a:solidFill>
            </a:endParaRPr>
          </a:p>
          <a:p>
            <a:pPr marL="180975" algn="l" eaLnBrk="1" hangingPunct="1">
              <a:lnSpc>
                <a:spcPct val="80000"/>
              </a:lnSpc>
              <a:defRPr/>
            </a:pPr>
            <a:r>
              <a:rPr lang="de-CH" sz="2000" b="1" dirty="0" smtClean="0">
                <a:solidFill>
                  <a:schemeClr val="bg1"/>
                </a:solidFill>
              </a:rPr>
              <a:t/>
            </a:r>
            <a:br>
              <a:rPr lang="de-CH" sz="2000" b="1" dirty="0" smtClean="0">
                <a:solidFill>
                  <a:schemeClr val="bg1"/>
                </a:solidFill>
              </a:rPr>
            </a:br>
            <a:r>
              <a:rPr lang="de-CH" sz="2000" b="1" dirty="0" smtClean="0">
                <a:solidFill>
                  <a:schemeClr val="bg1"/>
                </a:solidFill>
              </a:rPr>
              <a:t>Matthias Mölleney</a:t>
            </a:r>
            <a:endParaRPr lang="de-CH" sz="1200" dirty="0">
              <a:solidFill>
                <a:schemeClr val="bg1"/>
              </a:solidFill>
            </a:endParaRPr>
          </a:p>
          <a:p>
            <a:pPr marL="180975" eaLnBrk="1" hangingPunct="1">
              <a:lnSpc>
                <a:spcPct val="80000"/>
              </a:lnSpc>
              <a:defRPr/>
            </a:pPr>
            <a:endParaRPr lang="de-CH" sz="1200" b="1" dirty="0">
              <a:solidFill>
                <a:schemeClr val="bg1"/>
              </a:solidFill>
            </a:endParaRPr>
          </a:p>
          <a:p>
            <a:pPr marL="180975" algn="l" eaLnBrk="1" hangingPunct="1">
              <a:lnSpc>
                <a:spcPct val="80000"/>
              </a:lnSpc>
              <a:defRPr/>
            </a:pPr>
            <a:r>
              <a:rPr lang="de-CH" sz="1200" b="1" dirty="0">
                <a:solidFill>
                  <a:schemeClr val="bg1"/>
                </a:solidFill>
              </a:rPr>
              <a:t>	</a:t>
            </a:r>
            <a:endParaRPr lang="de-CH" sz="1200" b="1" dirty="0" smtClean="0">
              <a:solidFill>
                <a:schemeClr val="bg1"/>
              </a:solidFill>
            </a:endParaRPr>
          </a:p>
          <a:p>
            <a:pPr marL="180975" algn="l" eaLnBrk="1" hangingPunct="1">
              <a:lnSpc>
                <a:spcPct val="80000"/>
              </a:lnSpc>
              <a:defRPr/>
            </a:pPr>
            <a:endParaRPr lang="de-CH" sz="1200" b="1" dirty="0">
              <a:solidFill>
                <a:schemeClr val="bg1"/>
              </a:solidFill>
            </a:endParaRPr>
          </a:p>
          <a:p>
            <a:pPr marL="180975" algn="l" eaLnBrk="1" hangingPunct="1">
              <a:defRPr/>
            </a:pPr>
            <a:r>
              <a:rPr lang="de-CH" sz="1200" b="1" dirty="0" smtClean="0">
                <a:solidFill>
                  <a:schemeClr val="bg1"/>
                </a:solidFill>
              </a:rPr>
              <a:t>Mitglied des Future </a:t>
            </a:r>
            <a:r>
              <a:rPr lang="de-CH" sz="1200" b="1" dirty="0">
                <a:solidFill>
                  <a:schemeClr val="bg1"/>
                </a:solidFill>
              </a:rPr>
              <a:t>Work </a:t>
            </a:r>
            <a:r>
              <a:rPr lang="de-CH" sz="1200" b="1" dirty="0" smtClean="0">
                <a:solidFill>
                  <a:schemeClr val="bg1"/>
                </a:solidFill>
              </a:rPr>
              <a:t>Forum</a:t>
            </a:r>
          </a:p>
          <a:p>
            <a:pPr marL="180975" algn="l" eaLnBrk="1" hangingPunct="1">
              <a:defRPr/>
            </a:pPr>
            <a:r>
              <a:rPr lang="de-CH" sz="1200" b="1" dirty="0" smtClean="0">
                <a:solidFill>
                  <a:schemeClr val="bg1"/>
                </a:solidFill>
              </a:rPr>
              <a:t>Präsident der ZGP</a:t>
            </a:r>
          </a:p>
          <a:p>
            <a:pPr marL="180975" algn="l" eaLnBrk="1" hangingPunct="1">
              <a:defRPr/>
            </a:pPr>
            <a:r>
              <a:rPr lang="de-CH" sz="1200" b="1" dirty="0" smtClean="0">
                <a:solidFill>
                  <a:schemeClr val="bg1"/>
                </a:solidFill>
              </a:rPr>
              <a:t>Leiter des Centers für HRM &amp; Leadership an der Hochschule für Wirtschaft Zürich HWZ</a:t>
            </a:r>
            <a:endParaRPr lang="de-CH" sz="1200" b="1" dirty="0">
              <a:solidFill>
                <a:schemeClr val="bg1"/>
              </a:solidFill>
            </a:endParaRPr>
          </a:p>
          <a:p>
            <a:pPr marL="180975" algn="l" eaLnBrk="1" hangingPunct="1">
              <a:spcBef>
                <a:spcPts val="0"/>
              </a:spcBef>
              <a:defRPr/>
            </a:pPr>
            <a:endParaRPr lang="de-CH" sz="1200" b="1" dirty="0" smtClean="0">
              <a:solidFill>
                <a:schemeClr val="bg1"/>
              </a:solidFill>
            </a:endParaRPr>
          </a:p>
          <a:p>
            <a:pPr marL="180975" algn="l" eaLnBrk="1" hangingPunct="1">
              <a:spcBef>
                <a:spcPts val="0"/>
              </a:spcBef>
              <a:defRPr/>
            </a:pPr>
            <a:r>
              <a:rPr lang="de-CH" sz="800" b="1" dirty="0" smtClean="0">
                <a:solidFill>
                  <a:schemeClr val="bg1"/>
                </a:solidFill>
              </a:rPr>
              <a:t>Kontakt: 	Seestrasse </a:t>
            </a:r>
            <a:r>
              <a:rPr lang="de-CH" sz="800" b="1" dirty="0">
                <a:solidFill>
                  <a:schemeClr val="bg1"/>
                </a:solidFill>
              </a:rPr>
              <a:t>110</a:t>
            </a:r>
          </a:p>
          <a:p>
            <a:pPr marL="180975" algn="l" eaLnBrk="1" hangingPunct="1">
              <a:spcBef>
                <a:spcPts val="0"/>
              </a:spcBef>
              <a:defRPr/>
            </a:pPr>
            <a:r>
              <a:rPr lang="de-CH" sz="800" b="1" dirty="0" smtClean="0">
                <a:solidFill>
                  <a:schemeClr val="bg1"/>
                </a:solidFill>
              </a:rPr>
              <a:t>	8610 </a:t>
            </a:r>
            <a:r>
              <a:rPr lang="de-CH" sz="800" b="1" dirty="0">
                <a:solidFill>
                  <a:schemeClr val="bg1"/>
                </a:solidFill>
              </a:rPr>
              <a:t>Uster</a:t>
            </a:r>
          </a:p>
          <a:p>
            <a:pPr marL="180975" algn="l" eaLnBrk="1" hangingPunct="1">
              <a:spcBef>
                <a:spcPts val="0"/>
              </a:spcBef>
              <a:defRPr/>
            </a:pPr>
            <a:r>
              <a:rPr lang="de-CH" sz="800" b="1" dirty="0" smtClean="0">
                <a:solidFill>
                  <a:schemeClr val="bg1"/>
                </a:solidFill>
              </a:rPr>
              <a:t>Telefon: 	+</a:t>
            </a:r>
            <a:r>
              <a:rPr lang="de-CH" sz="800" b="1" dirty="0">
                <a:solidFill>
                  <a:schemeClr val="bg1"/>
                </a:solidFill>
              </a:rPr>
              <a:t>41 44 940 6323</a:t>
            </a:r>
          </a:p>
          <a:p>
            <a:pPr marL="180975" algn="l" eaLnBrk="1" hangingPunct="1">
              <a:spcBef>
                <a:spcPts val="0"/>
              </a:spcBef>
              <a:defRPr/>
            </a:pPr>
            <a:r>
              <a:rPr lang="de-CH" sz="800" b="1" dirty="0" smtClean="0">
                <a:solidFill>
                  <a:schemeClr val="bg1"/>
                </a:solidFill>
              </a:rPr>
              <a:t>Email</a:t>
            </a:r>
            <a:r>
              <a:rPr lang="de-CH" sz="800" b="1" dirty="0">
                <a:solidFill>
                  <a:schemeClr val="bg1"/>
                </a:solidFill>
              </a:rPr>
              <a:t>: </a:t>
            </a:r>
            <a:r>
              <a:rPr lang="de-CH" sz="800" b="1" dirty="0" smtClean="0">
                <a:solidFill>
                  <a:schemeClr val="bg1"/>
                </a:solidFill>
              </a:rPr>
              <a:t>	matthias@moelleney.com</a:t>
            </a:r>
            <a:endParaRPr lang="de-CH" sz="800" b="1" dirty="0">
              <a:solidFill>
                <a:schemeClr val="bg1"/>
              </a:solidFill>
            </a:endParaRPr>
          </a:p>
          <a:p>
            <a:pPr indent="180975" algn="l" eaLnBrk="1" hangingPunct="1">
              <a:spcBef>
                <a:spcPts val="0"/>
              </a:spcBef>
              <a:defRPr/>
            </a:pPr>
            <a:r>
              <a:rPr lang="de-CH" sz="800" b="1" dirty="0" smtClean="0">
                <a:solidFill>
                  <a:schemeClr val="bg1"/>
                </a:solidFill>
              </a:rPr>
              <a:t>Internet:	http</a:t>
            </a:r>
            <a:r>
              <a:rPr lang="de-CH" sz="800" b="1" dirty="0">
                <a:solidFill>
                  <a:schemeClr val="bg1"/>
                </a:solidFill>
              </a:rPr>
              <a:t>://www.peoplexpert.ch</a:t>
            </a:r>
            <a:endParaRPr lang="de-DE" sz="800" b="1" dirty="0">
              <a:solidFill>
                <a:schemeClr val="bg1"/>
              </a:solidFill>
            </a:endParaRP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0" y="4729163"/>
            <a:ext cx="9144000" cy="1363662"/>
          </a:xfrm>
          <a:solidFill>
            <a:schemeClr val="bg1">
              <a:alpha val="70195"/>
            </a:schemeClr>
          </a:solidFill>
        </p:spPr>
        <p:txBody>
          <a:bodyPr/>
          <a:lstStyle/>
          <a:p>
            <a:pPr marL="180975" algn="ctr" eaLnBrk="1" hangingPunct="1"/>
            <a:r>
              <a:rPr lang="de-CH" sz="3800" b="1" smtClean="0"/>
              <a:t>DIE ZUKUNFT DER WEITERBILDUNG</a:t>
            </a:r>
            <a:br>
              <a:rPr lang="de-CH" sz="3800" b="1" smtClean="0"/>
            </a:br>
            <a:r>
              <a:rPr lang="de-DE" sz="2000" b="1" smtClean="0"/>
              <a:t>Nachfrage der Unternehmen und Anforderungen des Personal-Managements an neue Formen von Aus- und Weiterbildungen</a:t>
            </a:r>
            <a:endParaRPr lang="de-CH" sz="2000" smtClean="0"/>
          </a:p>
        </p:txBody>
      </p:sp>
      <p:pic>
        <p:nvPicPr>
          <p:cNvPr id="17412" name="Grafik 9" descr="Logo peopleXpert komplett-weiss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8138" y="1717675"/>
            <a:ext cx="177165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 rot="16200000">
            <a:off x="-1858168" y="2013744"/>
            <a:ext cx="47132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CH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DENKANSTÖSSE</a:t>
            </a:r>
            <a:endParaRPr lang="de-C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4429125" y="0"/>
            <a:ext cx="4714875" cy="1643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4929188" cy="1928812"/>
          </a:xfrm>
        </p:spPr>
        <p:txBody>
          <a:bodyPr/>
          <a:lstStyle/>
          <a:p>
            <a:pPr eaLnBrk="1" hangingPunct="1"/>
            <a:r>
              <a:rPr lang="de-CH" smtClean="0"/>
              <a:t>Das Angebot an qualifizierten Arbeitskräften wird knapp</a:t>
            </a:r>
            <a:endParaRPr lang="de-DE" smtClean="0"/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00063" y="2357438"/>
            <a:ext cx="4835525" cy="38417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de-CH" sz="1800" smtClean="0"/>
              <a:t>Demographische Forschungen zeigen deutlich, dass - trotz der aktuellen Krise - aufgrund der sinkenden Geburtenrate</a:t>
            </a:r>
          </a:p>
          <a:p>
            <a:pPr marL="715963" lvl="1" indent="-354013" eaLnBrk="1" hangingPunct="1">
              <a:buClr>
                <a:srgbClr val="C00000"/>
              </a:buClr>
            </a:pPr>
            <a:r>
              <a:rPr lang="de-CH" sz="1800" smtClean="0"/>
              <a:t>das Angebot an qualifizierten Arbeitskräften in den nächsten Jahrzehnten abnehmen wird und</a:t>
            </a:r>
          </a:p>
          <a:p>
            <a:pPr marL="715963" lvl="1" indent="-354013" eaLnBrk="1" hangingPunct="1">
              <a:buClr>
                <a:srgbClr val="C00000"/>
              </a:buClr>
            </a:pPr>
            <a:r>
              <a:rPr lang="de-CH" sz="1800" smtClean="0"/>
              <a:t>das Durchschnittsalter der Belegschaften in den Unternehmen steigen wird. </a:t>
            </a:r>
            <a:endParaRPr lang="de-DE" sz="1800" smtClean="0"/>
          </a:p>
        </p:txBody>
      </p:sp>
      <p:pic>
        <p:nvPicPr>
          <p:cNvPr id="18436" name="Grafik 6" descr="Bild1.png"/>
          <p:cNvPicPr>
            <a:picLocks noChangeAspect="1"/>
          </p:cNvPicPr>
          <p:nvPr/>
        </p:nvPicPr>
        <p:blipFill>
          <a:blip r:embed="rId2"/>
          <a:srcRect l="-19283" t="9863" r="-7127"/>
          <a:stretch>
            <a:fillRect/>
          </a:stretch>
        </p:blipFill>
        <p:spPr bwMode="auto">
          <a:xfrm>
            <a:off x="4786313" y="476250"/>
            <a:ext cx="4214812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305800" cy="911225"/>
          </a:xfrm>
        </p:spPr>
        <p:txBody>
          <a:bodyPr/>
          <a:lstStyle/>
          <a:p>
            <a:pPr eaLnBrk="1" hangingPunct="1"/>
            <a:r>
              <a:rPr lang="de-CH" smtClean="0">
                <a:solidFill>
                  <a:srgbClr val="1F497D"/>
                </a:solidFill>
              </a:rPr>
              <a:t>Gleichzeitig steigt die Jugendarbeitslosigkeit </a:t>
            </a:r>
            <a:endParaRPr lang="en-US" smtClean="0">
              <a:solidFill>
                <a:srgbClr val="1F497D"/>
              </a:solidFill>
            </a:endParaRPr>
          </a:p>
        </p:txBody>
      </p:sp>
      <p:pic>
        <p:nvPicPr>
          <p:cNvPr id="19458" name="Inhaltsplatzhalter 3" descr="Jugendarbeitslosigkei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287463"/>
            <a:ext cx="7143750" cy="49657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Alternative Strategien gegen den Fachkräftemangel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>
                <a:solidFill>
                  <a:srgbClr val="1F497D"/>
                </a:solidFill>
              </a:rPr>
              <a:t>Alternative Strategien gegen den Fachkräftemangel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</p:nvPr>
        </p:nvGraphicFramePr>
        <p:xfrm>
          <a:off x="457200" y="1772816"/>
          <a:ext cx="822960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e Legende 2"/>
          <p:cNvSpPr/>
          <p:nvPr/>
        </p:nvSpPr>
        <p:spPr>
          <a:xfrm>
            <a:off x="5436096" y="980728"/>
            <a:ext cx="2592288" cy="1584176"/>
          </a:xfrm>
          <a:prstGeom prst="wedgeEllipseCallout">
            <a:avLst>
              <a:gd name="adj1" fmla="val -65029"/>
              <a:gd name="adj2" fmla="val 5095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 dirty="0"/>
              <a:t>Praktische Erfahrungen und theoretische Kenntnisse  dynamisch kombinieren</a:t>
            </a:r>
            <a:endParaRPr lang="de-DE" sz="1200" dirty="0"/>
          </a:p>
        </p:txBody>
      </p:sp>
      <p:sp>
        <p:nvSpPr>
          <p:cNvPr id="6" name="Ovale Legende 5"/>
          <p:cNvSpPr/>
          <p:nvPr/>
        </p:nvSpPr>
        <p:spPr>
          <a:xfrm>
            <a:off x="6516216" y="2852936"/>
            <a:ext cx="2592288" cy="1584176"/>
          </a:xfrm>
          <a:prstGeom prst="wedgeEllipseCallout">
            <a:avLst>
              <a:gd name="adj1" fmla="val -65029"/>
              <a:gd name="adj2" fmla="val 50950"/>
            </a:avLst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 dirty="0"/>
              <a:t>Flexible Beschäftigungs- und attraktive Wiedereinstiegsmodelle anbieten</a:t>
            </a:r>
            <a:endParaRPr lang="de-DE" sz="1200" dirty="0"/>
          </a:p>
        </p:txBody>
      </p:sp>
      <p:sp>
        <p:nvSpPr>
          <p:cNvPr id="8" name="Ovale Legende 7"/>
          <p:cNvSpPr/>
          <p:nvPr/>
        </p:nvSpPr>
        <p:spPr>
          <a:xfrm>
            <a:off x="35496" y="2852936"/>
            <a:ext cx="2592288" cy="1584176"/>
          </a:xfrm>
          <a:prstGeom prst="wedgeEllipseCallout">
            <a:avLst>
              <a:gd name="adj1" fmla="val 67664"/>
              <a:gd name="adj2" fmla="val 50460"/>
            </a:avLst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 dirty="0"/>
              <a:t>Neue Weiterbildungsformen zur Aufrechterhaltung der Employability entwickeln und einführen</a:t>
            </a:r>
            <a:endParaRPr lang="de-DE" sz="1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graphicEl>
                                              <a:dgm id="{86DA3768-ADBF-0948-B353-AC128BB41C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graphicEl>
                                              <a:dgm id="{18862EFC-5478-A04A-B67B-AA7BE18B64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graphicEl>
                                              <a:dgm id="{EBDFD518-8737-0F4B-B093-389CEA3215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Grafik 3" descr="canstockphoto0503680.jpg"/>
          <p:cNvPicPr>
            <a:picLocks noChangeAspect="1"/>
          </p:cNvPicPr>
          <p:nvPr/>
        </p:nvPicPr>
        <p:blipFill>
          <a:blip r:embed="rId2">
            <a:grayscl/>
          </a:blip>
          <a:srcRect t="11127" b="16010"/>
          <a:stretch>
            <a:fillRect/>
          </a:stretch>
        </p:blipFill>
        <p:spPr bwMode="auto">
          <a:xfrm>
            <a:off x="6375400" y="1989138"/>
            <a:ext cx="27686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57188"/>
            <a:ext cx="8675687" cy="1558925"/>
          </a:xfrm>
          <a:solidFill>
            <a:schemeClr val="bg1">
              <a:alpha val="79999"/>
            </a:schemeClr>
          </a:solidFill>
        </p:spPr>
        <p:txBody>
          <a:bodyPr/>
          <a:lstStyle/>
          <a:p>
            <a:pPr eaLnBrk="1" hangingPunct="1"/>
            <a:r>
              <a:rPr lang="de-CH" smtClean="0"/>
              <a:t>Wissen ist immer und überall verfügbar, der künftige Bedarf liegt in der Anwendungs- und Umsetzungs-kompetenz.</a:t>
            </a:r>
            <a:endParaRPr lang="de-DE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5675312" cy="39941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Die Nachfrage nach Bildung und Weiterbildung wird steigen; vor allem nach Angeboten zum Umgang mit Wissen und zu Anwendungen.</a:t>
            </a:r>
            <a:br>
              <a:rPr lang="de-CH" sz="1800" smtClean="0"/>
            </a:br>
            <a:endParaRPr lang="de-CH" sz="1800" smtClean="0"/>
          </a:p>
          <a:p>
            <a:pPr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Web 2.0 wird den Umgang mit Wissen, Lernen und Kommunikation nachhaltig verändern:</a:t>
            </a:r>
          </a:p>
          <a:p>
            <a:pPr lvl="1"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Content Management Systeme &gt;&gt; Wikis</a:t>
            </a:r>
          </a:p>
          <a:p>
            <a:pPr lvl="1"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Personal Websites &gt;&gt; Blogging</a:t>
            </a:r>
          </a:p>
          <a:p>
            <a:pPr lvl="1"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Emails &gt;&gt; Yammer, Twitter u.a.</a:t>
            </a:r>
          </a:p>
          <a:p>
            <a:pPr lvl="1" eaLnBrk="1" hangingPunct="1">
              <a:spcBef>
                <a:spcPts val="600"/>
              </a:spcBef>
              <a:buClr>
                <a:srgbClr val="C00000"/>
              </a:buClr>
            </a:pPr>
            <a:r>
              <a:rPr lang="de-CH" sz="1800" smtClean="0"/>
              <a:t>Classroom Training &gt;&gt; Online Living Cases</a:t>
            </a:r>
            <a:endParaRPr lang="de-DE" sz="18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3"/>
          <p:cNvSpPr>
            <a:spLocks noGrp="1"/>
          </p:cNvSpPr>
          <p:nvPr>
            <p:ph type="title"/>
          </p:nvPr>
        </p:nvSpPr>
        <p:spPr>
          <a:xfrm rot="16200000">
            <a:off x="-2291556" y="2615406"/>
            <a:ext cx="6165850" cy="935038"/>
          </a:xfrm>
        </p:spPr>
        <p:txBody>
          <a:bodyPr/>
          <a:lstStyle/>
          <a:p>
            <a:pPr eaLnBrk="1" hangingPunct="1"/>
            <a:r>
              <a:rPr lang="de-DE" smtClean="0">
                <a:solidFill>
                  <a:srgbClr val="1F497D"/>
                </a:solidFill>
              </a:rPr>
              <a:t>Was läuft in den Social Media?</a:t>
            </a:r>
          </a:p>
        </p:txBody>
      </p:sp>
      <p:pic>
        <p:nvPicPr>
          <p:cNvPr id="23554" name="Bild 5" descr="converstion_sm-1024x1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88900"/>
            <a:ext cx="6408737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496300" cy="1655763"/>
          </a:xfrm>
        </p:spPr>
        <p:txBody>
          <a:bodyPr/>
          <a:lstStyle/>
          <a:p>
            <a:pPr eaLnBrk="1" hangingPunct="1"/>
            <a:r>
              <a:rPr lang="de-CH" smtClean="0">
                <a:solidFill>
                  <a:srgbClr val="1F497D"/>
                </a:solidFill>
              </a:rPr>
              <a:t>Unser Berufsleben wird sich verlängern – das erzeugt einen steigenden Bedarf für Weiter-bildungen und persönliche Veränderungen. </a:t>
            </a:r>
            <a:endParaRPr lang="de-DE" smtClean="0">
              <a:solidFill>
                <a:srgbClr val="1F497D"/>
              </a:solidFill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05038"/>
            <a:ext cx="8280400" cy="3960812"/>
          </a:xfrm>
        </p:spPr>
        <p:txBody>
          <a:bodyPr anchor="ctr"/>
          <a:lstStyle/>
          <a:p>
            <a:pPr eaLnBrk="1" hangingPunct="1">
              <a:spcBef>
                <a:spcPts val="600"/>
              </a:spcBef>
            </a:pPr>
            <a:r>
              <a:rPr lang="de-CH" sz="1800" smtClean="0"/>
              <a:t>Unsere Lebensarbeitszeit wird sich verlängern.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Eine einzige Ausbildung wird nicht mehr für ein ganzes Berufsleben reichen.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Die meisten Menschen werden im Laufe ihres Berufslebens mehrfach den Beruf wechseln.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Führungskräfte und Mitarbeitende müssen länger «employable» bleiben.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Die Weiterbildung (intern und extern) muss sich auf eine neue Zielgruppe einstellen.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Dazu brauchen wir speziell ausgebildete Trainer und Trainerinnen.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Neue Arbeitsformen und Arbeitszeitmodelle müssen entwickelt werden, um den Know-how Transfer zu unterstützen.</a:t>
            </a:r>
          </a:p>
          <a:p>
            <a:pPr eaLnBrk="1" hangingPunct="1">
              <a:spcBef>
                <a:spcPts val="600"/>
              </a:spcBef>
            </a:pPr>
            <a:r>
              <a:rPr lang="de-CH" sz="1800" smtClean="0"/>
              <a:t>In diesem Sinne müssen auch die Entlohnungsmodelle und das Performance Management angepasst werden.</a:t>
            </a:r>
            <a:endParaRPr lang="de-DE" sz="18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2276475"/>
            <a:ext cx="4181475" cy="21526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CH" sz="2400" smtClean="0"/>
              <a:t>Was wir brauchen, sind ein paar </a:t>
            </a:r>
            <a:r>
              <a:rPr lang="de-CH" sz="2400" b="1" i="1" smtClean="0">
                <a:solidFill>
                  <a:srgbClr val="C00000"/>
                </a:solidFill>
              </a:rPr>
              <a:t>verrückte Leute </a:t>
            </a:r>
            <a:r>
              <a:rPr lang="de-CH" sz="2400" smtClean="0"/>
              <a:t>– </a:t>
            </a:r>
          </a:p>
          <a:p>
            <a:pPr marL="0" indent="0" eaLnBrk="1" hangingPunct="1">
              <a:buFontTx/>
              <a:buNone/>
            </a:pPr>
            <a:r>
              <a:rPr lang="de-CH" sz="2400" smtClean="0"/>
              <a:t>Seht Euch an, wohin uns die normalen gebracht haben.</a:t>
            </a:r>
          </a:p>
        </p:txBody>
      </p:sp>
      <p:sp>
        <p:nvSpPr>
          <p:cNvPr id="25602" name="Inhaltsplatzhalter 3"/>
          <p:cNvSpPr>
            <a:spLocks noGrp="1"/>
          </p:cNvSpPr>
          <p:nvPr>
            <p:ph sz="half" idx="2"/>
          </p:nvPr>
        </p:nvSpPr>
        <p:spPr>
          <a:xfrm>
            <a:off x="5148263" y="4311650"/>
            <a:ext cx="3114675" cy="7016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CH" sz="1400" smtClean="0"/>
              <a:t>George Bernard Shaw </a:t>
            </a:r>
            <a:br>
              <a:rPr lang="de-CH" sz="1400" smtClean="0"/>
            </a:br>
            <a:r>
              <a:rPr lang="de-CH" sz="1400" smtClean="0"/>
              <a:t>(1856 – 1950), Schriftsteller</a:t>
            </a:r>
            <a:endParaRPr lang="de-DE" sz="1400" smtClean="0"/>
          </a:p>
        </p:txBody>
      </p:sp>
      <p:pic>
        <p:nvPicPr>
          <p:cNvPr id="25603" name="Picture 2" descr="http://www.movinghere.org.uk/gallery/achievement/images/shaw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5219700" y="2343150"/>
            <a:ext cx="147955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57200" y="333375"/>
            <a:ext cx="8651875" cy="935038"/>
          </a:xfrm>
        </p:spPr>
        <p:txBody>
          <a:bodyPr/>
          <a:lstStyle/>
          <a:p>
            <a:pPr eaLnBrk="1" hangingPunct="1">
              <a:defRPr/>
            </a:pPr>
            <a:r>
              <a:rPr lang="de-DE" cap="all" dirty="0" smtClean="0">
                <a:solidFill>
                  <a:schemeClr val="tx2"/>
                </a:solidFill>
              </a:rPr>
              <a:t>Wir müssen die Zukunft möglich machen</a:t>
            </a:r>
            <a:endParaRPr lang="de-DE" cap="all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</Words>
  <Application>Microsoft Macintosh PowerPoint</Application>
  <PresentationFormat>Bildschirmpräsentation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Entwurfsvorlage</vt:lpstr>
      </vt:variant>
      <vt:variant>
        <vt:i4>3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Wingdings</vt:lpstr>
      <vt:lpstr>Standarddesign</vt:lpstr>
      <vt:lpstr>Standarddesign</vt:lpstr>
      <vt:lpstr>Standarddesign</vt:lpstr>
      <vt:lpstr>DIE ZUKUNFT DER WEITERBILDUNG Nachfrage der Unternehmen und Anforderungen des Personal-Managements an neue Formen von Aus- und Weiterbildungen</vt:lpstr>
      <vt:lpstr>Das Angebot an qualifizierten Arbeitskräften wird knapp</vt:lpstr>
      <vt:lpstr>Gleichzeitig steigt die Jugendarbeitslosigkeit </vt:lpstr>
      <vt:lpstr>Alternative Strategien gegen den Fachkräftemangel</vt:lpstr>
      <vt:lpstr>Alternative Strategien gegen den Fachkräftemangel</vt:lpstr>
      <vt:lpstr>Wissen ist immer und überall verfügbar, der künftige Bedarf liegt in der Anwendungs- und Umsetzungs-kompetenz.</vt:lpstr>
      <vt:lpstr>Was läuft in den Social Media?</vt:lpstr>
      <vt:lpstr>Unser Berufsleben wird sich verlängern – das erzeugt einen steigenden Bedarf für Weiter-bildungen und persönliche Veränderungen. </vt:lpstr>
      <vt:lpstr>WIR MÜSSEN DIE ZUKUNFT MÖGLICH MACHEN</vt:lpstr>
    </vt:vector>
  </TitlesOfParts>
  <Manager/>
  <Company>peopleXpert gmbh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Zukunft der Weiterbildung</dc:title>
  <dc:subject>Model F</dc:subject>
  <dc:creator>Matthias Mölleney</dc:creator>
  <cp:keywords/>
  <dc:description/>
  <cp:lastModifiedBy>..</cp:lastModifiedBy>
  <cp:revision>338</cp:revision>
  <dcterms:created xsi:type="dcterms:W3CDTF">2006-02-09T21:29:48Z</dcterms:created>
  <dcterms:modified xsi:type="dcterms:W3CDTF">2012-02-20T22:13:22Z</dcterms:modified>
  <cp:category/>
</cp:coreProperties>
</file>