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1"/>
  </p:handoutMasterIdLst>
  <p:sldIdLst>
    <p:sldId id="261" r:id="rId2"/>
    <p:sldId id="285" r:id="rId3"/>
    <p:sldId id="287" r:id="rId4"/>
    <p:sldId id="294" r:id="rId5"/>
    <p:sldId id="299" r:id="rId6"/>
    <p:sldId id="295" r:id="rId7"/>
    <p:sldId id="298" r:id="rId8"/>
    <p:sldId id="297" r:id="rId9"/>
    <p:sldId id="274" r:id="rId10"/>
  </p:sldIdLst>
  <p:sldSz cx="9144000" cy="6858000" type="screen4x3"/>
  <p:notesSz cx="6735763" cy="98663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312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7" d="100"/>
          <a:sy n="97" d="100"/>
        </p:scale>
        <p:origin x="-38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568CB3-1ABE-445C-B63D-08306147346B}" type="datetimeFigureOut">
              <a:rPr lang="de-DE" smtClean="0"/>
              <a:pPr/>
              <a:t>06.12.2011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31B9D1-2BED-444E-9B29-2299103C012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/>
          <p:cNvSpPr txBox="1"/>
          <p:nvPr userDrawn="1"/>
        </p:nvSpPr>
        <p:spPr>
          <a:xfrm>
            <a:off x="6643702" y="6611779"/>
            <a:ext cx="40005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aseline="0" dirty="0" smtClean="0">
                <a:solidFill>
                  <a:schemeClr val="bg1">
                    <a:lumMod val="65000"/>
                  </a:schemeClr>
                </a:solidFill>
              </a:rPr>
              <a:t>    </a:t>
            </a:r>
            <a:r>
              <a:rPr lang="de-DE" sz="1000" dirty="0" smtClean="0">
                <a:solidFill>
                  <a:schemeClr val="bg1">
                    <a:lumMod val="65000"/>
                  </a:schemeClr>
                </a:solidFill>
              </a:rPr>
              <a:t>Frutiger Gruppe | Dezember 2011 | </a:t>
            </a:r>
            <a:fld id="{13312D4A-BDE2-49A4-B428-CDFA749F5071}" type="slidenum">
              <a:rPr lang="de-DE" sz="1000" smtClean="0">
                <a:solidFill>
                  <a:schemeClr val="bg1">
                    <a:lumMod val="65000"/>
                  </a:schemeClr>
                </a:solidFill>
              </a:rPr>
              <a:pPr/>
              <a:t>‹Nr.›</a:t>
            </a:fld>
            <a:endParaRPr lang="de-DE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9" name="Gerade Verbindung 8"/>
          <p:cNvCxnSpPr/>
          <p:nvPr userDrawn="1"/>
        </p:nvCxnSpPr>
        <p:spPr>
          <a:xfrm>
            <a:off x="0" y="857232"/>
            <a:ext cx="91440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4286248" y="6357958"/>
            <a:ext cx="4733948" cy="365125"/>
          </a:xfrm>
        </p:spPr>
        <p:txBody>
          <a:bodyPr/>
          <a:lstStyle/>
          <a:p>
            <a:pPr>
              <a:defRPr/>
            </a:pPr>
            <a:r>
              <a:rPr lang="de-DE" dirty="0" smtClean="0">
                <a:solidFill>
                  <a:schemeClr val="bg1">
                    <a:lumMod val="65000"/>
                  </a:schemeClr>
                </a:solidFill>
              </a:rPr>
              <a:t>© Frutiger Gruppe | Unternehmensentwicklung | September 2011 | </a:t>
            </a:r>
            <a:fld id="{13312D4A-BDE2-49A4-B428-CDFA749F5071}" type="slidenum">
              <a:rPr lang="de-DE" smtClean="0"/>
              <a:pPr>
                <a:defRPr/>
              </a:pPr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10CC3-4BBB-446F-A813-739BF3B50E52}" type="datetimeFigureOut">
              <a:rPr lang="de-DE" smtClean="0"/>
              <a:pPr/>
              <a:t>06.12.2011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B6C5B-36E9-49EB-9F11-9AB1C419EBB2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10CC3-4BBB-446F-A813-739BF3B50E52}" type="datetimeFigureOut">
              <a:rPr lang="de-DE" smtClean="0"/>
              <a:pPr/>
              <a:t>06.12.2011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B6C5B-36E9-49EB-9F11-9AB1C419EBB2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10CC3-4BBB-446F-A813-739BF3B50E52}" type="datetimeFigureOut">
              <a:rPr lang="de-DE" smtClean="0"/>
              <a:pPr/>
              <a:t>06.12.2011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B6C5B-36E9-49EB-9F11-9AB1C419EBB2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10CC3-4BBB-446F-A813-739BF3B50E52}" type="datetimeFigureOut">
              <a:rPr lang="de-DE" smtClean="0"/>
              <a:pPr/>
              <a:t>06.12.2011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B6C5B-36E9-49EB-9F11-9AB1C419EBB2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10CC3-4BBB-446F-A813-739BF3B50E52}" type="datetimeFigureOut">
              <a:rPr lang="de-DE" smtClean="0"/>
              <a:pPr/>
              <a:t>06.12.2011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B6C5B-36E9-49EB-9F11-9AB1C419EBB2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10CC3-4BBB-446F-A813-739BF3B50E52}" type="datetimeFigureOut">
              <a:rPr lang="de-DE" smtClean="0"/>
              <a:pPr/>
              <a:t>06.12.2011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B6C5B-36E9-49EB-9F11-9AB1C419EBB2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10CC3-4BBB-446F-A813-739BF3B50E52}" type="datetimeFigureOut">
              <a:rPr lang="de-DE" smtClean="0"/>
              <a:pPr/>
              <a:t>06.12.2011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B6C5B-36E9-49EB-9F11-9AB1C419EBB2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10CC3-4BBB-446F-A813-739BF3B50E52}" type="datetimeFigureOut">
              <a:rPr lang="de-DE" smtClean="0"/>
              <a:pPr/>
              <a:t>06.12.2011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B6C5B-36E9-49EB-9F11-9AB1C419EBB2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10CC3-4BBB-446F-A813-739BF3B50E52}" type="datetimeFigureOut">
              <a:rPr lang="de-DE" smtClean="0"/>
              <a:pPr/>
              <a:t>06.12.2011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B6C5B-36E9-49EB-9F11-9AB1C419EBB2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10CC3-4BBB-446F-A813-739BF3B50E52}" type="datetimeFigureOut">
              <a:rPr lang="de-DE" smtClean="0"/>
              <a:pPr/>
              <a:t>06.12.2011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B6C5B-36E9-49EB-9F11-9AB1C419EBB2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D10CC3-4BBB-446F-A813-739BF3B50E52}" type="datetimeFigureOut">
              <a:rPr lang="de-DE" smtClean="0"/>
              <a:pPr/>
              <a:t>06.12.2011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1B6C5B-36E9-49EB-9F11-9AB1C419EBB2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rutiger.com/media/archive1/jobs_karriere/lernende/BaumaschinenmechanikerIn.pdf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/>
          <p:cNvSpPr txBox="1"/>
          <p:nvPr/>
        </p:nvSpPr>
        <p:spPr>
          <a:xfrm>
            <a:off x="714348" y="2285992"/>
            <a:ext cx="6929486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4400" b="1" dirty="0" smtClean="0">
                <a:solidFill>
                  <a:srgbClr val="E6312A"/>
                </a:solidFill>
                <a:latin typeface="Arial" pitchFamily="34" charset="0"/>
                <a:cs typeface="Arial" pitchFamily="34" charset="0"/>
              </a:rPr>
              <a:t>Es fehlen Fachleute in der </a:t>
            </a:r>
            <a:r>
              <a:rPr lang="de-CH" sz="4400" b="1" dirty="0" smtClean="0">
                <a:solidFill>
                  <a:srgbClr val="E6312A"/>
                </a:solidFill>
                <a:latin typeface="Arial" pitchFamily="34" charset="0"/>
                <a:cs typeface="Arial" pitchFamily="34" charset="0"/>
              </a:rPr>
              <a:t>Bauindustrie</a:t>
            </a:r>
            <a:endParaRPr lang="de-CH" sz="4400" b="1" dirty="0" smtClean="0">
              <a:solidFill>
                <a:srgbClr val="E6312A"/>
              </a:solidFill>
              <a:latin typeface="Arial" pitchFamily="34" charset="0"/>
              <a:cs typeface="Arial" pitchFamily="34" charset="0"/>
            </a:endParaRPr>
          </a:p>
          <a:p>
            <a:endParaRPr lang="de-CH" sz="2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de-CH" sz="2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de-CH" sz="2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/>
            <a:r>
              <a:rPr lang="de-CH" sz="1400" dirty="0" smtClean="0">
                <a:latin typeface="Arial" pitchFamily="34" charset="0"/>
                <a:cs typeface="Arial" pitchFamily="34" charset="0"/>
              </a:rPr>
              <a:t>8. Dezember 2011, Bern</a:t>
            </a:r>
          </a:p>
          <a:p>
            <a:pPr marL="342900" indent="-342900"/>
            <a:endParaRPr lang="de-CH" sz="1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0" y="714356"/>
            <a:ext cx="9144000" cy="3571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Picture 6" descr="Frutiger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43834" y="357166"/>
            <a:ext cx="1059028" cy="1012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/>
          <p:cNvSpPr txBox="1"/>
          <p:nvPr/>
        </p:nvSpPr>
        <p:spPr>
          <a:xfrm>
            <a:off x="142844" y="0"/>
            <a:ext cx="69294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Frutiger Gruppe</a:t>
            </a:r>
          </a:p>
          <a:p>
            <a:r>
              <a:rPr lang="de-CH" sz="2400" dirty="0" smtClean="0">
                <a:latin typeface="Arial" pitchFamily="34" charset="0"/>
                <a:cs typeface="Arial" pitchFamily="34" charset="0"/>
              </a:rPr>
              <a:t>Geschäftsfelder</a:t>
            </a:r>
            <a:endParaRPr lang="de-DE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Grafik 12" descr="Baustellen 156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149600" y="1473200"/>
            <a:ext cx="2667000" cy="1762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feld 3"/>
          <p:cNvSpPr txBox="1"/>
          <p:nvPr/>
        </p:nvSpPr>
        <p:spPr>
          <a:xfrm>
            <a:off x="3149600" y="2806700"/>
            <a:ext cx="271145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CH" sz="1400" dirty="0" smtClean="0">
                <a:solidFill>
                  <a:schemeClr val="bg1">
                    <a:lumMod val="50000"/>
                  </a:schemeClr>
                </a:solidFill>
              </a:rPr>
              <a:t>Tiefbau / Strassenbau</a:t>
            </a:r>
            <a:endParaRPr lang="de-DE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Grafik 16" descr="05_Sedrun Vortrieb Bohrjumno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49250" y="1473200"/>
            <a:ext cx="2667000" cy="1745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feld 5"/>
          <p:cNvSpPr txBox="1"/>
          <p:nvPr/>
        </p:nvSpPr>
        <p:spPr>
          <a:xfrm>
            <a:off x="349250" y="2806700"/>
            <a:ext cx="26670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CH" sz="1400" dirty="0" smtClean="0">
                <a:solidFill>
                  <a:schemeClr val="bg1">
                    <a:lumMod val="50000"/>
                  </a:schemeClr>
                </a:solidFill>
              </a:rPr>
              <a:t>Tunnelbau</a:t>
            </a:r>
            <a:endParaRPr lang="de-DE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Grafik 12" descr="Flugaufnahmen0993.JPG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991225" y="3568700"/>
            <a:ext cx="2667000" cy="1754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Grafik 8" descr="Wohnüberbauung Thun Freiestrasse.jpg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>
            <a:off x="3152775" y="3556000"/>
            <a:ext cx="2673317" cy="1770089"/>
          </a:xfrm>
          <a:prstGeom prst="rect">
            <a:avLst/>
          </a:prstGeom>
        </p:spPr>
      </p:pic>
      <p:sp>
        <p:nvSpPr>
          <p:cNvPr id="10" name="Textfeld 9"/>
          <p:cNvSpPr txBox="1"/>
          <p:nvPr/>
        </p:nvSpPr>
        <p:spPr>
          <a:xfrm>
            <a:off x="5949950" y="4895850"/>
            <a:ext cx="271145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CH" sz="1400" dirty="0" smtClean="0">
                <a:solidFill>
                  <a:schemeClr val="bg1">
                    <a:lumMod val="50000"/>
                  </a:schemeClr>
                </a:solidFill>
              </a:rPr>
              <a:t>Projektentwicklung</a:t>
            </a:r>
            <a:endParaRPr lang="de-DE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Grafik 10" descr="Stücki Basel.jpg"/>
          <p:cNvPicPr>
            <a:picLocks noChangeAspect="1"/>
          </p:cNvPicPr>
          <p:nvPr/>
        </p:nvPicPr>
        <p:blipFill>
          <a:blip r:embed="rId6" cstate="screen"/>
          <a:srcRect/>
          <a:stretch>
            <a:fillRect/>
          </a:stretch>
        </p:blipFill>
        <p:spPr>
          <a:xfrm>
            <a:off x="5994741" y="1474092"/>
            <a:ext cx="2654300" cy="1761806"/>
          </a:xfrm>
          <a:prstGeom prst="rect">
            <a:avLst/>
          </a:prstGeom>
        </p:spPr>
      </p:pic>
      <p:sp>
        <p:nvSpPr>
          <p:cNvPr id="12" name="Textfeld 11"/>
          <p:cNvSpPr txBox="1"/>
          <p:nvPr/>
        </p:nvSpPr>
        <p:spPr>
          <a:xfrm>
            <a:off x="5981388" y="2802667"/>
            <a:ext cx="26670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CH" sz="1400" dirty="0" smtClean="0">
                <a:solidFill>
                  <a:schemeClr val="bg1">
                    <a:lumMod val="50000"/>
                  </a:schemeClr>
                </a:solidFill>
              </a:rPr>
              <a:t>Hochbau</a:t>
            </a:r>
            <a:endParaRPr lang="de-DE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3152775" y="4889500"/>
            <a:ext cx="271145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CH" sz="1400" dirty="0" smtClean="0">
                <a:solidFill>
                  <a:schemeClr val="bg1">
                    <a:lumMod val="50000"/>
                  </a:schemeClr>
                </a:solidFill>
              </a:rPr>
              <a:t>Generalunternehmung</a:t>
            </a:r>
            <a:endParaRPr lang="de-DE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Grafik 15" descr="Abbruch mit Brokk DSC01700.JPG"/>
          <p:cNvPicPr>
            <a:picLocks noChangeAspect="1"/>
          </p:cNvPicPr>
          <p:nvPr/>
        </p:nvPicPr>
        <p:blipFill>
          <a:blip r:embed="rId7" cstate="print"/>
          <a:srcRect b="10486"/>
          <a:stretch>
            <a:fillRect/>
          </a:stretch>
        </p:blipFill>
        <p:spPr>
          <a:xfrm>
            <a:off x="346125" y="3559277"/>
            <a:ext cx="2661344" cy="1770416"/>
          </a:xfrm>
          <a:prstGeom prst="rect">
            <a:avLst/>
          </a:prstGeom>
        </p:spPr>
      </p:pic>
      <p:sp>
        <p:nvSpPr>
          <p:cNvPr id="14" name="Textfeld 13"/>
          <p:cNvSpPr txBox="1"/>
          <p:nvPr/>
        </p:nvSpPr>
        <p:spPr>
          <a:xfrm>
            <a:off x="342896" y="4893852"/>
            <a:ext cx="26670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CH" sz="1400" dirty="0" smtClean="0">
                <a:solidFill>
                  <a:schemeClr val="bg1">
                    <a:lumMod val="50000"/>
                  </a:schemeClr>
                </a:solidFill>
              </a:rPr>
              <a:t>Spezialitäten</a:t>
            </a:r>
            <a:endParaRPr lang="de-DE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/>
          <p:cNvSpPr txBox="1"/>
          <p:nvPr/>
        </p:nvSpPr>
        <p:spPr>
          <a:xfrm>
            <a:off x="142844" y="0"/>
            <a:ext cx="69294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Frutiger Gruppe</a:t>
            </a:r>
          </a:p>
          <a:p>
            <a:r>
              <a:rPr lang="de-CH" sz="2400" dirty="0" smtClean="0">
                <a:latin typeface="Arial" pitchFamily="34" charset="0"/>
                <a:cs typeface="Arial" pitchFamily="34" charset="0"/>
              </a:rPr>
              <a:t>Fakten &amp; Zahlen</a:t>
            </a:r>
            <a:endParaRPr lang="de-DE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8"/>
          <p:cNvSpPr txBox="1">
            <a:spLocks noChangeArrowheads="1"/>
          </p:cNvSpPr>
          <p:nvPr/>
        </p:nvSpPr>
        <p:spPr bwMode="auto">
          <a:xfrm>
            <a:off x="1285875" y="1133475"/>
            <a:ext cx="7065963" cy="307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CH" sz="2200" dirty="0"/>
              <a:t>- 1869 gegründetes Familienunternehmen:</a:t>
            </a:r>
          </a:p>
          <a:p>
            <a:r>
              <a:rPr lang="de-CH" sz="2200" dirty="0"/>
              <a:t>  4. Generation: Luc und Thomas Frutiger (50%-50%)</a:t>
            </a:r>
          </a:p>
          <a:p>
            <a:endParaRPr lang="de-CH" sz="800" dirty="0"/>
          </a:p>
          <a:p>
            <a:r>
              <a:rPr lang="de-CH" sz="2200" dirty="0"/>
              <a:t>- </a:t>
            </a:r>
            <a:r>
              <a:rPr lang="de-CH" sz="2200" dirty="0" smtClean="0"/>
              <a:t>2‘350 </a:t>
            </a:r>
            <a:r>
              <a:rPr lang="de-CH" sz="2200" dirty="0"/>
              <a:t>Mitarbeiter, davon </a:t>
            </a:r>
            <a:r>
              <a:rPr lang="de-CH" sz="2200" dirty="0" smtClean="0"/>
              <a:t>95 Lernende</a:t>
            </a:r>
            <a:endParaRPr lang="de-CH" sz="2200" dirty="0"/>
          </a:p>
          <a:p>
            <a:endParaRPr lang="de-CH" sz="800" dirty="0"/>
          </a:p>
          <a:p>
            <a:pPr>
              <a:buFontTx/>
              <a:buChar char="-"/>
            </a:pPr>
            <a:r>
              <a:rPr lang="de-CH" sz="2200" dirty="0" smtClean="0"/>
              <a:t> Gruppenumsatz: 700 </a:t>
            </a:r>
            <a:r>
              <a:rPr lang="de-CH" sz="2200" dirty="0"/>
              <a:t>Mio. CHF</a:t>
            </a:r>
          </a:p>
          <a:p>
            <a:pPr>
              <a:buFontTx/>
              <a:buChar char="-"/>
            </a:pPr>
            <a:endParaRPr lang="de-CH" sz="800" dirty="0"/>
          </a:p>
          <a:p>
            <a:r>
              <a:rPr lang="de-CH" sz="2200" dirty="0"/>
              <a:t>- führende Marktposition im Heimmarkt</a:t>
            </a:r>
          </a:p>
          <a:p>
            <a:endParaRPr lang="de-CH" sz="800" dirty="0"/>
          </a:p>
          <a:p>
            <a:pPr>
              <a:buFontTx/>
              <a:buChar char="-"/>
            </a:pPr>
            <a:r>
              <a:rPr lang="de-CH" sz="2200" dirty="0" smtClean="0"/>
              <a:t> finanzielle </a:t>
            </a:r>
            <a:r>
              <a:rPr lang="de-CH" sz="2200" dirty="0"/>
              <a:t>Sicherheit (Eigenfinanzierungsgrad &gt; 50</a:t>
            </a:r>
            <a:r>
              <a:rPr lang="de-CH" sz="2200" dirty="0" smtClean="0"/>
              <a:t>%)</a:t>
            </a:r>
          </a:p>
          <a:p>
            <a:endParaRPr lang="de-CH" sz="800" dirty="0"/>
          </a:p>
          <a:p>
            <a:r>
              <a:rPr lang="de-CH" sz="2200" dirty="0"/>
              <a:t>- Werteorientierung (Fairness, Leistungsbereitschaft)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/>
          <p:cNvSpPr txBox="1"/>
          <p:nvPr/>
        </p:nvSpPr>
        <p:spPr>
          <a:xfrm>
            <a:off x="142844" y="0"/>
            <a:ext cx="69294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Frutiger Gruppe</a:t>
            </a:r>
          </a:p>
          <a:p>
            <a:r>
              <a:rPr lang="de-CH" sz="2400" dirty="0" smtClean="0">
                <a:latin typeface="Arial" pitchFamily="34" charset="0"/>
                <a:cs typeface="Arial" pitchFamily="34" charset="0"/>
              </a:rPr>
              <a:t>Lehrlingsausbildung</a:t>
            </a:r>
            <a:endParaRPr lang="de-DE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8"/>
          <p:cNvSpPr txBox="1">
            <a:spLocks noChangeArrowheads="1"/>
          </p:cNvSpPr>
          <p:nvPr/>
        </p:nvSpPr>
        <p:spPr bwMode="auto">
          <a:xfrm>
            <a:off x="714348" y="1285860"/>
            <a:ext cx="7065963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CH" sz="2200" dirty="0" smtClean="0"/>
              <a:t>					           Anzahl </a:t>
            </a:r>
          </a:p>
          <a:p>
            <a:pPr>
              <a:buFontTx/>
              <a:buChar char="-"/>
            </a:pPr>
            <a:r>
              <a:rPr lang="de-CH" sz="2200" dirty="0" smtClean="0"/>
              <a:t> Baumaschinenmechaniker / in			  6</a:t>
            </a:r>
          </a:p>
          <a:p>
            <a:pPr>
              <a:buFontTx/>
              <a:buChar char="-"/>
            </a:pPr>
            <a:r>
              <a:rPr lang="de-CH" sz="2200" dirty="0" smtClean="0"/>
              <a:t> </a:t>
            </a:r>
            <a:r>
              <a:rPr lang="de-CH" sz="2200" dirty="0" err="1" smtClean="0"/>
              <a:t>Bauwerkstrenner</a:t>
            </a:r>
            <a:r>
              <a:rPr lang="de-CH" sz="2200" dirty="0" smtClean="0"/>
              <a:t> / in				  6</a:t>
            </a:r>
          </a:p>
          <a:p>
            <a:pPr>
              <a:buFontTx/>
              <a:buChar char="-"/>
            </a:pPr>
            <a:r>
              <a:rPr lang="de-CH" sz="2200" dirty="0" smtClean="0"/>
              <a:t> Industrie- und </a:t>
            </a:r>
            <a:r>
              <a:rPr lang="de-CH" sz="2200" dirty="0" err="1" smtClean="0"/>
              <a:t>Unterlagsbodenbauer</a:t>
            </a:r>
            <a:r>
              <a:rPr lang="de-CH" sz="2200" dirty="0" smtClean="0"/>
              <a:t> / in	  0</a:t>
            </a:r>
          </a:p>
          <a:p>
            <a:pPr>
              <a:buFontTx/>
              <a:buChar char="-"/>
            </a:pPr>
            <a:r>
              <a:rPr lang="de-CH" sz="2200" dirty="0" smtClean="0"/>
              <a:t> Kaufmann / Kauffrau				 10</a:t>
            </a:r>
          </a:p>
          <a:p>
            <a:pPr>
              <a:buFontTx/>
              <a:buChar char="-"/>
            </a:pPr>
            <a:r>
              <a:rPr lang="de-CH" sz="2200" dirty="0" smtClean="0"/>
              <a:t> Maurer / in					 53</a:t>
            </a:r>
          </a:p>
          <a:p>
            <a:pPr>
              <a:buFontTx/>
              <a:buChar char="-"/>
            </a:pPr>
            <a:r>
              <a:rPr lang="de-CH" sz="2200" dirty="0" smtClean="0"/>
              <a:t> Metallbauer / in				  2</a:t>
            </a:r>
          </a:p>
          <a:p>
            <a:pPr>
              <a:buFontTx/>
              <a:buChar char="-"/>
            </a:pPr>
            <a:r>
              <a:rPr lang="de-CH" sz="2200" dirty="0" smtClean="0"/>
              <a:t> Polybauer / in					  0</a:t>
            </a:r>
          </a:p>
          <a:p>
            <a:pPr>
              <a:buFontTx/>
              <a:buChar char="-"/>
            </a:pPr>
            <a:r>
              <a:rPr lang="de-CH" sz="2200" dirty="0" smtClean="0"/>
              <a:t> Strassenbauer / in				 15</a:t>
            </a:r>
          </a:p>
          <a:p>
            <a:pPr>
              <a:buFontTx/>
              <a:buChar char="-"/>
            </a:pPr>
            <a:r>
              <a:rPr lang="de-CH" sz="2200" dirty="0" smtClean="0"/>
              <a:t> Zimmermann / </a:t>
            </a:r>
            <a:r>
              <a:rPr lang="de-CH" sz="2200" dirty="0" err="1" smtClean="0"/>
              <a:t>Zimmerin</a:t>
            </a:r>
            <a:r>
              <a:rPr lang="de-CH" sz="2200" dirty="0" smtClean="0"/>
              <a:t>			  3</a:t>
            </a:r>
          </a:p>
          <a:p>
            <a:pPr>
              <a:buFontTx/>
              <a:buChar char="-"/>
            </a:pPr>
            <a:endParaRPr lang="de-CH" sz="2200" dirty="0" smtClean="0"/>
          </a:p>
          <a:p>
            <a:pPr lvl="8"/>
            <a:r>
              <a:rPr lang="de-CH" sz="2200" dirty="0" smtClean="0"/>
              <a:t>Total:		95</a:t>
            </a:r>
          </a:p>
          <a:p>
            <a:endParaRPr lang="de-CH" sz="2200" b="1" dirty="0" smtClean="0">
              <a:hlinkClick r:id="rId2" action="ppaction://hlinkfile"/>
            </a:endParaRPr>
          </a:p>
          <a:p>
            <a:endParaRPr lang="de-CH" sz="2200" b="1" dirty="0" smtClean="0">
              <a:hlinkClick r:id="rId2" action="ppaction://hlinkfile"/>
            </a:endParaRPr>
          </a:p>
        </p:txBody>
      </p:sp>
      <p:cxnSp>
        <p:nvCxnSpPr>
          <p:cNvPr id="5" name="Gerade Verbindung 4"/>
          <p:cNvCxnSpPr/>
          <p:nvPr/>
        </p:nvCxnSpPr>
        <p:spPr>
          <a:xfrm>
            <a:off x="928662" y="4929198"/>
            <a:ext cx="614366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/>
          <p:cNvSpPr txBox="1"/>
          <p:nvPr/>
        </p:nvSpPr>
        <p:spPr>
          <a:xfrm>
            <a:off x="142844" y="0"/>
            <a:ext cx="69294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Fachkräftemangel</a:t>
            </a:r>
          </a:p>
          <a:p>
            <a:r>
              <a:rPr lang="de-CH" sz="2400" dirty="0" smtClean="0">
                <a:latin typeface="Arial" pitchFamily="34" charset="0"/>
                <a:cs typeface="Arial" pitchFamily="34" charset="0"/>
              </a:rPr>
              <a:t>Einleitung</a:t>
            </a:r>
            <a:endParaRPr lang="de-DE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Grafik 3" descr="FACHKR~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71604" y="1214422"/>
            <a:ext cx="5881038" cy="44291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/>
          <p:cNvSpPr txBox="1"/>
          <p:nvPr/>
        </p:nvSpPr>
        <p:spPr>
          <a:xfrm>
            <a:off x="142844" y="0"/>
            <a:ext cx="69294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Fachkräftemangel</a:t>
            </a:r>
          </a:p>
          <a:p>
            <a:r>
              <a:rPr lang="de-CH" sz="2400" dirty="0" smtClean="0">
                <a:latin typeface="Arial" pitchFamily="34" charset="0"/>
                <a:cs typeface="Arial" pitchFamily="34" charset="0"/>
              </a:rPr>
              <a:t>Problematik</a:t>
            </a:r>
            <a:endParaRPr lang="de-DE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1000100" y="1214422"/>
            <a:ext cx="7065963" cy="3062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CH" sz="3200" dirty="0" smtClean="0"/>
              <a:t>Fachkräftemangel im Bau:</a:t>
            </a:r>
          </a:p>
          <a:p>
            <a:endParaRPr lang="de-CH" sz="1100" dirty="0" smtClean="0"/>
          </a:p>
          <a:p>
            <a:r>
              <a:rPr lang="de-CH" sz="3200" dirty="0" smtClean="0"/>
              <a:t>- Ansehen des Baus</a:t>
            </a:r>
            <a:endParaRPr lang="de-CH" sz="3200" dirty="0"/>
          </a:p>
          <a:p>
            <a:endParaRPr lang="de-CH" sz="1200" dirty="0"/>
          </a:p>
          <a:p>
            <a:r>
              <a:rPr lang="de-CH" sz="3200" dirty="0"/>
              <a:t>- </a:t>
            </a:r>
            <a:r>
              <a:rPr lang="de-CH" sz="3200" dirty="0" smtClean="0"/>
              <a:t>Gesellschaftlicher Trend</a:t>
            </a:r>
            <a:endParaRPr lang="de-CH" sz="3200" dirty="0"/>
          </a:p>
          <a:p>
            <a:endParaRPr lang="de-CH" sz="1200" dirty="0"/>
          </a:p>
          <a:p>
            <a:pPr>
              <a:buFontTx/>
              <a:buChar char="-"/>
            </a:pPr>
            <a:r>
              <a:rPr lang="de-CH" sz="3200" dirty="0" smtClean="0"/>
              <a:t> </a:t>
            </a:r>
            <a:r>
              <a:rPr lang="de-CH" sz="3200" dirty="0" smtClean="0"/>
              <a:t>Schulische Leistung der Jugendlichen</a:t>
            </a:r>
            <a:endParaRPr lang="de-CH" sz="3200" dirty="0"/>
          </a:p>
          <a:p>
            <a:pPr>
              <a:buFontTx/>
              <a:buChar char="-"/>
            </a:pPr>
            <a:endParaRPr lang="de-CH" sz="800" dirty="0"/>
          </a:p>
          <a:p>
            <a:endParaRPr lang="de-CH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/>
          <p:cNvSpPr txBox="1"/>
          <p:nvPr/>
        </p:nvSpPr>
        <p:spPr>
          <a:xfrm>
            <a:off x="142844" y="0"/>
            <a:ext cx="90011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Fachkräftemangel</a:t>
            </a:r>
          </a:p>
          <a:p>
            <a:r>
              <a:rPr lang="de-CH" sz="2400" dirty="0" smtClean="0">
                <a:latin typeface="Arial" pitchFamily="34" charset="0"/>
                <a:cs typeface="Arial" pitchFamily="34" charset="0"/>
              </a:rPr>
              <a:t>Wie gehen wir bei Frutiger den Mangel an Fachkräften an …</a:t>
            </a:r>
            <a:endParaRPr lang="de-DE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1000100" y="1285860"/>
            <a:ext cx="7065963" cy="3062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CH" sz="3200" dirty="0" smtClean="0"/>
              <a:t>Umgang mit dem Mangel an Fachkräften:</a:t>
            </a:r>
          </a:p>
          <a:p>
            <a:endParaRPr lang="de-CH" sz="1100" dirty="0" smtClean="0"/>
          </a:p>
          <a:p>
            <a:r>
              <a:rPr lang="de-CH" sz="3200" dirty="0" smtClean="0"/>
              <a:t>- Selber Ausbilden</a:t>
            </a:r>
            <a:endParaRPr lang="de-CH" sz="3200" dirty="0"/>
          </a:p>
          <a:p>
            <a:endParaRPr lang="de-CH" sz="1200" dirty="0"/>
          </a:p>
          <a:p>
            <a:r>
              <a:rPr lang="de-CH" sz="3200" dirty="0"/>
              <a:t>- </a:t>
            </a:r>
            <a:r>
              <a:rPr lang="de-CH" sz="3200" dirty="0" smtClean="0"/>
              <a:t>Suche über den Arbeitsmarkt</a:t>
            </a:r>
            <a:endParaRPr lang="de-CH" sz="3200" dirty="0"/>
          </a:p>
          <a:p>
            <a:endParaRPr lang="de-CH" sz="1200" dirty="0"/>
          </a:p>
          <a:p>
            <a:pPr>
              <a:buFontTx/>
              <a:buChar char="-"/>
            </a:pPr>
            <a:r>
              <a:rPr lang="de-CH" sz="3200" dirty="0" smtClean="0"/>
              <a:t> </a:t>
            </a:r>
            <a:r>
              <a:rPr lang="de-CH" sz="3200" dirty="0" smtClean="0"/>
              <a:t>Attraktiver Arbeitgeber</a:t>
            </a:r>
            <a:endParaRPr lang="de-CH" sz="3200" dirty="0"/>
          </a:p>
          <a:p>
            <a:pPr>
              <a:buFontTx/>
              <a:buChar char="-"/>
            </a:pPr>
            <a:endParaRPr lang="de-CH" sz="800" dirty="0"/>
          </a:p>
          <a:p>
            <a:endParaRPr lang="de-CH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Wenk_AG 015.jpg"/>
          <p:cNvPicPr>
            <a:picLocks noChangeAspect="1"/>
          </p:cNvPicPr>
          <p:nvPr/>
        </p:nvPicPr>
        <p:blipFill>
          <a:blip r:embed="rId2" cstate="print"/>
          <a:srcRect l="11572" r="6289" b="14332"/>
          <a:stretch>
            <a:fillRect/>
          </a:stretch>
        </p:blipFill>
        <p:spPr>
          <a:xfrm>
            <a:off x="-1" y="0"/>
            <a:ext cx="9144001" cy="6357958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0" y="0"/>
            <a:ext cx="9144000" cy="830997"/>
          </a:xfrm>
          <a:prstGeom prst="rect">
            <a:avLst/>
          </a:prstGeom>
          <a:solidFill>
            <a:schemeClr val="bg1">
              <a:alpha val="51000"/>
            </a:schemeClr>
          </a:solidFill>
        </p:spPr>
        <p:txBody>
          <a:bodyPr wrap="square" rtlCol="0">
            <a:spAutoFit/>
          </a:bodyPr>
          <a:lstStyle/>
          <a:p>
            <a:r>
              <a:rPr lang="de-CH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Fachkräfte</a:t>
            </a:r>
          </a:p>
          <a:p>
            <a:r>
              <a:rPr lang="de-CH" sz="2400" dirty="0" smtClean="0">
                <a:latin typeface="Arial" pitchFamily="34" charset="0"/>
                <a:cs typeface="Arial" pitchFamily="34" charset="0"/>
              </a:rPr>
              <a:t>Schlussgedanken</a:t>
            </a:r>
            <a:endParaRPr lang="de-DE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714356"/>
            <a:ext cx="9144000" cy="3571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Picture 6" descr="Frutiger_CMYK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643834" y="357166"/>
            <a:ext cx="1059028" cy="1012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feld 5"/>
          <p:cNvSpPr txBox="1"/>
          <p:nvPr/>
        </p:nvSpPr>
        <p:spPr>
          <a:xfrm>
            <a:off x="1214414" y="1643050"/>
            <a:ext cx="750099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CH" sz="3200" b="1" dirty="0" smtClean="0">
                <a:solidFill>
                  <a:srgbClr val="E6312A"/>
                </a:solidFill>
                <a:latin typeface="Arial" pitchFamily="34" charset="0"/>
                <a:cs typeface="Arial" pitchFamily="34" charset="0"/>
              </a:rPr>
              <a:t>Bauen für Morgen</a:t>
            </a:r>
          </a:p>
          <a:p>
            <a:pPr marL="342900" indent="-342900"/>
            <a:endParaRPr lang="de-CH" sz="14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139</Words>
  <Application>Microsoft Office PowerPoint</Application>
  <PresentationFormat>Bildschirmpräsentation (4:3)</PresentationFormat>
  <Paragraphs>64</Paragraphs>
  <Slides>9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0" baseType="lpstr">
      <vt:lpstr>Larissa-Design</vt:lpstr>
      <vt:lpstr>Folie 1</vt:lpstr>
      <vt:lpstr>Folie 2</vt:lpstr>
      <vt:lpstr>Folie 3</vt:lpstr>
      <vt:lpstr>Folie 4</vt:lpstr>
      <vt:lpstr>Folie 5</vt:lpstr>
      <vt:lpstr>Folie 6</vt:lpstr>
      <vt:lpstr>Folie 7</vt:lpstr>
      <vt:lpstr>Folie 8</vt:lpstr>
      <vt:lpstr>Folie 9</vt:lpstr>
    </vt:vector>
  </TitlesOfParts>
  <Company>Frutiger AG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hb-cl</dc:creator>
  <cp:lastModifiedBy>hb-cl</cp:lastModifiedBy>
  <cp:revision>110</cp:revision>
  <dcterms:created xsi:type="dcterms:W3CDTF">2011-09-07T05:54:00Z</dcterms:created>
  <dcterms:modified xsi:type="dcterms:W3CDTF">2011-12-06T12:35:25Z</dcterms:modified>
</cp:coreProperties>
</file>